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6" r:id="rId1"/>
    <p:sldMasterId id="2147483769" r:id="rId2"/>
    <p:sldMasterId id="2147483772" r:id="rId3"/>
    <p:sldMasterId id="2147483794" r:id="rId4"/>
    <p:sldMasterId id="2147483803" r:id="rId5"/>
    <p:sldMasterId id="2147483811" r:id="rId6"/>
    <p:sldMasterId id="2147483780" r:id="rId7"/>
    <p:sldMasterId id="2147483828" r:id="rId8"/>
  </p:sldMasterIdLst>
  <p:notesMasterIdLst>
    <p:notesMasterId r:id="rId32"/>
  </p:notesMasterIdLst>
  <p:handoutMasterIdLst>
    <p:handoutMasterId r:id="rId33"/>
  </p:handoutMasterIdLst>
  <p:sldIdLst>
    <p:sldId id="264" r:id="rId9"/>
    <p:sldId id="629" r:id="rId10"/>
    <p:sldId id="465" r:id="rId11"/>
    <p:sldId id="396" r:id="rId12"/>
    <p:sldId id="867" r:id="rId13"/>
    <p:sldId id="1336" r:id="rId14"/>
    <p:sldId id="774" r:id="rId15"/>
    <p:sldId id="772" r:id="rId16"/>
    <p:sldId id="1332" r:id="rId17"/>
    <p:sldId id="1338" r:id="rId18"/>
    <p:sldId id="1337" r:id="rId19"/>
    <p:sldId id="336" r:id="rId20"/>
    <p:sldId id="1342" r:id="rId21"/>
    <p:sldId id="1339" r:id="rId22"/>
    <p:sldId id="310" r:id="rId23"/>
    <p:sldId id="864" r:id="rId24"/>
    <p:sldId id="257" r:id="rId25"/>
    <p:sldId id="262" r:id="rId26"/>
    <p:sldId id="1345" r:id="rId27"/>
    <p:sldId id="1459" r:id="rId28"/>
    <p:sldId id="1341" r:id="rId29"/>
    <p:sldId id="1344" r:id="rId30"/>
    <p:sldId id="1458" r:id="rId31"/>
  </p:sldIdLst>
  <p:sldSz cx="9144000" cy="514826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" userDrawn="1">
          <p15:clr>
            <a:srgbClr val="A4A3A4"/>
          </p15:clr>
        </p15:guide>
        <p15:guide id="2" pos="340" userDrawn="1">
          <p15:clr>
            <a:srgbClr val="A4A3A4"/>
          </p15:clr>
        </p15:guide>
        <p15:guide id="3" orient="horz" pos="3028" userDrawn="1">
          <p15:clr>
            <a:srgbClr val="A4A3A4"/>
          </p15:clr>
        </p15:guide>
        <p15:guide id="4" pos="5511" userDrawn="1">
          <p15:clr>
            <a:srgbClr val="A4A3A4"/>
          </p15:clr>
        </p15:guide>
        <p15:guide id="5" orient="horz" pos="272">
          <p15:clr>
            <a:srgbClr val="A4A3A4"/>
          </p15:clr>
        </p15:guide>
        <p15:guide id="6" orient="horz" pos="2982" userDrawn="1">
          <p15:clr>
            <a:srgbClr val="A4A3A4"/>
          </p15:clr>
        </p15:guide>
        <p15:guide id="7" orient="horz" pos="930">
          <p15:clr>
            <a:srgbClr val="A4A3A4"/>
          </p15:clr>
        </p15:guide>
        <p15:guide id="8" orient="horz" pos="1327" userDrawn="1">
          <p15:clr>
            <a:srgbClr val="A4A3A4"/>
          </p15:clr>
        </p15:guide>
        <p15:guide id="9" orient="horz" pos="2120" userDrawn="1">
          <p15:clr>
            <a:srgbClr val="A4A3A4"/>
          </p15:clr>
        </p15:guide>
        <p15:guide id="10" pos="2336" userDrawn="1">
          <p15:clr>
            <a:srgbClr val="A4A3A4"/>
          </p15:clr>
        </p15:guide>
        <p15:guide id="11" pos="726">
          <p15:clr>
            <a:srgbClr val="A4A3A4"/>
          </p15:clr>
        </p15:guide>
        <p15:guide id="12" pos="884" userDrawn="1">
          <p15:clr>
            <a:srgbClr val="A4A3A4"/>
          </p15:clr>
        </p15:guide>
        <p15:guide id="13" pos="1260">
          <p15:clr>
            <a:srgbClr val="A4A3A4"/>
          </p15:clr>
        </p15:guide>
        <p15:guide id="14" pos="1410">
          <p15:clr>
            <a:srgbClr val="A4A3A4"/>
          </p15:clr>
        </p15:guide>
        <p15:guide id="15" pos="1796">
          <p15:clr>
            <a:srgbClr val="A4A3A4"/>
          </p15:clr>
        </p15:guide>
        <p15:guide id="16" pos="1944">
          <p15:clr>
            <a:srgbClr val="A4A3A4"/>
          </p15:clr>
        </p15:guide>
        <p15:guide id="17" pos="2494" userDrawn="1">
          <p15:clr>
            <a:srgbClr val="A4A3A4"/>
          </p15:clr>
        </p15:guide>
        <p15:guide id="18" pos="2869">
          <p15:clr>
            <a:srgbClr val="A4A3A4"/>
          </p15:clr>
        </p15:guide>
        <p15:guide id="19" pos="3016" userDrawn="1">
          <p15:clr>
            <a:srgbClr val="A4A3A4"/>
          </p15:clr>
        </p15:guide>
        <p15:guide id="20" pos="3402">
          <p15:clr>
            <a:srgbClr val="A4A3A4"/>
          </p15:clr>
        </p15:guide>
        <p15:guide id="21" pos="3583" userDrawn="1">
          <p15:clr>
            <a:srgbClr val="A4A3A4"/>
          </p15:clr>
        </p15:guide>
        <p15:guide id="22" pos="3946" userDrawn="1">
          <p15:clr>
            <a:srgbClr val="A4A3A4"/>
          </p15:clr>
        </p15:guide>
        <p15:guide id="23" pos="4082" userDrawn="1">
          <p15:clr>
            <a:srgbClr val="A4A3A4"/>
          </p15:clr>
        </p15:guide>
        <p15:guide id="24" pos="4468" userDrawn="1">
          <p15:clr>
            <a:srgbClr val="A4A3A4"/>
          </p15:clr>
        </p15:guide>
        <p15:guide id="25" pos="4621">
          <p15:clr>
            <a:srgbClr val="A4A3A4"/>
          </p15:clr>
        </p15:guide>
        <p15:guide id="26" pos="5008">
          <p15:clr>
            <a:srgbClr val="A4A3A4"/>
          </p15:clr>
        </p15:guide>
        <p15:guide id="27" pos="5157">
          <p15:clr>
            <a:srgbClr val="A4A3A4"/>
          </p15:clr>
        </p15:guide>
        <p15:guide id="28" pos="57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A30D86"/>
    <a:srgbClr val="404040"/>
    <a:srgbClr val="333333"/>
    <a:srgbClr val="212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131" autoAdjust="0"/>
    <p:restoredTop sz="86419" autoAdjust="0"/>
  </p:normalViewPr>
  <p:slideViewPr>
    <p:cSldViewPr snapToGrid="0">
      <p:cViewPr varScale="1">
        <p:scale>
          <a:sx n="114" d="100"/>
          <a:sy n="114" d="100"/>
        </p:scale>
        <p:origin x="216" y="86"/>
      </p:cViewPr>
      <p:guideLst>
        <p:guide orient="horz" pos="261"/>
        <p:guide pos="340"/>
        <p:guide orient="horz" pos="3028"/>
        <p:guide pos="5511"/>
        <p:guide orient="horz" pos="272"/>
        <p:guide orient="horz" pos="2982"/>
        <p:guide orient="horz" pos="930"/>
        <p:guide orient="horz" pos="1327"/>
        <p:guide orient="horz" pos="2120"/>
        <p:guide pos="2336"/>
        <p:guide pos="726"/>
        <p:guide pos="884"/>
        <p:guide pos="1260"/>
        <p:guide pos="1410"/>
        <p:guide pos="1796"/>
        <p:guide pos="1944"/>
        <p:guide pos="2494"/>
        <p:guide pos="2869"/>
        <p:guide pos="3016"/>
        <p:guide pos="3402"/>
        <p:guide pos="3583"/>
        <p:guide pos="3946"/>
        <p:guide pos="4082"/>
        <p:guide pos="4468"/>
        <p:guide pos="4621"/>
        <p:guide pos="5008"/>
        <p:guide pos="5157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172" d="100"/>
          <a:sy n="172" d="100"/>
        </p:scale>
        <p:origin x="6552" y="208"/>
      </p:cViewPr>
      <p:guideLst>
        <p:guide orient="horz" pos="2880"/>
        <p:guide pos="2160"/>
      </p:guideLst>
    </p:cSldViewPr>
  </p:notesViewPr>
  <p:gridSpacing cx="1080136" cy="1080136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solidFill>
                  <a:schemeClr val="tx1"/>
                </a:solidFill>
              </a:rPr>
              <a:t>Пример: процесс забора крови из вены в поликлинике от входа</a:t>
            </a:r>
            <a:r>
              <a:rPr lang="ru-RU" sz="1600" baseline="0" dirty="0">
                <a:solidFill>
                  <a:schemeClr val="tx1"/>
                </a:solidFill>
              </a:rPr>
              <a:t> пациента до готовности к приему следующего</a:t>
            </a:r>
            <a:endParaRPr lang="ru-RU" sz="16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1437947743229551"/>
          <c:y val="5.85451601549455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7687473736157181"/>
          <c:y val="0.27316224584370979"/>
          <c:w val="0.44377639806907138"/>
          <c:h val="0.726152775282579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Забор крови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DB-4979-B66A-5B728A3B218F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DB-4979-B66A-5B728A3B218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BDB-4979-B66A-5B728A3B218F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BDB-4979-B66A-5B728A3B218F}"/>
              </c:ext>
            </c:extLst>
          </c:dPt>
          <c:dLbls>
            <c:dLbl>
              <c:idx val="0"/>
              <c:layout>
                <c:manualLayout>
                  <c:x val="-1.0209808697585688E-2"/>
                  <c:y val="-4.37542035817102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DB-4979-B66A-5B728A3B218F}"/>
                </c:ext>
              </c:extLst>
            </c:dLbl>
            <c:dLbl>
              <c:idx val="2"/>
              <c:layout>
                <c:manualLayout>
                  <c:x val="-4.3756322989653559E-3"/>
                  <c:y val="-1.9092963942110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DB-4979-B66A-5B728A3B218F}"/>
                </c:ext>
              </c:extLst>
            </c:dLbl>
            <c:dLbl>
              <c:idx val="3"/>
              <c:layout>
                <c:manualLayout>
                  <c:x val="-5.834176398620332E-3"/>
                  <c:y val="-7.15986147829152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BDB-4979-B66A-5B728A3B21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Работа, добавляющая ценность</c:v>
                </c:pt>
                <c:pt idx="1">
                  <c:v>Работа необходимая, но не добавляющая ценности</c:v>
                </c:pt>
                <c:pt idx="2">
                  <c:v>Периодическая работа</c:v>
                </c:pt>
                <c:pt idx="3">
                  <c:v>Явные потери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32</c:v>
                </c:pt>
                <c:pt idx="3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BDB-4979-B66A-5B728A3B21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076764366680886E-2"/>
          <c:y val="0"/>
          <c:w val="0.94692309828822441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4095727714841714E-3"/>
                  <c:y val="2.31895222846652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3038294890308"/>
                      <c:h val="0.287539906934791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3FC-4FD9-8D3B-92DE4AD526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Итого</c:v>
                </c:pt>
              </c:strCache>
            </c:strRef>
          </c:cat>
          <c:val>
            <c:numRef>
              <c:f>Лист1!$B$2</c:f>
              <c:numCache>
                <c:formatCode>0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FC-4FD9-8D3B-92DE4AD5267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3FC-4FD9-8D3B-92DE4AD52677}"/>
              </c:ext>
            </c:extLst>
          </c:dPt>
          <c:dLbls>
            <c:dLbl>
              <c:idx val="0"/>
              <c:layout>
                <c:manualLayout>
                  <c:x val="1.1378664019410029E-2"/>
                  <c:y val="1.46595033083718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FC-4FD9-8D3B-92DE4AD526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Итого</c:v>
                </c:pt>
              </c:strCache>
            </c:strRef>
          </c:cat>
          <c:val>
            <c:numRef>
              <c:f>Лист1!$C$2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FC-4FD9-8D3B-92DE4AD5267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1"/>
        <c:overlap val="-25"/>
        <c:axId val="181607912"/>
        <c:axId val="477127736"/>
      </c:barChart>
      <c:catAx>
        <c:axId val="181607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477127736"/>
        <c:crosses val="autoZero"/>
        <c:auto val="1"/>
        <c:lblAlgn val="ctr"/>
        <c:lblOffset val="100"/>
        <c:noMultiLvlLbl val="0"/>
      </c:catAx>
      <c:valAx>
        <c:axId val="47712773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816079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076764366680886E-2"/>
          <c:y val="0.12861102851077266"/>
          <c:w val="0.94692309828822441"/>
          <c:h val="0.87138897148922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4095727714841714E-3"/>
                  <c:y val="2.31895222846652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3038294890308"/>
                      <c:h val="0.287539906934791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717-4131-9262-353F63F7B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Итого</c:v>
                </c:pt>
              </c:strCache>
            </c:strRef>
          </c:cat>
          <c:val>
            <c:numRef>
              <c:f>Лист1!$B$2</c:f>
              <c:numCache>
                <c:formatCode>0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17-4131-9262-353F63F7B21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717-4131-9262-353F63F7B21B}"/>
              </c:ext>
            </c:extLst>
          </c:dPt>
          <c:dLbls>
            <c:dLbl>
              <c:idx val="0"/>
              <c:layout>
                <c:manualLayout>
                  <c:x val="1.1378664019410029E-2"/>
                  <c:y val="1.46595033083718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17-4131-9262-353F63F7B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Итого</c:v>
                </c:pt>
              </c:strCache>
            </c:strRef>
          </c:cat>
          <c:val>
            <c:numRef>
              <c:f>Лист1!$C$2</c:f>
              <c:numCache>
                <c:formatCode>0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17-4131-9262-353F63F7B21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1"/>
        <c:overlap val="-25"/>
        <c:axId val="477123816"/>
        <c:axId val="477120680"/>
      </c:barChart>
      <c:catAx>
        <c:axId val="4771238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477120680"/>
        <c:crosses val="autoZero"/>
        <c:auto val="1"/>
        <c:lblAlgn val="ctr"/>
        <c:lblOffset val="100"/>
        <c:noMultiLvlLbl val="0"/>
      </c:catAx>
      <c:valAx>
        <c:axId val="477120680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4771238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076764366680886E-2"/>
          <c:y val="0.25979267075843743"/>
          <c:w val="0.94692309828822441"/>
          <c:h val="0.740207329241562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4095727714841714E-3"/>
                  <c:y val="2.31895222846652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3038294890308"/>
                      <c:h val="0.287539906934791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47A-4BA2-966B-05115D8728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Итого</c:v>
                </c:pt>
              </c:strCache>
            </c:strRef>
          </c:cat>
          <c:val>
            <c:numRef>
              <c:f>Лист1!$B$2</c:f>
              <c:numCache>
                <c:formatCode>0</c:formatCode>
                <c:ptCount val="1"/>
                <c:pt idx="0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7A-4BA2-966B-05115D8728A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47A-4BA2-966B-05115D8728AF}"/>
              </c:ext>
            </c:extLst>
          </c:dPt>
          <c:dLbls>
            <c:dLbl>
              <c:idx val="0"/>
              <c:layout>
                <c:manualLayout>
                  <c:x val="1.1378664019410029E-2"/>
                  <c:y val="1.46595033083718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7A-4BA2-966B-05115D8728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Итого</c:v>
                </c:pt>
              </c:strCache>
            </c:strRef>
          </c:cat>
          <c:val>
            <c:numRef>
              <c:f>Лист1!$C$2</c:f>
              <c:numCache>
                <c:formatCode>0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7A-4BA2-966B-05115D8728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1"/>
        <c:overlap val="-25"/>
        <c:axId val="477121856"/>
        <c:axId val="477122248"/>
      </c:barChart>
      <c:catAx>
        <c:axId val="4771218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477122248"/>
        <c:crosses val="autoZero"/>
        <c:auto val="1"/>
        <c:lblAlgn val="ctr"/>
        <c:lblOffset val="100"/>
        <c:noMultiLvlLbl val="0"/>
      </c:catAx>
      <c:valAx>
        <c:axId val="47712224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4771218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27B5A0-18E4-445C-A32C-9EF1DFEAD353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315377-2ED0-4706-9E7F-C515059CF5BB}">
      <dgm:prSet phldrT="[Текст]" custT="1"/>
      <dgm:spPr>
        <a:xfrm>
          <a:off x="1063" y="0"/>
          <a:ext cx="2765346" cy="1719238"/>
        </a:xfrm>
        <a:noFill/>
        <a:ln>
          <a:noFill/>
        </a:ln>
        <a:effectLst/>
      </dgm:spPr>
      <dgm:t>
        <a:bodyPr/>
        <a:lstStyle/>
        <a:p>
          <a:r>
            <a:rPr lang="ru-RU" sz="1600" b="1" i="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Times New Roman" panose="02020603050405020304" pitchFamily="18" charset="0"/>
            </a:rPr>
            <a:t>Ярославль</a:t>
          </a:r>
        </a:p>
      </dgm:t>
    </dgm:pt>
    <dgm:pt modelId="{619F91A2-CB83-4A8F-9662-923DCA0BFEAC}" type="parTrans" cxnId="{315BD2F1-5907-486B-9B1E-90043765967E}">
      <dgm:prSet/>
      <dgm:spPr/>
      <dgm:t>
        <a:bodyPr/>
        <a:lstStyle/>
        <a:p>
          <a:endParaRPr lang="ru-RU"/>
        </a:p>
      </dgm:t>
    </dgm:pt>
    <dgm:pt modelId="{1C1B82FB-98D8-479B-A3D8-C23087961F8C}" type="sibTrans" cxnId="{315BD2F1-5907-486B-9B1E-90043765967E}">
      <dgm:prSet/>
      <dgm:spPr/>
      <dgm:t>
        <a:bodyPr/>
        <a:lstStyle/>
        <a:p>
          <a:endParaRPr lang="ru-RU"/>
        </a:p>
      </dgm:t>
    </dgm:pt>
    <dgm:pt modelId="{26EA82DE-CD30-4458-BFD8-0EEA29D57A34}">
      <dgm:prSet phldrT="[Текст]"/>
      <dgm:spPr>
        <a:xfrm>
          <a:off x="144020" y="517859"/>
          <a:ext cx="2470980" cy="518373"/>
        </a:xfr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ГУЗ ЯО «Детская поликлиника № 5»</a:t>
          </a:r>
        </a:p>
      </dgm:t>
    </dgm:pt>
    <dgm:pt modelId="{BD2F0F7D-AC4E-46EA-8ED8-E636C989A0E1}" type="parTrans" cxnId="{35BC6986-51AE-4FF1-BE3B-527C69B64AE8}">
      <dgm:prSet/>
      <dgm:spPr/>
      <dgm:t>
        <a:bodyPr/>
        <a:lstStyle/>
        <a:p>
          <a:endParaRPr lang="ru-RU"/>
        </a:p>
      </dgm:t>
    </dgm:pt>
    <dgm:pt modelId="{4BB92A17-1AB0-42A1-8636-8AFD5FB24593}" type="sibTrans" cxnId="{35BC6986-51AE-4FF1-BE3B-527C69B64AE8}">
      <dgm:prSet/>
      <dgm:spPr/>
      <dgm:t>
        <a:bodyPr/>
        <a:lstStyle/>
        <a:p>
          <a:endParaRPr lang="ru-RU"/>
        </a:p>
      </dgm:t>
    </dgm:pt>
    <dgm:pt modelId="{5080A11D-F9D6-424F-AB1A-04D27B47E7D0}">
      <dgm:prSet phldrT="[Текст]"/>
      <dgm:spPr>
        <a:xfrm>
          <a:off x="144020" y="1114398"/>
          <a:ext cx="2479431" cy="518373"/>
        </a:xfr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ГБУЗ ЯО «Поликлиника № 2»</a:t>
          </a:r>
        </a:p>
      </dgm:t>
    </dgm:pt>
    <dgm:pt modelId="{90B70E43-C9CA-46D2-B2F2-0A09ACA0F063}" type="parTrans" cxnId="{185C8450-7813-482F-90D0-606E998503B7}">
      <dgm:prSet/>
      <dgm:spPr/>
      <dgm:t>
        <a:bodyPr/>
        <a:lstStyle/>
        <a:p>
          <a:endParaRPr lang="ru-RU"/>
        </a:p>
      </dgm:t>
    </dgm:pt>
    <dgm:pt modelId="{B3981BBE-6F39-4613-A45C-20810A42BAE0}" type="sibTrans" cxnId="{185C8450-7813-482F-90D0-606E998503B7}">
      <dgm:prSet/>
      <dgm:spPr/>
      <dgm:t>
        <a:bodyPr/>
        <a:lstStyle/>
        <a:p>
          <a:endParaRPr lang="ru-RU"/>
        </a:p>
      </dgm:t>
    </dgm:pt>
    <dgm:pt modelId="{2F8DB5C1-A063-42AE-BEB3-7BB83EE2B29F}">
      <dgm:prSet phldrT="[Текст]" custT="1"/>
      <dgm:spPr>
        <a:xfrm>
          <a:off x="2973810" y="0"/>
          <a:ext cx="2765346" cy="1719238"/>
        </a:xfrm>
        <a:noFill/>
        <a:ln>
          <a:noFill/>
        </a:ln>
        <a:effectLst/>
      </dgm:spPr>
      <dgm:t>
        <a:bodyPr/>
        <a:lstStyle/>
        <a:p>
          <a:r>
            <a:rPr lang="ru-RU" sz="1600" b="1" i="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Times New Roman" panose="02020603050405020304" pitchFamily="18" charset="0"/>
            </a:rPr>
            <a:t>Калининград</a:t>
          </a:r>
        </a:p>
      </dgm:t>
    </dgm:pt>
    <dgm:pt modelId="{37C237F7-85DC-4100-B3D6-DCE2886972B5}" type="parTrans" cxnId="{14B05753-A629-421D-9A8A-68A9BF59480E}">
      <dgm:prSet/>
      <dgm:spPr/>
      <dgm:t>
        <a:bodyPr/>
        <a:lstStyle/>
        <a:p>
          <a:endParaRPr lang="ru-RU"/>
        </a:p>
      </dgm:t>
    </dgm:pt>
    <dgm:pt modelId="{BF2089B0-EDBB-4810-BD77-C54DCDA8609D}" type="sibTrans" cxnId="{14B05753-A629-421D-9A8A-68A9BF59480E}">
      <dgm:prSet/>
      <dgm:spPr/>
      <dgm:t>
        <a:bodyPr/>
        <a:lstStyle/>
        <a:p>
          <a:endParaRPr lang="ru-RU"/>
        </a:p>
      </dgm:t>
    </dgm:pt>
    <dgm:pt modelId="{37A769A8-66EF-4074-A6FC-BB4B49595332}">
      <dgm:prSet phldrT="[Текст]"/>
      <dgm:spPr>
        <a:xfrm>
          <a:off x="3250345" y="516275"/>
          <a:ext cx="2212277" cy="518373"/>
        </a:xfr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ГБУЗ КО «Городская детская поликлиника № 6»</a:t>
          </a:r>
        </a:p>
      </dgm:t>
    </dgm:pt>
    <dgm:pt modelId="{E8BE5EA6-3F82-40D8-8BFA-EB39768C85CA}" type="parTrans" cxnId="{2DE30681-C548-4867-BF40-B8894D6584FF}">
      <dgm:prSet/>
      <dgm:spPr/>
      <dgm:t>
        <a:bodyPr/>
        <a:lstStyle/>
        <a:p>
          <a:endParaRPr lang="ru-RU"/>
        </a:p>
      </dgm:t>
    </dgm:pt>
    <dgm:pt modelId="{BF0D89E1-7703-4C83-BF85-6B479A60CD8C}" type="sibTrans" cxnId="{2DE30681-C548-4867-BF40-B8894D6584FF}">
      <dgm:prSet/>
      <dgm:spPr/>
      <dgm:t>
        <a:bodyPr/>
        <a:lstStyle/>
        <a:p>
          <a:endParaRPr lang="ru-RU"/>
        </a:p>
      </dgm:t>
    </dgm:pt>
    <dgm:pt modelId="{927FA04B-0F21-4B28-BDBD-211B970019CD}">
      <dgm:prSet phldrT="[Текст]"/>
      <dgm:spPr>
        <a:xfrm>
          <a:off x="3250345" y="1114398"/>
          <a:ext cx="2212277" cy="518373"/>
        </a:xfr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ГБУЗ КО «Центральная городская клиническая больница»</a:t>
          </a:r>
        </a:p>
      </dgm:t>
    </dgm:pt>
    <dgm:pt modelId="{A2127420-057B-4406-94BB-2DF5B0E4F489}" type="parTrans" cxnId="{5C684E15-21E9-4B25-A073-A0F80247A177}">
      <dgm:prSet/>
      <dgm:spPr/>
      <dgm:t>
        <a:bodyPr/>
        <a:lstStyle/>
        <a:p>
          <a:endParaRPr lang="ru-RU"/>
        </a:p>
      </dgm:t>
    </dgm:pt>
    <dgm:pt modelId="{311C2594-4AC7-434B-9CAA-83002FA6DA98}" type="sibTrans" cxnId="{5C684E15-21E9-4B25-A073-A0F80247A177}">
      <dgm:prSet/>
      <dgm:spPr/>
      <dgm:t>
        <a:bodyPr/>
        <a:lstStyle/>
        <a:p>
          <a:endParaRPr lang="ru-RU"/>
        </a:p>
      </dgm:t>
    </dgm:pt>
    <dgm:pt modelId="{8DF4FD2F-852E-4CED-A664-0CDB3FF44956}">
      <dgm:prSet phldrT="[Текст]" custT="1"/>
      <dgm:spPr>
        <a:xfrm>
          <a:off x="5947621" y="0"/>
          <a:ext cx="2765346" cy="1719238"/>
        </a:xfrm>
        <a:noFill/>
        <a:ln>
          <a:noFill/>
        </a:ln>
        <a:effectLst/>
      </dgm:spPr>
      <dgm:t>
        <a:bodyPr/>
        <a:lstStyle/>
        <a:p>
          <a:r>
            <a:rPr lang="ru-RU" sz="1600" b="1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Times New Roman" panose="02020603050405020304" pitchFamily="18" charset="0"/>
            </a:rPr>
            <a:t>Севастополь</a:t>
          </a:r>
        </a:p>
      </dgm:t>
    </dgm:pt>
    <dgm:pt modelId="{216633D3-9615-4B94-A2FB-DE7C5E398EFA}" type="parTrans" cxnId="{C7CF066D-4249-4F41-9FDD-9F6CF0B6558C}">
      <dgm:prSet/>
      <dgm:spPr/>
      <dgm:t>
        <a:bodyPr/>
        <a:lstStyle/>
        <a:p>
          <a:endParaRPr lang="ru-RU"/>
        </a:p>
      </dgm:t>
    </dgm:pt>
    <dgm:pt modelId="{589AED2B-1569-478F-8151-4C81CB898A32}" type="sibTrans" cxnId="{C7CF066D-4249-4F41-9FDD-9F6CF0B6558C}">
      <dgm:prSet/>
      <dgm:spPr/>
      <dgm:t>
        <a:bodyPr/>
        <a:lstStyle/>
        <a:p>
          <a:endParaRPr lang="ru-RU"/>
        </a:p>
      </dgm:t>
    </dgm:pt>
    <dgm:pt modelId="{9F28A84D-0116-42F4-972B-C65DE092A714}">
      <dgm:prSet phldrT="[Текст]"/>
      <dgm:spPr>
        <a:xfrm>
          <a:off x="6223092" y="516275"/>
          <a:ext cx="2212277" cy="518373"/>
        </a:xfr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ГБУЗ Севастополь «Детская поликлиника № 2»</a:t>
          </a:r>
        </a:p>
      </dgm:t>
    </dgm:pt>
    <dgm:pt modelId="{EFA6C817-B5FE-4DA4-925B-11C639B65021}" type="parTrans" cxnId="{E527631A-E5AE-4CC4-BF75-3912E91DC756}">
      <dgm:prSet/>
      <dgm:spPr/>
      <dgm:t>
        <a:bodyPr/>
        <a:lstStyle/>
        <a:p>
          <a:endParaRPr lang="ru-RU"/>
        </a:p>
      </dgm:t>
    </dgm:pt>
    <dgm:pt modelId="{9BF4D0E6-341B-4FD7-8C61-9EB23BE84133}" type="sibTrans" cxnId="{E527631A-E5AE-4CC4-BF75-3912E91DC756}">
      <dgm:prSet/>
      <dgm:spPr/>
      <dgm:t>
        <a:bodyPr/>
        <a:lstStyle/>
        <a:p>
          <a:endParaRPr lang="ru-RU"/>
        </a:p>
      </dgm:t>
    </dgm:pt>
    <dgm:pt modelId="{B55EDD31-0918-458B-9377-DF3C7415D694}">
      <dgm:prSet phldrT="[Текст]"/>
      <dgm:spPr>
        <a:xfrm>
          <a:off x="6223092" y="1114398"/>
          <a:ext cx="2212277" cy="518373"/>
        </a:xfr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ГБУЗ Севастополя «Городская больница № 1 им. Н.И. Пирогова»,</a:t>
          </a:r>
          <a:br>
            <a:rPr lang="ru-RU" b="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</a:br>
          <a:r>
            <a:rPr lang="ru-RU" b="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Поликлиника № 2</a:t>
          </a:r>
        </a:p>
      </dgm:t>
    </dgm:pt>
    <dgm:pt modelId="{B12674F4-508C-4B3B-BB4B-630376DAFAEF}" type="parTrans" cxnId="{97125CAA-C010-4412-99DB-84988F9E4AC1}">
      <dgm:prSet/>
      <dgm:spPr/>
      <dgm:t>
        <a:bodyPr/>
        <a:lstStyle/>
        <a:p>
          <a:endParaRPr lang="ru-RU"/>
        </a:p>
      </dgm:t>
    </dgm:pt>
    <dgm:pt modelId="{43501BC4-AA35-441B-9EAD-F45BF4D40F17}" type="sibTrans" cxnId="{97125CAA-C010-4412-99DB-84988F9E4AC1}">
      <dgm:prSet/>
      <dgm:spPr/>
      <dgm:t>
        <a:bodyPr/>
        <a:lstStyle/>
        <a:p>
          <a:endParaRPr lang="ru-RU"/>
        </a:p>
      </dgm:t>
    </dgm:pt>
    <dgm:pt modelId="{1FE65102-2C7C-429A-A379-872B3CA74576}" type="pres">
      <dgm:prSet presAssocID="{5127B5A0-18E4-445C-A32C-9EF1DFEAD353}" presName="theList" presStyleCnt="0">
        <dgm:presLayoutVars>
          <dgm:dir/>
          <dgm:animLvl val="lvl"/>
          <dgm:resizeHandles val="exact"/>
        </dgm:presLayoutVars>
      </dgm:prSet>
      <dgm:spPr/>
    </dgm:pt>
    <dgm:pt modelId="{24C03AB4-FDBF-447A-BDC1-0D962C599A30}" type="pres">
      <dgm:prSet presAssocID="{E3315377-2ED0-4706-9E7F-C515059CF5BB}" presName="compNode" presStyleCnt="0"/>
      <dgm:spPr/>
    </dgm:pt>
    <dgm:pt modelId="{4FFAAC49-FDAC-4147-AC3F-C73AA9178BEE}" type="pres">
      <dgm:prSet presAssocID="{E3315377-2ED0-4706-9E7F-C515059CF5BB}" presName="aNode" presStyleLbl="bgShp" presStyleIdx="0" presStyleCnt="3"/>
      <dgm:spPr>
        <a:prstGeom prst="roundRect">
          <a:avLst>
            <a:gd name="adj" fmla="val 10000"/>
          </a:avLst>
        </a:prstGeom>
      </dgm:spPr>
    </dgm:pt>
    <dgm:pt modelId="{114F589F-C580-47A0-A6AB-504260A92422}" type="pres">
      <dgm:prSet presAssocID="{E3315377-2ED0-4706-9E7F-C515059CF5BB}" presName="textNode" presStyleLbl="bgShp" presStyleIdx="0" presStyleCnt="3"/>
      <dgm:spPr/>
    </dgm:pt>
    <dgm:pt modelId="{3718750A-71BB-4E0F-B9BB-7DF09DD1C254}" type="pres">
      <dgm:prSet presAssocID="{E3315377-2ED0-4706-9E7F-C515059CF5BB}" presName="compChildNode" presStyleCnt="0"/>
      <dgm:spPr/>
    </dgm:pt>
    <dgm:pt modelId="{F00EA1A0-B234-4EBC-804A-984BB03DF341}" type="pres">
      <dgm:prSet presAssocID="{E3315377-2ED0-4706-9E7F-C515059CF5BB}" presName="theInnerList" presStyleCnt="0"/>
      <dgm:spPr/>
    </dgm:pt>
    <dgm:pt modelId="{2F1E9FCD-8D08-4711-B890-C74A6F7CD2A6}" type="pres">
      <dgm:prSet presAssocID="{26EA82DE-CD30-4458-BFD8-0EEA29D57A34}" presName="childNode" presStyleLbl="node1" presStyleIdx="0" presStyleCnt="6" custScaleX="111694" custLinFactNeighborX="-191" custLinFactNeighborY="198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0CD39219-9B33-4C9C-8FB8-4ADEEB6602DB}" type="pres">
      <dgm:prSet presAssocID="{26EA82DE-CD30-4458-BFD8-0EEA29D57A34}" presName="aSpace2" presStyleCnt="0"/>
      <dgm:spPr/>
    </dgm:pt>
    <dgm:pt modelId="{177B51D1-D561-4458-928E-DEA3494781C1}" type="pres">
      <dgm:prSet presAssocID="{5080A11D-F9D6-424F-AB1A-04D27B47E7D0}" presName="childNode" presStyleLbl="node1" presStyleIdx="1" presStyleCnt="6" custScaleX="11207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45ABFDD-8467-47ED-8264-18B894058249}" type="pres">
      <dgm:prSet presAssocID="{E3315377-2ED0-4706-9E7F-C515059CF5BB}" presName="aSpace" presStyleCnt="0"/>
      <dgm:spPr/>
    </dgm:pt>
    <dgm:pt modelId="{F3B9880D-8FEF-4C35-A9E5-469E1AA2D13D}" type="pres">
      <dgm:prSet presAssocID="{2F8DB5C1-A063-42AE-BEB3-7BB83EE2B29F}" presName="compNode" presStyleCnt="0"/>
      <dgm:spPr/>
    </dgm:pt>
    <dgm:pt modelId="{EF71636C-2CB2-4F65-90EE-AC618F6BF1A4}" type="pres">
      <dgm:prSet presAssocID="{2F8DB5C1-A063-42AE-BEB3-7BB83EE2B29F}" presName="aNode" presStyleLbl="bgShp" presStyleIdx="1" presStyleCnt="3"/>
      <dgm:spPr>
        <a:prstGeom prst="rect">
          <a:avLst/>
        </a:prstGeom>
      </dgm:spPr>
    </dgm:pt>
    <dgm:pt modelId="{CFFE3C8F-921A-454B-84FE-C7D6AB69C755}" type="pres">
      <dgm:prSet presAssocID="{2F8DB5C1-A063-42AE-BEB3-7BB83EE2B29F}" presName="textNode" presStyleLbl="bgShp" presStyleIdx="1" presStyleCnt="3"/>
      <dgm:spPr/>
    </dgm:pt>
    <dgm:pt modelId="{BDCE5CDA-4E5D-4F74-BEBC-7C1826DB71D0}" type="pres">
      <dgm:prSet presAssocID="{2F8DB5C1-A063-42AE-BEB3-7BB83EE2B29F}" presName="compChildNode" presStyleCnt="0"/>
      <dgm:spPr/>
    </dgm:pt>
    <dgm:pt modelId="{C6E8D79A-6074-4446-BAA1-CA5CFF4E3AF7}" type="pres">
      <dgm:prSet presAssocID="{2F8DB5C1-A063-42AE-BEB3-7BB83EE2B29F}" presName="theInnerList" presStyleCnt="0"/>
      <dgm:spPr/>
    </dgm:pt>
    <dgm:pt modelId="{9E1FB4CB-67CB-428E-920F-47E1FFCB0CFA}" type="pres">
      <dgm:prSet presAssocID="{37A769A8-66EF-4074-A6FC-BB4B49595332}" presName="childNode" presStyleLbl="node1" presStyleIdx="2" presStyleCnt="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1FA1A698-2A46-47A7-A86B-04CBEB156404}" type="pres">
      <dgm:prSet presAssocID="{37A769A8-66EF-4074-A6FC-BB4B49595332}" presName="aSpace2" presStyleCnt="0"/>
      <dgm:spPr/>
    </dgm:pt>
    <dgm:pt modelId="{074A0241-B0D2-4C0A-AF4D-28D293D6C312}" type="pres">
      <dgm:prSet presAssocID="{927FA04B-0F21-4B28-BDBD-211B970019CD}" presName="childNode" presStyleLbl="node1" presStyleIdx="3" presStyleCnt="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82F1B47F-BFB8-4498-9CF5-E998DAE0A39C}" type="pres">
      <dgm:prSet presAssocID="{2F8DB5C1-A063-42AE-BEB3-7BB83EE2B29F}" presName="aSpace" presStyleCnt="0"/>
      <dgm:spPr/>
    </dgm:pt>
    <dgm:pt modelId="{9AB5FE07-C447-49C7-BD63-437B64359743}" type="pres">
      <dgm:prSet presAssocID="{8DF4FD2F-852E-4CED-A664-0CDB3FF44956}" presName="compNode" presStyleCnt="0"/>
      <dgm:spPr/>
    </dgm:pt>
    <dgm:pt modelId="{ADB4A44D-AB15-4571-8DEC-3C7C82C4444F}" type="pres">
      <dgm:prSet presAssocID="{8DF4FD2F-852E-4CED-A664-0CDB3FF44956}" presName="aNode" presStyleLbl="bgShp" presStyleIdx="2" presStyleCnt="3" custLinFactNeighborX="167" custLinFactNeighborY="9221"/>
      <dgm:spPr>
        <a:prstGeom prst="roundRect">
          <a:avLst>
            <a:gd name="adj" fmla="val 10000"/>
          </a:avLst>
        </a:prstGeom>
      </dgm:spPr>
    </dgm:pt>
    <dgm:pt modelId="{FF3C1D12-41D9-4AAA-BD7E-945742157633}" type="pres">
      <dgm:prSet presAssocID="{8DF4FD2F-852E-4CED-A664-0CDB3FF44956}" presName="textNode" presStyleLbl="bgShp" presStyleIdx="2" presStyleCnt="3"/>
      <dgm:spPr/>
    </dgm:pt>
    <dgm:pt modelId="{8DAD5536-85C1-4F44-8852-327AB9198D78}" type="pres">
      <dgm:prSet presAssocID="{8DF4FD2F-852E-4CED-A664-0CDB3FF44956}" presName="compChildNode" presStyleCnt="0"/>
      <dgm:spPr/>
    </dgm:pt>
    <dgm:pt modelId="{7413C82C-4347-40C2-B182-2BDE82A2028F}" type="pres">
      <dgm:prSet presAssocID="{8DF4FD2F-852E-4CED-A664-0CDB3FF44956}" presName="theInnerList" presStyleCnt="0"/>
      <dgm:spPr/>
    </dgm:pt>
    <dgm:pt modelId="{6EE103EF-67FD-4658-AC91-F92DE8B2E142}" type="pres">
      <dgm:prSet presAssocID="{9F28A84D-0116-42F4-972B-C65DE092A714}" presName="childNode" presStyleLbl="node1" presStyleIdx="4" presStyleCnt="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8EB7FB4-EF24-4C7D-8BA5-FE81C1590BE1}" type="pres">
      <dgm:prSet presAssocID="{9F28A84D-0116-42F4-972B-C65DE092A714}" presName="aSpace2" presStyleCnt="0"/>
      <dgm:spPr/>
    </dgm:pt>
    <dgm:pt modelId="{DF67D564-CFB4-44FB-A3B3-3D688CD13BAA}" type="pres">
      <dgm:prSet presAssocID="{B55EDD31-0918-458B-9377-DF3C7415D694}" presName="childNode" presStyleLbl="node1" presStyleIdx="5" presStyleCnt="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</dgm:ptLst>
  <dgm:cxnLst>
    <dgm:cxn modelId="{30526800-0422-4E1B-824B-E7E28247A3CE}" type="presOf" srcId="{26EA82DE-CD30-4458-BFD8-0EEA29D57A34}" destId="{2F1E9FCD-8D08-4711-B890-C74A6F7CD2A6}" srcOrd="0" destOrd="0" presId="urn:microsoft.com/office/officeart/2005/8/layout/lProcess2"/>
    <dgm:cxn modelId="{74D5640F-4A22-47B1-8D92-BEABF0CB73DB}" type="presOf" srcId="{9F28A84D-0116-42F4-972B-C65DE092A714}" destId="{6EE103EF-67FD-4658-AC91-F92DE8B2E142}" srcOrd="0" destOrd="0" presId="urn:microsoft.com/office/officeart/2005/8/layout/lProcess2"/>
    <dgm:cxn modelId="{5C684E15-21E9-4B25-A073-A0F80247A177}" srcId="{2F8DB5C1-A063-42AE-BEB3-7BB83EE2B29F}" destId="{927FA04B-0F21-4B28-BDBD-211B970019CD}" srcOrd="1" destOrd="0" parTransId="{A2127420-057B-4406-94BB-2DF5B0E4F489}" sibTransId="{311C2594-4AC7-434B-9CAA-83002FA6DA98}"/>
    <dgm:cxn modelId="{E527631A-E5AE-4CC4-BF75-3912E91DC756}" srcId="{8DF4FD2F-852E-4CED-A664-0CDB3FF44956}" destId="{9F28A84D-0116-42F4-972B-C65DE092A714}" srcOrd="0" destOrd="0" parTransId="{EFA6C817-B5FE-4DA4-925B-11C639B65021}" sibTransId="{9BF4D0E6-341B-4FD7-8C61-9EB23BE84133}"/>
    <dgm:cxn modelId="{61024C3B-D693-467D-9B0C-7E877F7B2008}" type="presOf" srcId="{B55EDD31-0918-458B-9377-DF3C7415D694}" destId="{DF67D564-CFB4-44FB-A3B3-3D688CD13BAA}" srcOrd="0" destOrd="0" presId="urn:microsoft.com/office/officeart/2005/8/layout/lProcess2"/>
    <dgm:cxn modelId="{C7CF066D-4249-4F41-9FDD-9F6CF0B6558C}" srcId="{5127B5A0-18E4-445C-A32C-9EF1DFEAD353}" destId="{8DF4FD2F-852E-4CED-A664-0CDB3FF44956}" srcOrd="2" destOrd="0" parTransId="{216633D3-9615-4B94-A2FB-DE7C5E398EFA}" sibTransId="{589AED2B-1569-478F-8151-4C81CB898A32}"/>
    <dgm:cxn modelId="{185C8450-7813-482F-90D0-606E998503B7}" srcId="{E3315377-2ED0-4706-9E7F-C515059CF5BB}" destId="{5080A11D-F9D6-424F-AB1A-04D27B47E7D0}" srcOrd="1" destOrd="0" parTransId="{90B70E43-C9CA-46D2-B2F2-0A09ACA0F063}" sibTransId="{B3981BBE-6F39-4613-A45C-20810A42BAE0}"/>
    <dgm:cxn modelId="{14B05753-A629-421D-9A8A-68A9BF59480E}" srcId="{5127B5A0-18E4-445C-A32C-9EF1DFEAD353}" destId="{2F8DB5C1-A063-42AE-BEB3-7BB83EE2B29F}" srcOrd="1" destOrd="0" parTransId="{37C237F7-85DC-4100-B3D6-DCE2886972B5}" sibTransId="{BF2089B0-EDBB-4810-BD77-C54DCDA8609D}"/>
    <dgm:cxn modelId="{BD33AE73-DE38-4FE7-B637-D18A8B0B1E3E}" type="presOf" srcId="{E3315377-2ED0-4706-9E7F-C515059CF5BB}" destId="{4FFAAC49-FDAC-4147-AC3F-C73AA9178BEE}" srcOrd="0" destOrd="0" presId="urn:microsoft.com/office/officeart/2005/8/layout/lProcess2"/>
    <dgm:cxn modelId="{2DE30681-C548-4867-BF40-B8894D6584FF}" srcId="{2F8DB5C1-A063-42AE-BEB3-7BB83EE2B29F}" destId="{37A769A8-66EF-4074-A6FC-BB4B49595332}" srcOrd="0" destOrd="0" parTransId="{E8BE5EA6-3F82-40D8-8BFA-EB39768C85CA}" sibTransId="{BF0D89E1-7703-4C83-BF85-6B479A60CD8C}"/>
    <dgm:cxn modelId="{35BC6986-51AE-4FF1-BE3B-527C69B64AE8}" srcId="{E3315377-2ED0-4706-9E7F-C515059CF5BB}" destId="{26EA82DE-CD30-4458-BFD8-0EEA29D57A34}" srcOrd="0" destOrd="0" parTransId="{BD2F0F7D-AC4E-46EA-8ED8-E636C989A0E1}" sibTransId="{4BB92A17-1AB0-42A1-8636-8AFD5FB24593}"/>
    <dgm:cxn modelId="{9F298796-0927-475B-9281-BE361871C9C4}" type="presOf" srcId="{E3315377-2ED0-4706-9E7F-C515059CF5BB}" destId="{114F589F-C580-47A0-A6AB-504260A92422}" srcOrd="1" destOrd="0" presId="urn:microsoft.com/office/officeart/2005/8/layout/lProcess2"/>
    <dgm:cxn modelId="{C82E1D9C-E4C9-42BB-9EA4-21C043E738DF}" type="presOf" srcId="{8DF4FD2F-852E-4CED-A664-0CDB3FF44956}" destId="{ADB4A44D-AB15-4571-8DEC-3C7C82C4444F}" srcOrd="0" destOrd="0" presId="urn:microsoft.com/office/officeart/2005/8/layout/lProcess2"/>
    <dgm:cxn modelId="{BFFAD2A1-0840-415F-BB6A-FB393F5E7A21}" type="presOf" srcId="{37A769A8-66EF-4074-A6FC-BB4B49595332}" destId="{9E1FB4CB-67CB-428E-920F-47E1FFCB0CFA}" srcOrd="0" destOrd="0" presId="urn:microsoft.com/office/officeart/2005/8/layout/lProcess2"/>
    <dgm:cxn modelId="{08D0ABA4-C2B5-4CA4-B89C-A61160E4396B}" type="presOf" srcId="{5080A11D-F9D6-424F-AB1A-04D27B47E7D0}" destId="{177B51D1-D561-4458-928E-DEA3494781C1}" srcOrd="0" destOrd="0" presId="urn:microsoft.com/office/officeart/2005/8/layout/lProcess2"/>
    <dgm:cxn modelId="{632FD0A6-128F-4CE0-93A6-47CAB8AC8EF6}" type="presOf" srcId="{5127B5A0-18E4-445C-A32C-9EF1DFEAD353}" destId="{1FE65102-2C7C-429A-A379-872B3CA74576}" srcOrd="0" destOrd="0" presId="urn:microsoft.com/office/officeart/2005/8/layout/lProcess2"/>
    <dgm:cxn modelId="{903325A8-4A6D-4BBB-B5D6-DA5C1F397184}" type="presOf" srcId="{2F8DB5C1-A063-42AE-BEB3-7BB83EE2B29F}" destId="{CFFE3C8F-921A-454B-84FE-C7D6AB69C755}" srcOrd="1" destOrd="0" presId="urn:microsoft.com/office/officeart/2005/8/layout/lProcess2"/>
    <dgm:cxn modelId="{97125CAA-C010-4412-99DB-84988F9E4AC1}" srcId="{8DF4FD2F-852E-4CED-A664-0CDB3FF44956}" destId="{B55EDD31-0918-458B-9377-DF3C7415D694}" srcOrd="1" destOrd="0" parTransId="{B12674F4-508C-4B3B-BB4B-630376DAFAEF}" sibTransId="{43501BC4-AA35-441B-9EAD-F45BF4D40F17}"/>
    <dgm:cxn modelId="{1E2B7BC4-A65C-48B9-96CB-5AEA5A979CE2}" type="presOf" srcId="{8DF4FD2F-852E-4CED-A664-0CDB3FF44956}" destId="{FF3C1D12-41D9-4AAA-BD7E-945742157633}" srcOrd="1" destOrd="0" presId="urn:microsoft.com/office/officeart/2005/8/layout/lProcess2"/>
    <dgm:cxn modelId="{E3F38EC8-74E1-4EA2-A33A-44AB56758492}" type="presOf" srcId="{927FA04B-0F21-4B28-BDBD-211B970019CD}" destId="{074A0241-B0D2-4C0A-AF4D-28D293D6C312}" srcOrd="0" destOrd="0" presId="urn:microsoft.com/office/officeart/2005/8/layout/lProcess2"/>
    <dgm:cxn modelId="{483365CE-1A32-4574-A458-CB2968F4DCE8}" type="presOf" srcId="{2F8DB5C1-A063-42AE-BEB3-7BB83EE2B29F}" destId="{EF71636C-2CB2-4F65-90EE-AC618F6BF1A4}" srcOrd="0" destOrd="0" presId="urn:microsoft.com/office/officeart/2005/8/layout/lProcess2"/>
    <dgm:cxn modelId="{315BD2F1-5907-486B-9B1E-90043765967E}" srcId="{5127B5A0-18E4-445C-A32C-9EF1DFEAD353}" destId="{E3315377-2ED0-4706-9E7F-C515059CF5BB}" srcOrd="0" destOrd="0" parTransId="{619F91A2-CB83-4A8F-9662-923DCA0BFEAC}" sibTransId="{1C1B82FB-98D8-479B-A3D8-C23087961F8C}"/>
    <dgm:cxn modelId="{78664F69-21D1-4E0B-9020-9F3D1EB03F12}" type="presParOf" srcId="{1FE65102-2C7C-429A-A379-872B3CA74576}" destId="{24C03AB4-FDBF-447A-BDC1-0D962C599A30}" srcOrd="0" destOrd="0" presId="urn:microsoft.com/office/officeart/2005/8/layout/lProcess2"/>
    <dgm:cxn modelId="{CCF161DF-599B-4FE0-AC3C-6E6627D4345E}" type="presParOf" srcId="{24C03AB4-FDBF-447A-BDC1-0D962C599A30}" destId="{4FFAAC49-FDAC-4147-AC3F-C73AA9178BEE}" srcOrd="0" destOrd="0" presId="urn:microsoft.com/office/officeart/2005/8/layout/lProcess2"/>
    <dgm:cxn modelId="{CD9DA4A6-A31A-4B0D-8BF4-4299D1435C83}" type="presParOf" srcId="{24C03AB4-FDBF-447A-BDC1-0D962C599A30}" destId="{114F589F-C580-47A0-A6AB-504260A92422}" srcOrd="1" destOrd="0" presId="urn:microsoft.com/office/officeart/2005/8/layout/lProcess2"/>
    <dgm:cxn modelId="{F4E49278-037D-4AB4-9E09-96582E2F21ED}" type="presParOf" srcId="{24C03AB4-FDBF-447A-BDC1-0D962C599A30}" destId="{3718750A-71BB-4E0F-B9BB-7DF09DD1C254}" srcOrd="2" destOrd="0" presId="urn:microsoft.com/office/officeart/2005/8/layout/lProcess2"/>
    <dgm:cxn modelId="{C3B2C022-61CD-41D7-A50B-CACE50762CEB}" type="presParOf" srcId="{3718750A-71BB-4E0F-B9BB-7DF09DD1C254}" destId="{F00EA1A0-B234-4EBC-804A-984BB03DF341}" srcOrd="0" destOrd="0" presId="urn:microsoft.com/office/officeart/2005/8/layout/lProcess2"/>
    <dgm:cxn modelId="{D4C15242-4DCD-4E7E-8C81-FF512D97B68F}" type="presParOf" srcId="{F00EA1A0-B234-4EBC-804A-984BB03DF341}" destId="{2F1E9FCD-8D08-4711-B890-C74A6F7CD2A6}" srcOrd="0" destOrd="0" presId="urn:microsoft.com/office/officeart/2005/8/layout/lProcess2"/>
    <dgm:cxn modelId="{EEA52A41-5F1C-472F-911E-E230F7B95CB7}" type="presParOf" srcId="{F00EA1A0-B234-4EBC-804A-984BB03DF341}" destId="{0CD39219-9B33-4C9C-8FB8-4ADEEB6602DB}" srcOrd="1" destOrd="0" presId="urn:microsoft.com/office/officeart/2005/8/layout/lProcess2"/>
    <dgm:cxn modelId="{0E3591F6-389F-4E74-8A2E-EF4ECC9C2BE9}" type="presParOf" srcId="{F00EA1A0-B234-4EBC-804A-984BB03DF341}" destId="{177B51D1-D561-4458-928E-DEA3494781C1}" srcOrd="2" destOrd="0" presId="urn:microsoft.com/office/officeart/2005/8/layout/lProcess2"/>
    <dgm:cxn modelId="{DE51763C-53B9-437B-ABFE-FF8CF89DAB32}" type="presParOf" srcId="{1FE65102-2C7C-429A-A379-872B3CA74576}" destId="{345ABFDD-8467-47ED-8264-18B894058249}" srcOrd="1" destOrd="0" presId="urn:microsoft.com/office/officeart/2005/8/layout/lProcess2"/>
    <dgm:cxn modelId="{9E0088D5-F7C3-45A4-8FC4-D886C9FCD7B0}" type="presParOf" srcId="{1FE65102-2C7C-429A-A379-872B3CA74576}" destId="{F3B9880D-8FEF-4C35-A9E5-469E1AA2D13D}" srcOrd="2" destOrd="0" presId="urn:microsoft.com/office/officeart/2005/8/layout/lProcess2"/>
    <dgm:cxn modelId="{745034E6-2F22-4908-BD9C-6E294B493ADB}" type="presParOf" srcId="{F3B9880D-8FEF-4C35-A9E5-469E1AA2D13D}" destId="{EF71636C-2CB2-4F65-90EE-AC618F6BF1A4}" srcOrd="0" destOrd="0" presId="urn:microsoft.com/office/officeart/2005/8/layout/lProcess2"/>
    <dgm:cxn modelId="{EBA705D3-2E21-4106-87FA-4635DEB0144D}" type="presParOf" srcId="{F3B9880D-8FEF-4C35-A9E5-469E1AA2D13D}" destId="{CFFE3C8F-921A-454B-84FE-C7D6AB69C755}" srcOrd="1" destOrd="0" presId="urn:microsoft.com/office/officeart/2005/8/layout/lProcess2"/>
    <dgm:cxn modelId="{6A853043-E5F1-4D08-877C-523E16D06125}" type="presParOf" srcId="{F3B9880D-8FEF-4C35-A9E5-469E1AA2D13D}" destId="{BDCE5CDA-4E5D-4F74-BEBC-7C1826DB71D0}" srcOrd="2" destOrd="0" presId="urn:microsoft.com/office/officeart/2005/8/layout/lProcess2"/>
    <dgm:cxn modelId="{F7C07DBE-7562-402B-A84C-0A6633A2A37A}" type="presParOf" srcId="{BDCE5CDA-4E5D-4F74-BEBC-7C1826DB71D0}" destId="{C6E8D79A-6074-4446-BAA1-CA5CFF4E3AF7}" srcOrd="0" destOrd="0" presId="urn:microsoft.com/office/officeart/2005/8/layout/lProcess2"/>
    <dgm:cxn modelId="{55197869-DF97-43E5-AEAE-A8D0D92A4A2D}" type="presParOf" srcId="{C6E8D79A-6074-4446-BAA1-CA5CFF4E3AF7}" destId="{9E1FB4CB-67CB-428E-920F-47E1FFCB0CFA}" srcOrd="0" destOrd="0" presId="urn:microsoft.com/office/officeart/2005/8/layout/lProcess2"/>
    <dgm:cxn modelId="{F1839D89-8B53-467A-A681-82956BCD5FD8}" type="presParOf" srcId="{C6E8D79A-6074-4446-BAA1-CA5CFF4E3AF7}" destId="{1FA1A698-2A46-47A7-A86B-04CBEB156404}" srcOrd="1" destOrd="0" presId="urn:microsoft.com/office/officeart/2005/8/layout/lProcess2"/>
    <dgm:cxn modelId="{CCF67DE3-DCB2-446E-B0FB-4A260A46C734}" type="presParOf" srcId="{C6E8D79A-6074-4446-BAA1-CA5CFF4E3AF7}" destId="{074A0241-B0D2-4C0A-AF4D-28D293D6C312}" srcOrd="2" destOrd="0" presId="urn:microsoft.com/office/officeart/2005/8/layout/lProcess2"/>
    <dgm:cxn modelId="{467564C2-6901-4F26-9EE8-FF9D13ED46B1}" type="presParOf" srcId="{1FE65102-2C7C-429A-A379-872B3CA74576}" destId="{82F1B47F-BFB8-4498-9CF5-E998DAE0A39C}" srcOrd="3" destOrd="0" presId="urn:microsoft.com/office/officeart/2005/8/layout/lProcess2"/>
    <dgm:cxn modelId="{2F963A6D-3BAE-417B-A245-484B5F184624}" type="presParOf" srcId="{1FE65102-2C7C-429A-A379-872B3CA74576}" destId="{9AB5FE07-C447-49C7-BD63-437B64359743}" srcOrd="4" destOrd="0" presId="urn:microsoft.com/office/officeart/2005/8/layout/lProcess2"/>
    <dgm:cxn modelId="{97BAA7F4-FB59-472F-B4A6-B6EB489956F6}" type="presParOf" srcId="{9AB5FE07-C447-49C7-BD63-437B64359743}" destId="{ADB4A44D-AB15-4571-8DEC-3C7C82C4444F}" srcOrd="0" destOrd="0" presId="urn:microsoft.com/office/officeart/2005/8/layout/lProcess2"/>
    <dgm:cxn modelId="{0E3B29B4-D6FA-4F75-9B3C-8AEC0EE1947A}" type="presParOf" srcId="{9AB5FE07-C447-49C7-BD63-437B64359743}" destId="{FF3C1D12-41D9-4AAA-BD7E-945742157633}" srcOrd="1" destOrd="0" presId="urn:microsoft.com/office/officeart/2005/8/layout/lProcess2"/>
    <dgm:cxn modelId="{8C8FB610-8DDA-4B17-9372-6BDF6D03E9DB}" type="presParOf" srcId="{9AB5FE07-C447-49C7-BD63-437B64359743}" destId="{8DAD5536-85C1-4F44-8852-327AB9198D78}" srcOrd="2" destOrd="0" presId="urn:microsoft.com/office/officeart/2005/8/layout/lProcess2"/>
    <dgm:cxn modelId="{5E63E555-A3EB-4A96-A905-703B8A81F047}" type="presParOf" srcId="{8DAD5536-85C1-4F44-8852-327AB9198D78}" destId="{7413C82C-4347-40C2-B182-2BDE82A2028F}" srcOrd="0" destOrd="0" presId="urn:microsoft.com/office/officeart/2005/8/layout/lProcess2"/>
    <dgm:cxn modelId="{A7309503-018D-4CD3-966C-5036C4EC0E5F}" type="presParOf" srcId="{7413C82C-4347-40C2-B182-2BDE82A2028F}" destId="{6EE103EF-67FD-4658-AC91-F92DE8B2E142}" srcOrd="0" destOrd="0" presId="urn:microsoft.com/office/officeart/2005/8/layout/lProcess2"/>
    <dgm:cxn modelId="{ABBD1258-85B1-4EDC-B2E6-E3AFF4A6CCCA}" type="presParOf" srcId="{7413C82C-4347-40C2-B182-2BDE82A2028F}" destId="{38EB7FB4-EF24-4C7D-8BA5-FE81C1590BE1}" srcOrd="1" destOrd="0" presId="urn:microsoft.com/office/officeart/2005/8/layout/lProcess2"/>
    <dgm:cxn modelId="{E957B895-AA18-4171-A591-E61490D391D4}" type="presParOf" srcId="{7413C82C-4347-40C2-B182-2BDE82A2028F}" destId="{DF67D564-CFB4-44FB-A3B3-3D688CD13BA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EDFBB0-1B8D-48F6-BD5A-C15D78785C86}" type="doc">
      <dgm:prSet loTypeId="urn:microsoft.com/office/officeart/2005/8/layout/chevron1" loCatId="process" qsTypeId="urn:microsoft.com/office/officeart/2005/8/quickstyle/simple1" qsCatId="simple" csTypeId="urn:microsoft.com/office/officeart/2005/8/colors/accent1_3" csCatId="accent1" phldr="1"/>
      <dgm:spPr/>
    </dgm:pt>
    <dgm:pt modelId="{EED7357B-C8F0-4526-9FF7-A0D92B4FC471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30 проектов по услугам</a:t>
          </a:r>
        </a:p>
      </dgm:t>
    </dgm:pt>
    <dgm:pt modelId="{3287A0CF-F355-4FBF-B055-4B9E5D928599}" type="parTrans" cxnId="{D371DAD6-7D8E-4225-882A-A392EC106E4B}">
      <dgm:prSet/>
      <dgm:spPr/>
      <dgm:t>
        <a:bodyPr/>
        <a:lstStyle/>
        <a:p>
          <a:endParaRPr lang="ru-RU"/>
        </a:p>
      </dgm:t>
    </dgm:pt>
    <dgm:pt modelId="{B2F50069-8180-4836-A2EF-87E5890041C3}" type="sibTrans" cxnId="{D371DAD6-7D8E-4225-882A-A392EC106E4B}">
      <dgm:prSet/>
      <dgm:spPr/>
      <dgm:t>
        <a:bodyPr/>
        <a:lstStyle/>
        <a:p>
          <a:endParaRPr lang="ru-RU"/>
        </a:p>
      </dgm:t>
    </dgm:pt>
    <dgm:pt modelId="{FCB8B2F2-4691-4DAC-853D-B46AEE873752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30 регламентов по услугам</a:t>
          </a:r>
        </a:p>
      </dgm:t>
    </dgm:pt>
    <dgm:pt modelId="{7880985C-146B-4914-B455-1A1B5CC72221}" type="parTrans" cxnId="{26DA3816-54A0-4526-B3A3-7982B7A97C52}">
      <dgm:prSet/>
      <dgm:spPr/>
      <dgm:t>
        <a:bodyPr/>
        <a:lstStyle/>
        <a:p>
          <a:endParaRPr lang="ru-RU"/>
        </a:p>
      </dgm:t>
    </dgm:pt>
    <dgm:pt modelId="{5CC64E37-3F20-4F3D-86B2-DB369E15512F}" type="sibTrans" cxnId="{26DA3816-54A0-4526-B3A3-7982B7A97C52}">
      <dgm:prSet/>
      <dgm:spPr/>
      <dgm:t>
        <a:bodyPr/>
        <a:lstStyle/>
        <a:p>
          <a:endParaRPr lang="ru-RU"/>
        </a:p>
      </dgm:t>
    </dgm:pt>
    <dgm:pt modelId="{AED1E6EF-0A9C-46E3-968A-BA7C412810BF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Разработаны ПО, электронные услуги, сайт МФЦ</a:t>
          </a:r>
        </a:p>
      </dgm:t>
    </dgm:pt>
    <dgm:pt modelId="{D3AEA500-0EE1-4632-A584-D897E75698F7}" type="parTrans" cxnId="{0F7FBF41-EC30-4D38-BAC1-8FE4B51B59DA}">
      <dgm:prSet/>
      <dgm:spPr/>
      <dgm:t>
        <a:bodyPr/>
        <a:lstStyle/>
        <a:p>
          <a:endParaRPr lang="ru-RU"/>
        </a:p>
      </dgm:t>
    </dgm:pt>
    <dgm:pt modelId="{01FC7B86-F46F-46A5-AF75-33A554C4CAD2}" type="sibTrans" cxnId="{0F7FBF41-EC30-4D38-BAC1-8FE4B51B59DA}">
      <dgm:prSet/>
      <dgm:spPr/>
      <dgm:t>
        <a:bodyPr/>
        <a:lstStyle/>
        <a:p>
          <a:endParaRPr lang="ru-RU"/>
        </a:p>
      </dgm:t>
    </dgm:pt>
    <dgm:pt modelId="{684239C1-8A6A-4DAF-9623-BD05BEE750E6}" type="pres">
      <dgm:prSet presAssocID="{44EDFBB0-1B8D-48F6-BD5A-C15D78785C86}" presName="Name0" presStyleCnt="0">
        <dgm:presLayoutVars>
          <dgm:dir/>
          <dgm:animLvl val="lvl"/>
          <dgm:resizeHandles val="exact"/>
        </dgm:presLayoutVars>
      </dgm:prSet>
      <dgm:spPr/>
    </dgm:pt>
    <dgm:pt modelId="{CD0692A5-D7A0-404E-9CDE-3B0C25D40C0A}" type="pres">
      <dgm:prSet presAssocID="{EED7357B-C8F0-4526-9FF7-A0D92B4FC471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58017C6-9687-4906-BA5A-9CD212C40925}" type="pres">
      <dgm:prSet presAssocID="{B2F50069-8180-4836-A2EF-87E5890041C3}" presName="parTxOnlySpace" presStyleCnt="0"/>
      <dgm:spPr/>
    </dgm:pt>
    <dgm:pt modelId="{F9766945-DBC7-4E99-91EF-2593FA63E69B}" type="pres">
      <dgm:prSet presAssocID="{FCB8B2F2-4691-4DAC-853D-B46AEE873752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7B90252-2576-435B-966E-0E3A80AC9D8A}" type="pres">
      <dgm:prSet presAssocID="{5CC64E37-3F20-4F3D-86B2-DB369E15512F}" presName="parTxOnlySpace" presStyleCnt="0"/>
      <dgm:spPr/>
    </dgm:pt>
    <dgm:pt modelId="{185B11D1-849E-462B-A324-21BD1C86EE34}" type="pres">
      <dgm:prSet presAssocID="{AED1E6EF-0A9C-46E3-968A-BA7C412810BF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6DA3816-54A0-4526-B3A3-7982B7A97C52}" srcId="{44EDFBB0-1B8D-48F6-BD5A-C15D78785C86}" destId="{FCB8B2F2-4691-4DAC-853D-B46AEE873752}" srcOrd="1" destOrd="0" parTransId="{7880985C-146B-4914-B455-1A1B5CC72221}" sibTransId="{5CC64E37-3F20-4F3D-86B2-DB369E15512F}"/>
    <dgm:cxn modelId="{0F7FBF41-EC30-4D38-BAC1-8FE4B51B59DA}" srcId="{44EDFBB0-1B8D-48F6-BD5A-C15D78785C86}" destId="{AED1E6EF-0A9C-46E3-968A-BA7C412810BF}" srcOrd="2" destOrd="0" parTransId="{D3AEA500-0EE1-4632-A584-D897E75698F7}" sibTransId="{01FC7B86-F46F-46A5-AF75-33A554C4CAD2}"/>
    <dgm:cxn modelId="{8BEAC967-017B-43CB-9424-0D79D072D148}" type="presOf" srcId="{44EDFBB0-1B8D-48F6-BD5A-C15D78785C86}" destId="{684239C1-8A6A-4DAF-9623-BD05BEE750E6}" srcOrd="0" destOrd="0" presId="urn:microsoft.com/office/officeart/2005/8/layout/chevron1"/>
    <dgm:cxn modelId="{EB9706AE-19B2-4DFC-9988-13E8CE5B496D}" type="presOf" srcId="{AED1E6EF-0A9C-46E3-968A-BA7C412810BF}" destId="{185B11D1-849E-462B-A324-21BD1C86EE34}" srcOrd="0" destOrd="0" presId="urn:microsoft.com/office/officeart/2005/8/layout/chevron1"/>
    <dgm:cxn modelId="{781AAABE-80D5-446B-9CC1-5B2820E17221}" type="presOf" srcId="{EED7357B-C8F0-4526-9FF7-A0D92B4FC471}" destId="{CD0692A5-D7A0-404E-9CDE-3B0C25D40C0A}" srcOrd="0" destOrd="0" presId="urn:microsoft.com/office/officeart/2005/8/layout/chevron1"/>
    <dgm:cxn modelId="{D371DAD6-7D8E-4225-882A-A392EC106E4B}" srcId="{44EDFBB0-1B8D-48F6-BD5A-C15D78785C86}" destId="{EED7357B-C8F0-4526-9FF7-A0D92B4FC471}" srcOrd="0" destOrd="0" parTransId="{3287A0CF-F355-4FBF-B055-4B9E5D928599}" sibTransId="{B2F50069-8180-4836-A2EF-87E5890041C3}"/>
    <dgm:cxn modelId="{BE3A45E8-EA0D-45C1-A70D-3914745E825A}" type="presOf" srcId="{FCB8B2F2-4691-4DAC-853D-B46AEE873752}" destId="{F9766945-DBC7-4E99-91EF-2593FA63E69B}" srcOrd="0" destOrd="0" presId="urn:microsoft.com/office/officeart/2005/8/layout/chevron1"/>
    <dgm:cxn modelId="{7082EC21-E5B2-4291-9D21-4DA47DC820F1}" type="presParOf" srcId="{684239C1-8A6A-4DAF-9623-BD05BEE750E6}" destId="{CD0692A5-D7A0-404E-9CDE-3B0C25D40C0A}" srcOrd="0" destOrd="0" presId="urn:microsoft.com/office/officeart/2005/8/layout/chevron1"/>
    <dgm:cxn modelId="{B275274E-40FA-471F-810E-DC4A310B59D5}" type="presParOf" srcId="{684239C1-8A6A-4DAF-9623-BD05BEE750E6}" destId="{258017C6-9687-4906-BA5A-9CD212C40925}" srcOrd="1" destOrd="0" presId="urn:microsoft.com/office/officeart/2005/8/layout/chevron1"/>
    <dgm:cxn modelId="{6DE24231-757F-4CD4-9EB5-CFF2C4369FFB}" type="presParOf" srcId="{684239C1-8A6A-4DAF-9623-BD05BEE750E6}" destId="{F9766945-DBC7-4E99-91EF-2593FA63E69B}" srcOrd="2" destOrd="0" presId="urn:microsoft.com/office/officeart/2005/8/layout/chevron1"/>
    <dgm:cxn modelId="{B4553E78-3298-4E86-9352-48BE1C7F894B}" type="presParOf" srcId="{684239C1-8A6A-4DAF-9623-BD05BEE750E6}" destId="{37B90252-2576-435B-966E-0E3A80AC9D8A}" srcOrd="3" destOrd="0" presId="urn:microsoft.com/office/officeart/2005/8/layout/chevron1"/>
    <dgm:cxn modelId="{87FD72E9-3071-4D0C-9EAC-A755742310B0}" type="presParOf" srcId="{684239C1-8A6A-4DAF-9623-BD05BEE750E6}" destId="{185B11D1-849E-462B-A324-21BD1C86EE3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BD315A-DB93-460F-8849-79D0EE241DAC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B16995-1528-45E5-9241-35C530C119C1}">
      <dgm:prSet phldrT="[Текст]"/>
      <dgm:spPr/>
      <dgm:t>
        <a:bodyPr/>
        <a:lstStyle/>
        <a:p>
          <a:r>
            <a:rPr lang="ru-RU" dirty="0"/>
            <a:t>Детский сад</a:t>
          </a:r>
        </a:p>
      </dgm:t>
    </dgm:pt>
    <dgm:pt modelId="{AA352C7C-C80A-4E7B-A014-05E7FD07519A}" type="parTrans" cxnId="{B73F1D4F-7972-42AD-B703-156CDBC41AA1}">
      <dgm:prSet/>
      <dgm:spPr/>
      <dgm:t>
        <a:bodyPr/>
        <a:lstStyle/>
        <a:p>
          <a:endParaRPr lang="ru-RU"/>
        </a:p>
      </dgm:t>
    </dgm:pt>
    <dgm:pt modelId="{8EE8901A-EE7B-46FD-9D27-2D98BB182598}" type="sibTrans" cxnId="{B73F1D4F-7972-42AD-B703-156CDBC41AA1}">
      <dgm:prSet/>
      <dgm:spPr/>
      <dgm:t>
        <a:bodyPr/>
        <a:lstStyle/>
        <a:p>
          <a:endParaRPr lang="ru-RU"/>
        </a:p>
      </dgm:t>
    </dgm:pt>
    <dgm:pt modelId="{3F33A645-F83D-485C-A7D3-FC05CFF8F2A8}">
      <dgm:prSet phldrT="[Текст]"/>
      <dgm:spPr/>
      <dgm:t>
        <a:bodyPr/>
        <a:lstStyle/>
        <a:p>
          <a:r>
            <a:rPr lang="ru-RU" dirty="0"/>
            <a:t>Школа</a:t>
          </a:r>
        </a:p>
      </dgm:t>
    </dgm:pt>
    <dgm:pt modelId="{94E48FC1-9639-4701-AAE5-EF16AB648E11}" type="parTrans" cxnId="{D02D30EE-D451-4776-9D58-38192B56FF4D}">
      <dgm:prSet/>
      <dgm:spPr/>
      <dgm:t>
        <a:bodyPr/>
        <a:lstStyle/>
        <a:p>
          <a:endParaRPr lang="ru-RU"/>
        </a:p>
      </dgm:t>
    </dgm:pt>
    <dgm:pt modelId="{29A54908-0E37-4781-98A4-42B4A74A42FE}" type="sibTrans" cxnId="{D02D30EE-D451-4776-9D58-38192B56FF4D}">
      <dgm:prSet/>
      <dgm:spPr/>
      <dgm:t>
        <a:bodyPr/>
        <a:lstStyle/>
        <a:p>
          <a:endParaRPr lang="ru-RU"/>
        </a:p>
      </dgm:t>
    </dgm:pt>
    <dgm:pt modelId="{3C2AE4DF-3D16-428A-B864-825E952ABCC1}">
      <dgm:prSet phldrT="[Текст]"/>
      <dgm:spPr/>
      <dgm:t>
        <a:bodyPr/>
        <a:lstStyle/>
        <a:p>
          <a:r>
            <a:rPr lang="ru-RU" dirty="0"/>
            <a:t>Колледж</a:t>
          </a:r>
        </a:p>
      </dgm:t>
    </dgm:pt>
    <dgm:pt modelId="{DC28DA6B-A481-45F6-AD9B-CE33076DD3C6}" type="parTrans" cxnId="{D1D6465D-A3B8-4F15-B852-CF2102D60876}">
      <dgm:prSet/>
      <dgm:spPr/>
      <dgm:t>
        <a:bodyPr/>
        <a:lstStyle/>
        <a:p>
          <a:endParaRPr lang="ru-RU"/>
        </a:p>
      </dgm:t>
    </dgm:pt>
    <dgm:pt modelId="{4ED3ED32-DE14-4E3C-8769-183FB029F264}" type="sibTrans" cxnId="{D1D6465D-A3B8-4F15-B852-CF2102D60876}">
      <dgm:prSet/>
      <dgm:spPr/>
      <dgm:t>
        <a:bodyPr/>
        <a:lstStyle/>
        <a:p>
          <a:endParaRPr lang="ru-RU"/>
        </a:p>
      </dgm:t>
    </dgm:pt>
    <dgm:pt modelId="{A4B14700-1580-419D-B7C4-32F5B32363A8}">
      <dgm:prSet/>
      <dgm:spPr/>
      <dgm:t>
        <a:bodyPr/>
        <a:lstStyle/>
        <a:p>
          <a:endParaRPr lang="ru-RU"/>
        </a:p>
      </dgm:t>
    </dgm:pt>
    <dgm:pt modelId="{522DF8FD-FD42-4BFF-AAEF-5C5F4436F379}" type="parTrans" cxnId="{AFA0B0A5-60FC-4909-91AD-7F6137F2D889}">
      <dgm:prSet/>
      <dgm:spPr/>
      <dgm:t>
        <a:bodyPr/>
        <a:lstStyle/>
        <a:p>
          <a:endParaRPr lang="ru-RU"/>
        </a:p>
      </dgm:t>
    </dgm:pt>
    <dgm:pt modelId="{167E8263-F4D2-4B01-AEF4-D0DDE0DB0597}" type="sibTrans" cxnId="{AFA0B0A5-60FC-4909-91AD-7F6137F2D889}">
      <dgm:prSet/>
      <dgm:spPr/>
      <dgm:t>
        <a:bodyPr/>
        <a:lstStyle/>
        <a:p>
          <a:endParaRPr lang="ru-RU"/>
        </a:p>
      </dgm:t>
    </dgm:pt>
    <dgm:pt modelId="{89BDEBED-69EA-4F96-9C70-C8BBABE928FD}">
      <dgm:prSet phldrT="[Текст]"/>
      <dgm:spPr/>
      <dgm:t>
        <a:bodyPr/>
        <a:lstStyle/>
        <a:p>
          <a:r>
            <a:rPr lang="ru-RU" dirty="0"/>
            <a:t>ВУЗ</a:t>
          </a:r>
        </a:p>
      </dgm:t>
    </dgm:pt>
    <dgm:pt modelId="{4B549C8B-375B-4599-A8A9-89A96C99CC91}" type="parTrans" cxnId="{0E450D7C-1458-4BD8-8F6F-AAD61806E92B}">
      <dgm:prSet/>
      <dgm:spPr/>
      <dgm:t>
        <a:bodyPr/>
        <a:lstStyle/>
        <a:p>
          <a:endParaRPr lang="ru-RU"/>
        </a:p>
      </dgm:t>
    </dgm:pt>
    <dgm:pt modelId="{0A3D84A2-E34B-4E2D-AEDC-E9249EC883CA}" type="sibTrans" cxnId="{0E450D7C-1458-4BD8-8F6F-AAD61806E92B}">
      <dgm:prSet/>
      <dgm:spPr/>
      <dgm:t>
        <a:bodyPr/>
        <a:lstStyle/>
        <a:p>
          <a:endParaRPr lang="ru-RU"/>
        </a:p>
      </dgm:t>
    </dgm:pt>
    <dgm:pt modelId="{E3283116-B34F-4083-9062-99549DB60457}" type="pres">
      <dgm:prSet presAssocID="{65BD315A-DB93-460F-8849-79D0EE241DAC}" presName="rootnode" presStyleCnt="0">
        <dgm:presLayoutVars>
          <dgm:chMax/>
          <dgm:chPref/>
          <dgm:dir/>
          <dgm:animLvl val="lvl"/>
        </dgm:presLayoutVars>
      </dgm:prSet>
      <dgm:spPr/>
    </dgm:pt>
    <dgm:pt modelId="{CD3AE9CC-0A76-47FF-94EB-F34DEB36BF0A}" type="pres">
      <dgm:prSet presAssocID="{80B16995-1528-45E5-9241-35C530C119C1}" presName="composite" presStyleCnt="0"/>
      <dgm:spPr/>
    </dgm:pt>
    <dgm:pt modelId="{BCB6FBBF-9469-4A0A-A5CA-4E7BC8062F7C}" type="pres">
      <dgm:prSet presAssocID="{80B16995-1528-45E5-9241-35C530C119C1}" presName="LShape" presStyleLbl="alignNode1" presStyleIdx="0" presStyleCnt="9"/>
      <dgm:spPr/>
    </dgm:pt>
    <dgm:pt modelId="{EB835E53-4F77-454D-8317-4233C56FC879}" type="pres">
      <dgm:prSet presAssocID="{80B16995-1528-45E5-9241-35C530C119C1}" presName="ParentText" presStyleLbl="revTx" presStyleIdx="0" presStyleCnt="5" custScaleY="36465" custLinFactNeighborX="-1131" custLinFactNeighborY="-27469">
        <dgm:presLayoutVars>
          <dgm:chMax val="0"/>
          <dgm:chPref val="0"/>
          <dgm:bulletEnabled val="1"/>
        </dgm:presLayoutVars>
      </dgm:prSet>
      <dgm:spPr/>
    </dgm:pt>
    <dgm:pt modelId="{8B2E39DE-41DD-4808-A449-6239A43C3BFA}" type="pres">
      <dgm:prSet presAssocID="{80B16995-1528-45E5-9241-35C530C119C1}" presName="Triangle" presStyleLbl="alignNode1" presStyleIdx="1" presStyleCnt="9"/>
      <dgm:spPr/>
    </dgm:pt>
    <dgm:pt modelId="{FEA1032F-CBD1-4F7B-AC02-CA11EC97D5C8}" type="pres">
      <dgm:prSet presAssocID="{8EE8901A-EE7B-46FD-9D27-2D98BB182598}" presName="sibTrans" presStyleCnt="0"/>
      <dgm:spPr/>
    </dgm:pt>
    <dgm:pt modelId="{68FA00A6-A068-49D2-A37D-BB1FF7AA5B3E}" type="pres">
      <dgm:prSet presAssocID="{8EE8901A-EE7B-46FD-9D27-2D98BB182598}" presName="space" presStyleCnt="0"/>
      <dgm:spPr/>
    </dgm:pt>
    <dgm:pt modelId="{0149BCA1-01EF-4967-BD76-20872C82DAF7}" type="pres">
      <dgm:prSet presAssocID="{3F33A645-F83D-485C-A7D3-FC05CFF8F2A8}" presName="composite" presStyleCnt="0"/>
      <dgm:spPr/>
    </dgm:pt>
    <dgm:pt modelId="{DB9A1806-F275-4324-8073-E65052FFCE8D}" type="pres">
      <dgm:prSet presAssocID="{3F33A645-F83D-485C-A7D3-FC05CFF8F2A8}" presName="LShape" presStyleLbl="alignNode1" presStyleIdx="2" presStyleCnt="9"/>
      <dgm:spPr/>
    </dgm:pt>
    <dgm:pt modelId="{403A5315-175E-48D1-B75D-B63872DEB8F1}" type="pres">
      <dgm:prSet presAssocID="{3F33A645-F83D-485C-A7D3-FC05CFF8F2A8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72F1A0FB-B25B-486B-91CB-BC58C1E39FED}" type="pres">
      <dgm:prSet presAssocID="{3F33A645-F83D-485C-A7D3-FC05CFF8F2A8}" presName="Triangle" presStyleLbl="alignNode1" presStyleIdx="3" presStyleCnt="9"/>
      <dgm:spPr/>
    </dgm:pt>
    <dgm:pt modelId="{403495B8-F8D2-469A-A2E1-57673CC11927}" type="pres">
      <dgm:prSet presAssocID="{29A54908-0E37-4781-98A4-42B4A74A42FE}" presName="sibTrans" presStyleCnt="0"/>
      <dgm:spPr/>
    </dgm:pt>
    <dgm:pt modelId="{18C60EC3-084F-428A-93A6-7ECC550E699D}" type="pres">
      <dgm:prSet presAssocID="{29A54908-0E37-4781-98A4-42B4A74A42FE}" presName="space" presStyleCnt="0"/>
      <dgm:spPr/>
    </dgm:pt>
    <dgm:pt modelId="{86D11EFF-1449-4852-8B5D-3C4721FE2D95}" type="pres">
      <dgm:prSet presAssocID="{3C2AE4DF-3D16-428A-B864-825E952ABCC1}" presName="composite" presStyleCnt="0"/>
      <dgm:spPr/>
    </dgm:pt>
    <dgm:pt modelId="{A5CC20EC-2002-4F5B-B013-868F98354382}" type="pres">
      <dgm:prSet presAssocID="{3C2AE4DF-3D16-428A-B864-825E952ABCC1}" presName="LShape" presStyleLbl="alignNode1" presStyleIdx="4" presStyleCnt="9"/>
      <dgm:spPr/>
    </dgm:pt>
    <dgm:pt modelId="{DBA328F8-455C-4D11-AF2A-DDA442F511E9}" type="pres">
      <dgm:prSet presAssocID="{3C2AE4DF-3D16-428A-B864-825E952ABCC1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39557049-4433-413E-A5D2-2EB8CCE98EF5}" type="pres">
      <dgm:prSet presAssocID="{3C2AE4DF-3D16-428A-B864-825E952ABCC1}" presName="Triangle" presStyleLbl="alignNode1" presStyleIdx="5" presStyleCnt="9"/>
      <dgm:spPr/>
    </dgm:pt>
    <dgm:pt modelId="{4F9EE2FE-C372-4F1D-AAD6-11CC27B84809}" type="pres">
      <dgm:prSet presAssocID="{4ED3ED32-DE14-4E3C-8769-183FB029F264}" presName="sibTrans" presStyleCnt="0"/>
      <dgm:spPr/>
    </dgm:pt>
    <dgm:pt modelId="{596253D2-E883-4ED8-8DA9-6CA5B3DF695D}" type="pres">
      <dgm:prSet presAssocID="{4ED3ED32-DE14-4E3C-8769-183FB029F264}" presName="space" presStyleCnt="0"/>
      <dgm:spPr/>
    </dgm:pt>
    <dgm:pt modelId="{964E5ABF-84AB-457F-BABA-8A133DD71115}" type="pres">
      <dgm:prSet presAssocID="{89BDEBED-69EA-4F96-9C70-C8BBABE928FD}" presName="composite" presStyleCnt="0"/>
      <dgm:spPr/>
    </dgm:pt>
    <dgm:pt modelId="{3BF9562C-2B07-402D-B62E-F10B1753A08A}" type="pres">
      <dgm:prSet presAssocID="{89BDEBED-69EA-4F96-9C70-C8BBABE928FD}" presName="LShape" presStyleLbl="alignNode1" presStyleIdx="6" presStyleCnt="9"/>
      <dgm:spPr/>
    </dgm:pt>
    <dgm:pt modelId="{79D3721E-9CA7-4F1C-8F9E-D60A7D9CF568}" type="pres">
      <dgm:prSet presAssocID="{89BDEBED-69EA-4F96-9C70-C8BBABE928FD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87FB4725-5008-46AB-B6E0-CDFE854BE904}" type="pres">
      <dgm:prSet presAssocID="{89BDEBED-69EA-4F96-9C70-C8BBABE928FD}" presName="Triangle" presStyleLbl="alignNode1" presStyleIdx="7" presStyleCnt="9"/>
      <dgm:spPr/>
    </dgm:pt>
    <dgm:pt modelId="{D02A0DC4-7E5F-4DBE-BED2-078677C1F9C4}" type="pres">
      <dgm:prSet presAssocID="{0A3D84A2-E34B-4E2D-AEDC-E9249EC883CA}" presName="sibTrans" presStyleCnt="0"/>
      <dgm:spPr/>
    </dgm:pt>
    <dgm:pt modelId="{6AB0A4CA-183A-47A0-8EC4-94708124EFD0}" type="pres">
      <dgm:prSet presAssocID="{0A3D84A2-E34B-4E2D-AEDC-E9249EC883CA}" presName="space" presStyleCnt="0"/>
      <dgm:spPr/>
    </dgm:pt>
    <dgm:pt modelId="{3024F64C-F854-459F-9377-607945531230}" type="pres">
      <dgm:prSet presAssocID="{A4B14700-1580-419D-B7C4-32F5B32363A8}" presName="composite" presStyleCnt="0"/>
      <dgm:spPr/>
    </dgm:pt>
    <dgm:pt modelId="{04FC39C9-3E44-4E83-B959-C2B9A055C349}" type="pres">
      <dgm:prSet presAssocID="{A4B14700-1580-419D-B7C4-32F5B32363A8}" presName="LShape" presStyleLbl="alignNode1" presStyleIdx="8" presStyleCnt="9"/>
      <dgm:spPr/>
    </dgm:pt>
    <dgm:pt modelId="{933A34AB-5EA7-41CD-85F1-8AA695717548}" type="pres">
      <dgm:prSet presAssocID="{A4B14700-1580-419D-B7C4-32F5B32363A8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55A8361D-EE5C-4311-91E5-D3FAB3B0E6C5}" type="presOf" srcId="{65BD315A-DB93-460F-8849-79D0EE241DAC}" destId="{E3283116-B34F-4083-9062-99549DB60457}" srcOrd="0" destOrd="0" presId="urn:microsoft.com/office/officeart/2009/3/layout/StepUpProcess"/>
    <dgm:cxn modelId="{D1D6465D-A3B8-4F15-B852-CF2102D60876}" srcId="{65BD315A-DB93-460F-8849-79D0EE241DAC}" destId="{3C2AE4DF-3D16-428A-B864-825E952ABCC1}" srcOrd="2" destOrd="0" parTransId="{DC28DA6B-A481-45F6-AD9B-CE33076DD3C6}" sibTransId="{4ED3ED32-DE14-4E3C-8769-183FB029F264}"/>
    <dgm:cxn modelId="{B73F1D4F-7972-42AD-B703-156CDBC41AA1}" srcId="{65BD315A-DB93-460F-8849-79D0EE241DAC}" destId="{80B16995-1528-45E5-9241-35C530C119C1}" srcOrd="0" destOrd="0" parTransId="{AA352C7C-C80A-4E7B-A014-05E7FD07519A}" sibTransId="{8EE8901A-EE7B-46FD-9D27-2D98BB182598}"/>
    <dgm:cxn modelId="{29C3604F-6CB3-4D5E-A179-946C61E9A83E}" type="presOf" srcId="{A4B14700-1580-419D-B7C4-32F5B32363A8}" destId="{933A34AB-5EA7-41CD-85F1-8AA695717548}" srcOrd="0" destOrd="0" presId="urn:microsoft.com/office/officeart/2009/3/layout/StepUpProcess"/>
    <dgm:cxn modelId="{0E450D7C-1458-4BD8-8F6F-AAD61806E92B}" srcId="{65BD315A-DB93-460F-8849-79D0EE241DAC}" destId="{89BDEBED-69EA-4F96-9C70-C8BBABE928FD}" srcOrd="3" destOrd="0" parTransId="{4B549C8B-375B-4599-A8A9-89A96C99CC91}" sibTransId="{0A3D84A2-E34B-4E2D-AEDC-E9249EC883CA}"/>
    <dgm:cxn modelId="{C14BFBA1-ED0D-4662-9B6B-76853E0A846A}" type="presOf" srcId="{80B16995-1528-45E5-9241-35C530C119C1}" destId="{EB835E53-4F77-454D-8317-4233C56FC879}" srcOrd="0" destOrd="0" presId="urn:microsoft.com/office/officeart/2009/3/layout/StepUpProcess"/>
    <dgm:cxn modelId="{AFA0B0A5-60FC-4909-91AD-7F6137F2D889}" srcId="{65BD315A-DB93-460F-8849-79D0EE241DAC}" destId="{A4B14700-1580-419D-B7C4-32F5B32363A8}" srcOrd="4" destOrd="0" parTransId="{522DF8FD-FD42-4BFF-AAEF-5C5F4436F379}" sibTransId="{167E8263-F4D2-4B01-AEF4-D0DDE0DB0597}"/>
    <dgm:cxn modelId="{964DE7BF-0B6C-4575-8343-292DE987D3AD}" type="presOf" srcId="{3C2AE4DF-3D16-428A-B864-825E952ABCC1}" destId="{DBA328F8-455C-4D11-AF2A-DDA442F511E9}" srcOrd="0" destOrd="0" presId="urn:microsoft.com/office/officeart/2009/3/layout/StepUpProcess"/>
    <dgm:cxn modelId="{A3B2CFC1-DE84-4BC3-AA21-5E589C7938C2}" type="presOf" srcId="{3F33A645-F83D-485C-A7D3-FC05CFF8F2A8}" destId="{403A5315-175E-48D1-B75D-B63872DEB8F1}" srcOrd="0" destOrd="0" presId="urn:microsoft.com/office/officeart/2009/3/layout/StepUpProcess"/>
    <dgm:cxn modelId="{DCF6C0D9-679A-4B8D-8833-99E0E8307514}" type="presOf" srcId="{89BDEBED-69EA-4F96-9C70-C8BBABE928FD}" destId="{79D3721E-9CA7-4F1C-8F9E-D60A7D9CF568}" srcOrd="0" destOrd="0" presId="urn:microsoft.com/office/officeart/2009/3/layout/StepUpProcess"/>
    <dgm:cxn modelId="{D02D30EE-D451-4776-9D58-38192B56FF4D}" srcId="{65BD315A-DB93-460F-8849-79D0EE241DAC}" destId="{3F33A645-F83D-485C-A7D3-FC05CFF8F2A8}" srcOrd="1" destOrd="0" parTransId="{94E48FC1-9639-4701-AAE5-EF16AB648E11}" sibTransId="{29A54908-0E37-4781-98A4-42B4A74A42FE}"/>
    <dgm:cxn modelId="{DAED475E-3CCC-420B-A97E-09DC1943F85A}" type="presParOf" srcId="{E3283116-B34F-4083-9062-99549DB60457}" destId="{CD3AE9CC-0A76-47FF-94EB-F34DEB36BF0A}" srcOrd="0" destOrd="0" presId="urn:microsoft.com/office/officeart/2009/3/layout/StepUpProcess"/>
    <dgm:cxn modelId="{ACB31A36-261E-4290-9FA6-4A8EBA74AF48}" type="presParOf" srcId="{CD3AE9CC-0A76-47FF-94EB-F34DEB36BF0A}" destId="{BCB6FBBF-9469-4A0A-A5CA-4E7BC8062F7C}" srcOrd="0" destOrd="0" presId="urn:microsoft.com/office/officeart/2009/3/layout/StepUpProcess"/>
    <dgm:cxn modelId="{ED5223F5-12E6-4ABD-9E1F-C1303CB98F07}" type="presParOf" srcId="{CD3AE9CC-0A76-47FF-94EB-F34DEB36BF0A}" destId="{EB835E53-4F77-454D-8317-4233C56FC879}" srcOrd="1" destOrd="0" presId="urn:microsoft.com/office/officeart/2009/3/layout/StepUpProcess"/>
    <dgm:cxn modelId="{65D07BD4-CEFB-4C1C-904C-D5E9E2B54687}" type="presParOf" srcId="{CD3AE9CC-0A76-47FF-94EB-F34DEB36BF0A}" destId="{8B2E39DE-41DD-4808-A449-6239A43C3BFA}" srcOrd="2" destOrd="0" presId="urn:microsoft.com/office/officeart/2009/3/layout/StepUpProcess"/>
    <dgm:cxn modelId="{D43621C1-9A7F-4BBD-ACD6-5128BBC5E280}" type="presParOf" srcId="{E3283116-B34F-4083-9062-99549DB60457}" destId="{FEA1032F-CBD1-4F7B-AC02-CA11EC97D5C8}" srcOrd="1" destOrd="0" presId="urn:microsoft.com/office/officeart/2009/3/layout/StepUpProcess"/>
    <dgm:cxn modelId="{D5B5FD66-C5E8-45C5-8927-F04B5FAC4E15}" type="presParOf" srcId="{FEA1032F-CBD1-4F7B-AC02-CA11EC97D5C8}" destId="{68FA00A6-A068-49D2-A37D-BB1FF7AA5B3E}" srcOrd="0" destOrd="0" presId="urn:microsoft.com/office/officeart/2009/3/layout/StepUpProcess"/>
    <dgm:cxn modelId="{7CDA7E1F-D813-4BF1-9439-4777C13FC7F4}" type="presParOf" srcId="{E3283116-B34F-4083-9062-99549DB60457}" destId="{0149BCA1-01EF-4967-BD76-20872C82DAF7}" srcOrd="2" destOrd="0" presId="urn:microsoft.com/office/officeart/2009/3/layout/StepUpProcess"/>
    <dgm:cxn modelId="{E323A41F-50DC-4E15-BA04-4C2961E61216}" type="presParOf" srcId="{0149BCA1-01EF-4967-BD76-20872C82DAF7}" destId="{DB9A1806-F275-4324-8073-E65052FFCE8D}" srcOrd="0" destOrd="0" presId="urn:microsoft.com/office/officeart/2009/3/layout/StepUpProcess"/>
    <dgm:cxn modelId="{2FFE6885-486C-4130-A817-2C8ED2FAD982}" type="presParOf" srcId="{0149BCA1-01EF-4967-BD76-20872C82DAF7}" destId="{403A5315-175E-48D1-B75D-B63872DEB8F1}" srcOrd="1" destOrd="0" presId="urn:microsoft.com/office/officeart/2009/3/layout/StepUpProcess"/>
    <dgm:cxn modelId="{D1414594-458B-4B00-882E-77A52E6C67A5}" type="presParOf" srcId="{0149BCA1-01EF-4967-BD76-20872C82DAF7}" destId="{72F1A0FB-B25B-486B-91CB-BC58C1E39FED}" srcOrd="2" destOrd="0" presId="urn:microsoft.com/office/officeart/2009/3/layout/StepUpProcess"/>
    <dgm:cxn modelId="{43B28716-A809-49C9-9B65-A3B976EDBB94}" type="presParOf" srcId="{E3283116-B34F-4083-9062-99549DB60457}" destId="{403495B8-F8D2-469A-A2E1-57673CC11927}" srcOrd="3" destOrd="0" presId="urn:microsoft.com/office/officeart/2009/3/layout/StepUpProcess"/>
    <dgm:cxn modelId="{A60DF6B0-C67B-4637-B735-8346C452EDB2}" type="presParOf" srcId="{403495B8-F8D2-469A-A2E1-57673CC11927}" destId="{18C60EC3-084F-428A-93A6-7ECC550E699D}" srcOrd="0" destOrd="0" presId="urn:microsoft.com/office/officeart/2009/3/layout/StepUpProcess"/>
    <dgm:cxn modelId="{BFC1219B-557C-4803-A7BC-C6B9EAABF588}" type="presParOf" srcId="{E3283116-B34F-4083-9062-99549DB60457}" destId="{86D11EFF-1449-4852-8B5D-3C4721FE2D95}" srcOrd="4" destOrd="0" presId="urn:microsoft.com/office/officeart/2009/3/layout/StepUpProcess"/>
    <dgm:cxn modelId="{12C8ADA2-47FB-423D-B548-81799A6418A5}" type="presParOf" srcId="{86D11EFF-1449-4852-8B5D-3C4721FE2D95}" destId="{A5CC20EC-2002-4F5B-B013-868F98354382}" srcOrd="0" destOrd="0" presId="urn:microsoft.com/office/officeart/2009/3/layout/StepUpProcess"/>
    <dgm:cxn modelId="{05E50D5C-D41B-450A-A481-228247BA6EA4}" type="presParOf" srcId="{86D11EFF-1449-4852-8B5D-3C4721FE2D95}" destId="{DBA328F8-455C-4D11-AF2A-DDA442F511E9}" srcOrd="1" destOrd="0" presId="urn:microsoft.com/office/officeart/2009/3/layout/StepUpProcess"/>
    <dgm:cxn modelId="{FCD08FA3-1F84-4C3C-8442-CC9794787332}" type="presParOf" srcId="{86D11EFF-1449-4852-8B5D-3C4721FE2D95}" destId="{39557049-4433-413E-A5D2-2EB8CCE98EF5}" srcOrd="2" destOrd="0" presId="urn:microsoft.com/office/officeart/2009/3/layout/StepUpProcess"/>
    <dgm:cxn modelId="{F6B5DA3A-89AD-449D-9788-0AC984065C58}" type="presParOf" srcId="{E3283116-B34F-4083-9062-99549DB60457}" destId="{4F9EE2FE-C372-4F1D-AAD6-11CC27B84809}" srcOrd="5" destOrd="0" presId="urn:microsoft.com/office/officeart/2009/3/layout/StepUpProcess"/>
    <dgm:cxn modelId="{10BED132-B663-44F9-9B0E-5B46460AF168}" type="presParOf" srcId="{4F9EE2FE-C372-4F1D-AAD6-11CC27B84809}" destId="{596253D2-E883-4ED8-8DA9-6CA5B3DF695D}" srcOrd="0" destOrd="0" presId="urn:microsoft.com/office/officeart/2009/3/layout/StepUpProcess"/>
    <dgm:cxn modelId="{DFA8C19C-29EA-4BDE-A3D8-04C13BB07370}" type="presParOf" srcId="{E3283116-B34F-4083-9062-99549DB60457}" destId="{964E5ABF-84AB-457F-BABA-8A133DD71115}" srcOrd="6" destOrd="0" presId="urn:microsoft.com/office/officeart/2009/3/layout/StepUpProcess"/>
    <dgm:cxn modelId="{DB4AE720-80B0-498A-932A-BC62F177E09D}" type="presParOf" srcId="{964E5ABF-84AB-457F-BABA-8A133DD71115}" destId="{3BF9562C-2B07-402D-B62E-F10B1753A08A}" srcOrd="0" destOrd="0" presId="urn:microsoft.com/office/officeart/2009/3/layout/StepUpProcess"/>
    <dgm:cxn modelId="{C56A0EB1-B1FE-4CF3-A71D-F2412EA4F7D7}" type="presParOf" srcId="{964E5ABF-84AB-457F-BABA-8A133DD71115}" destId="{79D3721E-9CA7-4F1C-8F9E-D60A7D9CF568}" srcOrd="1" destOrd="0" presId="urn:microsoft.com/office/officeart/2009/3/layout/StepUpProcess"/>
    <dgm:cxn modelId="{00ADFA4B-BED7-463A-B91C-3623EF5AA40F}" type="presParOf" srcId="{964E5ABF-84AB-457F-BABA-8A133DD71115}" destId="{87FB4725-5008-46AB-B6E0-CDFE854BE904}" srcOrd="2" destOrd="0" presId="urn:microsoft.com/office/officeart/2009/3/layout/StepUpProcess"/>
    <dgm:cxn modelId="{7E2C5078-FE50-4542-85BD-AFBBAE6EEBA2}" type="presParOf" srcId="{E3283116-B34F-4083-9062-99549DB60457}" destId="{D02A0DC4-7E5F-4DBE-BED2-078677C1F9C4}" srcOrd="7" destOrd="0" presId="urn:microsoft.com/office/officeart/2009/3/layout/StepUpProcess"/>
    <dgm:cxn modelId="{F7A226F7-320D-4ED3-B245-2A4E5EDBA838}" type="presParOf" srcId="{D02A0DC4-7E5F-4DBE-BED2-078677C1F9C4}" destId="{6AB0A4CA-183A-47A0-8EC4-94708124EFD0}" srcOrd="0" destOrd="0" presId="urn:microsoft.com/office/officeart/2009/3/layout/StepUpProcess"/>
    <dgm:cxn modelId="{4CE3435D-20B3-4CEF-B62E-BC09DF1C1844}" type="presParOf" srcId="{E3283116-B34F-4083-9062-99549DB60457}" destId="{3024F64C-F854-459F-9377-607945531230}" srcOrd="8" destOrd="0" presId="urn:microsoft.com/office/officeart/2009/3/layout/StepUpProcess"/>
    <dgm:cxn modelId="{6B4447FD-5970-41D1-A4A0-65E408DE2FE3}" type="presParOf" srcId="{3024F64C-F854-459F-9377-607945531230}" destId="{04FC39C9-3E44-4E83-B959-C2B9A055C349}" srcOrd="0" destOrd="0" presId="urn:microsoft.com/office/officeart/2009/3/layout/StepUpProcess"/>
    <dgm:cxn modelId="{577E7B59-7C81-4698-9356-4A424AE519FB}" type="presParOf" srcId="{3024F64C-F854-459F-9377-607945531230}" destId="{933A34AB-5EA7-41CD-85F1-8AA69571754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23FB41-7CC9-4B47-B07B-78C0A1CE4080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314051-4BD9-481E-93E2-897094B324C3}">
      <dgm:prSet phldrT="[Текст]"/>
      <dgm:spPr/>
      <dgm:t>
        <a:bodyPr/>
        <a:lstStyle/>
        <a:p>
          <a:r>
            <a:rPr lang="ru-RU" dirty="0"/>
            <a:t>СР</a:t>
          </a:r>
        </a:p>
      </dgm:t>
    </dgm:pt>
    <dgm:pt modelId="{DF16C9DB-D637-4354-BA06-0941FDDF0035}" type="parTrans" cxnId="{AB0C0544-C486-4C8E-9CD5-97D0DF869823}">
      <dgm:prSet/>
      <dgm:spPr/>
      <dgm:t>
        <a:bodyPr/>
        <a:lstStyle/>
        <a:p>
          <a:endParaRPr lang="ru-RU"/>
        </a:p>
      </dgm:t>
    </dgm:pt>
    <dgm:pt modelId="{17AEA6CF-8B17-4498-A609-DC306EC8D223}" type="sibTrans" cxnId="{AB0C0544-C486-4C8E-9CD5-97D0DF869823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5B2992-D25E-4932-92AD-35A2D4AE7D6D}">
      <dgm:prSet phldrT="[Текст]"/>
      <dgm:spPr/>
      <dgm:t>
        <a:bodyPr/>
        <a:lstStyle/>
        <a:p>
          <a:r>
            <a:rPr lang="ru-RU" dirty="0"/>
            <a:t>5С</a:t>
          </a:r>
        </a:p>
      </dgm:t>
    </dgm:pt>
    <dgm:pt modelId="{86AB1F0B-B4BA-4D1F-BABD-5B2170A7232C}" type="parTrans" cxnId="{DE8A4A5B-B545-4A4C-BF00-070728357DE8}">
      <dgm:prSet/>
      <dgm:spPr/>
      <dgm:t>
        <a:bodyPr/>
        <a:lstStyle/>
        <a:p>
          <a:endParaRPr lang="ru-RU"/>
        </a:p>
      </dgm:t>
    </dgm:pt>
    <dgm:pt modelId="{5D3B88BE-FA72-4969-BEB5-E79F44BA2690}" type="sibTrans" cxnId="{DE8A4A5B-B545-4A4C-BF00-070728357DE8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74881F6-9606-4B34-875C-0CC3169964BB}">
      <dgm:prSet phldrT="[Текст]"/>
      <dgm:spPr/>
      <dgm:t>
        <a:bodyPr/>
        <a:lstStyle/>
        <a:p>
          <a:r>
            <a:rPr lang="ru-RU" dirty="0"/>
            <a:t>КПСЦ</a:t>
          </a:r>
        </a:p>
      </dgm:t>
    </dgm:pt>
    <dgm:pt modelId="{5003EE15-BED2-47DA-B50D-9247342BBF8B}" type="parTrans" cxnId="{62F39F73-7496-4FF7-A96F-5014E1907B0F}">
      <dgm:prSet/>
      <dgm:spPr/>
      <dgm:t>
        <a:bodyPr/>
        <a:lstStyle/>
        <a:p>
          <a:endParaRPr lang="ru-RU"/>
        </a:p>
      </dgm:t>
    </dgm:pt>
    <dgm:pt modelId="{B6BDF443-80EB-4877-86DF-4AE15563860E}" type="sibTrans" cxnId="{62F39F73-7496-4FF7-A96F-5014E1907B0F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F450D9D-CA14-4BB1-A66D-F8D5F447A297}" type="pres">
      <dgm:prSet presAssocID="{2D23FB41-7CC9-4B47-B07B-78C0A1CE4080}" presName="Name0" presStyleCnt="0">
        <dgm:presLayoutVars>
          <dgm:chMax val="21"/>
          <dgm:chPref val="21"/>
        </dgm:presLayoutVars>
      </dgm:prSet>
      <dgm:spPr/>
    </dgm:pt>
    <dgm:pt modelId="{4EB4BA05-10BC-4E7B-8E8D-6673C9926447}" type="pres">
      <dgm:prSet presAssocID="{CA314051-4BD9-481E-93E2-897094B324C3}" presName="text1" presStyleCnt="0"/>
      <dgm:spPr/>
    </dgm:pt>
    <dgm:pt modelId="{92323352-BD65-40F8-819E-EB64F0B7806B}" type="pres">
      <dgm:prSet presAssocID="{CA314051-4BD9-481E-93E2-897094B324C3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ABDF86A-9AFB-4025-AB6C-D35B0D4167EA}" type="pres">
      <dgm:prSet presAssocID="{CA314051-4BD9-481E-93E2-897094B324C3}" presName="textaccent1" presStyleCnt="0"/>
      <dgm:spPr/>
    </dgm:pt>
    <dgm:pt modelId="{9EDC831D-6C48-4D31-8215-2F259E4CDDD0}" type="pres">
      <dgm:prSet presAssocID="{CA314051-4BD9-481E-93E2-897094B324C3}" presName="accentRepeatNode" presStyleLbl="solidAlignAcc1" presStyleIdx="0" presStyleCnt="6"/>
      <dgm:spPr/>
    </dgm:pt>
    <dgm:pt modelId="{6FAF7BF3-F2A4-44E9-91EC-7ED5DDF0DAFD}" type="pres">
      <dgm:prSet presAssocID="{17AEA6CF-8B17-4498-A609-DC306EC8D223}" presName="image1" presStyleCnt="0"/>
      <dgm:spPr/>
    </dgm:pt>
    <dgm:pt modelId="{0B586EE6-BB7B-439D-92A9-2BFA936D510C}" type="pres">
      <dgm:prSet presAssocID="{17AEA6CF-8B17-4498-A609-DC306EC8D223}" presName="imageRepeatNode" presStyleLbl="alignAcc1" presStyleIdx="0" presStyleCnt="3"/>
      <dgm:spPr/>
    </dgm:pt>
    <dgm:pt modelId="{4DF6AF5E-19F5-442F-9A61-1FC2FCBE5928}" type="pres">
      <dgm:prSet presAssocID="{17AEA6CF-8B17-4498-A609-DC306EC8D223}" presName="imageaccent1" presStyleCnt="0"/>
      <dgm:spPr/>
    </dgm:pt>
    <dgm:pt modelId="{68A2764D-D9F1-4B00-B332-3DD14804A328}" type="pres">
      <dgm:prSet presAssocID="{17AEA6CF-8B17-4498-A609-DC306EC8D223}" presName="accentRepeatNode" presStyleLbl="solidAlignAcc1" presStyleIdx="1" presStyleCnt="6"/>
      <dgm:spPr/>
    </dgm:pt>
    <dgm:pt modelId="{9496438B-3839-4FC9-A81B-3EF69199B004}" type="pres">
      <dgm:prSet presAssocID="{005B2992-D25E-4932-92AD-35A2D4AE7D6D}" presName="text2" presStyleCnt="0"/>
      <dgm:spPr/>
    </dgm:pt>
    <dgm:pt modelId="{CC1211A1-ECB6-49A1-BC94-DFE79C36F414}" type="pres">
      <dgm:prSet presAssocID="{005B2992-D25E-4932-92AD-35A2D4AE7D6D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CEB4489-7D81-4491-ADAB-31942241B4CE}" type="pres">
      <dgm:prSet presAssocID="{005B2992-D25E-4932-92AD-35A2D4AE7D6D}" presName="textaccent2" presStyleCnt="0"/>
      <dgm:spPr/>
    </dgm:pt>
    <dgm:pt modelId="{0C529089-ECF1-4515-890B-0896F2B4E965}" type="pres">
      <dgm:prSet presAssocID="{005B2992-D25E-4932-92AD-35A2D4AE7D6D}" presName="accentRepeatNode" presStyleLbl="solidAlignAcc1" presStyleIdx="2" presStyleCnt="6"/>
      <dgm:spPr/>
    </dgm:pt>
    <dgm:pt modelId="{F912A12E-3DCE-4182-AD3F-4334F86FAED1}" type="pres">
      <dgm:prSet presAssocID="{5D3B88BE-FA72-4969-BEB5-E79F44BA2690}" presName="image2" presStyleCnt="0"/>
      <dgm:spPr/>
    </dgm:pt>
    <dgm:pt modelId="{42ABE5EB-387A-4FDA-857C-BEAFAA1C8A37}" type="pres">
      <dgm:prSet presAssocID="{5D3B88BE-FA72-4969-BEB5-E79F44BA2690}" presName="imageRepeatNode" presStyleLbl="alignAcc1" presStyleIdx="1" presStyleCnt="3"/>
      <dgm:spPr/>
    </dgm:pt>
    <dgm:pt modelId="{12BBCAAB-47A5-42E7-80EF-EFD8D72D3094}" type="pres">
      <dgm:prSet presAssocID="{5D3B88BE-FA72-4969-BEB5-E79F44BA2690}" presName="imageaccent2" presStyleCnt="0"/>
      <dgm:spPr/>
    </dgm:pt>
    <dgm:pt modelId="{8A8D0C26-9C5C-457C-A399-2D33237136DA}" type="pres">
      <dgm:prSet presAssocID="{5D3B88BE-FA72-4969-BEB5-E79F44BA2690}" presName="accentRepeatNode" presStyleLbl="solidAlignAcc1" presStyleIdx="3" presStyleCnt="6"/>
      <dgm:spPr/>
    </dgm:pt>
    <dgm:pt modelId="{C48B8920-8DC4-49C0-A020-7D9DE772A2D1}" type="pres">
      <dgm:prSet presAssocID="{F74881F6-9606-4B34-875C-0CC3169964BB}" presName="text3" presStyleCnt="0"/>
      <dgm:spPr/>
    </dgm:pt>
    <dgm:pt modelId="{903F0CEF-D97F-405E-99B8-40F40F7B63A1}" type="pres">
      <dgm:prSet presAssocID="{F74881F6-9606-4B34-875C-0CC3169964BB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FAA0778-607E-41B6-8A95-DF8DA4FDD4B1}" type="pres">
      <dgm:prSet presAssocID="{F74881F6-9606-4B34-875C-0CC3169964BB}" presName="textaccent3" presStyleCnt="0"/>
      <dgm:spPr/>
    </dgm:pt>
    <dgm:pt modelId="{F6F06A79-89F2-46FE-BACA-3ADA2B18A23E}" type="pres">
      <dgm:prSet presAssocID="{F74881F6-9606-4B34-875C-0CC3169964BB}" presName="accentRepeatNode" presStyleLbl="solidAlignAcc1" presStyleIdx="4" presStyleCnt="6"/>
      <dgm:spPr/>
    </dgm:pt>
    <dgm:pt modelId="{E5A6D58A-E2B9-4B77-A22E-16112A54E126}" type="pres">
      <dgm:prSet presAssocID="{B6BDF443-80EB-4877-86DF-4AE15563860E}" presName="image3" presStyleCnt="0"/>
      <dgm:spPr/>
    </dgm:pt>
    <dgm:pt modelId="{3B7FC237-546D-4076-82C7-34F2819A1B4C}" type="pres">
      <dgm:prSet presAssocID="{B6BDF443-80EB-4877-86DF-4AE15563860E}" presName="imageRepeatNode" presStyleLbl="alignAcc1" presStyleIdx="2" presStyleCnt="3"/>
      <dgm:spPr/>
    </dgm:pt>
    <dgm:pt modelId="{B186C7AC-20EA-44E1-B7DE-E6F6AE190946}" type="pres">
      <dgm:prSet presAssocID="{B6BDF443-80EB-4877-86DF-4AE15563860E}" presName="imageaccent3" presStyleCnt="0"/>
      <dgm:spPr/>
    </dgm:pt>
    <dgm:pt modelId="{14D4B486-83C5-4366-9C21-D65C214AD3B9}" type="pres">
      <dgm:prSet presAssocID="{B6BDF443-80EB-4877-86DF-4AE15563860E}" presName="accentRepeatNode" presStyleLbl="solidAlignAcc1" presStyleIdx="5" presStyleCnt="6"/>
      <dgm:spPr/>
    </dgm:pt>
  </dgm:ptLst>
  <dgm:cxnLst>
    <dgm:cxn modelId="{DE8A4A5B-B545-4A4C-BF00-070728357DE8}" srcId="{2D23FB41-7CC9-4B47-B07B-78C0A1CE4080}" destId="{005B2992-D25E-4932-92AD-35A2D4AE7D6D}" srcOrd="1" destOrd="0" parTransId="{86AB1F0B-B4BA-4D1F-BABD-5B2170A7232C}" sibTransId="{5D3B88BE-FA72-4969-BEB5-E79F44BA2690}"/>
    <dgm:cxn modelId="{C2B1C460-A4CA-47B0-943B-63B008C3FFE0}" type="presOf" srcId="{17AEA6CF-8B17-4498-A609-DC306EC8D223}" destId="{0B586EE6-BB7B-439D-92A9-2BFA936D510C}" srcOrd="0" destOrd="0" presId="urn:microsoft.com/office/officeart/2008/layout/HexagonCluster"/>
    <dgm:cxn modelId="{AB0C0544-C486-4C8E-9CD5-97D0DF869823}" srcId="{2D23FB41-7CC9-4B47-B07B-78C0A1CE4080}" destId="{CA314051-4BD9-481E-93E2-897094B324C3}" srcOrd="0" destOrd="0" parTransId="{DF16C9DB-D637-4354-BA06-0941FDDF0035}" sibTransId="{17AEA6CF-8B17-4498-A609-DC306EC8D223}"/>
    <dgm:cxn modelId="{2D4ADB45-DF08-43B1-BB0C-D5B05A1FAE6E}" type="presOf" srcId="{005B2992-D25E-4932-92AD-35A2D4AE7D6D}" destId="{CC1211A1-ECB6-49A1-BC94-DFE79C36F414}" srcOrd="0" destOrd="0" presId="urn:microsoft.com/office/officeart/2008/layout/HexagonCluster"/>
    <dgm:cxn modelId="{92A73A4B-CC6E-4BB0-937A-5CE128B25057}" type="presOf" srcId="{B6BDF443-80EB-4877-86DF-4AE15563860E}" destId="{3B7FC237-546D-4076-82C7-34F2819A1B4C}" srcOrd="0" destOrd="0" presId="urn:microsoft.com/office/officeart/2008/layout/HexagonCluster"/>
    <dgm:cxn modelId="{62F39F73-7496-4FF7-A96F-5014E1907B0F}" srcId="{2D23FB41-7CC9-4B47-B07B-78C0A1CE4080}" destId="{F74881F6-9606-4B34-875C-0CC3169964BB}" srcOrd="2" destOrd="0" parTransId="{5003EE15-BED2-47DA-B50D-9247342BBF8B}" sibTransId="{B6BDF443-80EB-4877-86DF-4AE15563860E}"/>
    <dgm:cxn modelId="{601E1355-8868-421C-AE41-63DB913444FA}" type="presOf" srcId="{5D3B88BE-FA72-4969-BEB5-E79F44BA2690}" destId="{42ABE5EB-387A-4FDA-857C-BEAFAA1C8A37}" srcOrd="0" destOrd="0" presId="urn:microsoft.com/office/officeart/2008/layout/HexagonCluster"/>
    <dgm:cxn modelId="{D6302FD6-320F-4A87-BCC5-06D7FA939AB2}" type="presOf" srcId="{2D23FB41-7CC9-4B47-B07B-78C0A1CE4080}" destId="{CF450D9D-CA14-4BB1-A66D-F8D5F447A297}" srcOrd="0" destOrd="0" presId="urn:microsoft.com/office/officeart/2008/layout/HexagonCluster"/>
    <dgm:cxn modelId="{1F4EA1E1-B545-487F-92F2-E25B80D7C394}" type="presOf" srcId="{F74881F6-9606-4B34-875C-0CC3169964BB}" destId="{903F0CEF-D97F-405E-99B8-40F40F7B63A1}" srcOrd="0" destOrd="0" presId="urn:microsoft.com/office/officeart/2008/layout/HexagonCluster"/>
    <dgm:cxn modelId="{6B73FBF6-2081-42B9-AEBE-15F42AACA64C}" type="presOf" srcId="{CA314051-4BD9-481E-93E2-897094B324C3}" destId="{92323352-BD65-40F8-819E-EB64F0B7806B}" srcOrd="0" destOrd="0" presId="urn:microsoft.com/office/officeart/2008/layout/HexagonCluster"/>
    <dgm:cxn modelId="{127E01D5-6324-4F1F-BF61-61951C5CBFFF}" type="presParOf" srcId="{CF450D9D-CA14-4BB1-A66D-F8D5F447A297}" destId="{4EB4BA05-10BC-4E7B-8E8D-6673C9926447}" srcOrd="0" destOrd="0" presId="urn:microsoft.com/office/officeart/2008/layout/HexagonCluster"/>
    <dgm:cxn modelId="{FE79BA58-5978-4F5A-AAD8-3E3BB0D3B656}" type="presParOf" srcId="{4EB4BA05-10BC-4E7B-8E8D-6673C9926447}" destId="{92323352-BD65-40F8-819E-EB64F0B7806B}" srcOrd="0" destOrd="0" presId="urn:microsoft.com/office/officeart/2008/layout/HexagonCluster"/>
    <dgm:cxn modelId="{08576194-C310-4F15-8A5D-48483837A1D8}" type="presParOf" srcId="{CF450D9D-CA14-4BB1-A66D-F8D5F447A297}" destId="{1ABDF86A-9AFB-4025-AB6C-D35B0D4167EA}" srcOrd="1" destOrd="0" presId="urn:microsoft.com/office/officeart/2008/layout/HexagonCluster"/>
    <dgm:cxn modelId="{513D3AAC-8EB0-4D97-850E-B5677DD8B6D9}" type="presParOf" srcId="{1ABDF86A-9AFB-4025-AB6C-D35B0D4167EA}" destId="{9EDC831D-6C48-4D31-8215-2F259E4CDDD0}" srcOrd="0" destOrd="0" presId="urn:microsoft.com/office/officeart/2008/layout/HexagonCluster"/>
    <dgm:cxn modelId="{799FDF2E-4379-437C-9916-4CC435A83C80}" type="presParOf" srcId="{CF450D9D-CA14-4BB1-A66D-F8D5F447A297}" destId="{6FAF7BF3-F2A4-44E9-91EC-7ED5DDF0DAFD}" srcOrd="2" destOrd="0" presId="urn:microsoft.com/office/officeart/2008/layout/HexagonCluster"/>
    <dgm:cxn modelId="{4FF0D198-9A66-46CB-97DF-0AB4BE833C7E}" type="presParOf" srcId="{6FAF7BF3-F2A4-44E9-91EC-7ED5DDF0DAFD}" destId="{0B586EE6-BB7B-439D-92A9-2BFA936D510C}" srcOrd="0" destOrd="0" presId="urn:microsoft.com/office/officeart/2008/layout/HexagonCluster"/>
    <dgm:cxn modelId="{886D0750-FDBD-4F04-AE1A-C020DFAC7C7A}" type="presParOf" srcId="{CF450D9D-CA14-4BB1-A66D-F8D5F447A297}" destId="{4DF6AF5E-19F5-442F-9A61-1FC2FCBE5928}" srcOrd="3" destOrd="0" presId="urn:microsoft.com/office/officeart/2008/layout/HexagonCluster"/>
    <dgm:cxn modelId="{F9E5F00B-430F-4329-BE63-0D32E27E7997}" type="presParOf" srcId="{4DF6AF5E-19F5-442F-9A61-1FC2FCBE5928}" destId="{68A2764D-D9F1-4B00-B332-3DD14804A328}" srcOrd="0" destOrd="0" presId="urn:microsoft.com/office/officeart/2008/layout/HexagonCluster"/>
    <dgm:cxn modelId="{168EED54-5B17-4A40-8559-F3482E486A5C}" type="presParOf" srcId="{CF450D9D-CA14-4BB1-A66D-F8D5F447A297}" destId="{9496438B-3839-4FC9-A81B-3EF69199B004}" srcOrd="4" destOrd="0" presId="urn:microsoft.com/office/officeart/2008/layout/HexagonCluster"/>
    <dgm:cxn modelId="{BE6BF538-54EB-4D64-975E-1FDF39F3FFFB}" type="presParOf" srcId="{9496438B-3839-4FC9-A81B-3EF69199B004}" destId="{CC1211A1-ECB6-49A1-BC94-DFE79C36F414}" srcOrd="0" destOrd="0" presId="urn:microsoft.com/office/officeart/2008/layout/HexagonCluster"/>
    <dgm:cxn modelId="{F0EF8C3E-B1E0-4CF5-9CC4-76E5934795BF}" type="presParOf" srcId="{CF450D9D-CA14-4BB1-A66D-F8D5F447A297}" destId="{0CEB4489-7D81-4491-ADAB-31942241B4CE}" srcOrd="5" destOrd="0" presId="urn:microsoft.com/office/officeart/2008/layout/HexagonCluster"/>
    <dgm:cxn modelId="{B198B694-FBB2-4121-9359-3E1F0890ECD0}" type="presParOf" srcId="{0CEB4489-7D81-4491-ADAB-31942241B4CE}" destId="{0C529089-ECF1-4515-890B-0896F2B4E965}" srcOrd="0" destOrd="0" presId="urn:microsoft.com/office/officeart/2008/layout/HexagonCluster"/>
    <dgm:cxn modelId="{F5749A82-1707-4D4D-A3A2-FC4A988C7DA0}" type="presParOf" srcId="{CF450D9D-CA14-4BB1-A66D-F8D5F447A297}" destId="{F912A12E-3DCE-4182-AD3F-4334F86FAED1}" srcOrd="6" destOrd="0" presId="urn:microsoft.com/office/officeart/2008/layout/HexagonCluster"/>
    <dgm:cxn modelId="{AFB363F5-B90F-467C-86E5-FEB5DDAB10F9}" type="presParOf" srcId="{F912A12E-3DCE-4182-AD3F-4334F86FAED1}" destId="{42ABE5EB-387A-4FDA-857C-BEAFAA1C8A37}" srcOrd="0" destOrd="0" presId="urn:microsoft.com/office/officeart/2008/layout/HexagonCluster"/>
    <dgm:cxn modelId="{3A8467B6-F9F1-43C1-9F3C-F565D44F07C6}" type="presParOf" srcId="{CF450D9D-CA14-4BB1-A66D-F8D5F447A297}" destId="{12BBCAAB-47A5-42E7-80EF-EFD8D72D3094}" srcOrd="7" destOrd="0" presId="urn:microsoft.com/office/officeart/2008/layout/HexagonCluster"/>
    <dgm:cxn modelId="{259D21D0-94F0-46D7-89CC-6641B8671D4A}" type="presParOf" srcId="{12BBCAAB-47A5-42E7-80EF-EFD8D72D3094}" destId="{8A8D0C26-9C5C-457C-A399-2D33237136DA}" srcOrd="0" destOrd="0" presId="urn:microsoft.com/office/officeart/2008/layout/HexagonCluster"/>
    <dgm:cxn modelId="{4169A132-FB32-48B7-99FF-B2ABB1144C89}" type="presParOf" srcId="{CF450D9D-CA14-4BB1-A66D-F8D5F447A297}" destId="{C48B8920-8DC4-49C0-A020-7D9DE772A2D1}" srcOrd="8" destOrd="0" presId="urn:microsoft.com/office/officeart/2008/layout/HexagonCluster"/>
    <dgm:cxn modelId="{792EBC09-E8C8-4B94-96D0-696BD64B1FD2}" type="presParOf" srcId="{C48B8920-8DC4-49C0-A020-7D9DE772A2D1}" destId="{903F0CEF-D97F-405E-99B8-40F40F7B63A1}" srcOrd="0" destOrd="0" presId="urn:microsoft.com/office/officeart/2008/layout/HexagonCluster"/>
    <dgm:cxn modelId="{851B6CFE-BD0C-4378-92AA-D895006E9265}" type="presParOf" srcId="{CF450D9D-CA14-4BB1-A66D-F8D5F447A297}" destId="{9FAA0778-607E-41B6-8A95-DF8DA4FDD4B1}" srcOrd="9" destOrd="0" presId="urn:microsoft.com/office/officeart/2008/layout/HexagonCluster"/>
    <dgm:cxn modelId="{A2497941-367B-478D-83E3-0D1FA3F50983}" type="presParOf" srcId="{9FAA0778-607E-41B6-8A95-DF8DA4FDD4B1}" destId="{F6F06A79-89F2-46FE-BACA-3ADA2B18A23E}" srcOrd="0" destOrd="0" presId="urn:microsoft.com/office/officeart/2008/layout/HexagonCluster"/>
    <dgm:cxn modelId="{1354FD29-66D0-419E-A24B-BE148CA3B171}" type="presParOf" srcId="{CF450D9D-CA14-4BB1-A66D-F8D5F447A297}" destId="{E5A6D58A-E2B9-4B77-A22E-16112A54E126}" srcOrd="10" destOrd="0" presId="urn:microsoft.com/office/officeart/2008/layout/HexagonCluster"/>
    <dgm:cxn modelId="{BD02B113-6F01-45B8-9303-366C1813218B}" type="presParOf" srcId="{E5A6D58A-E2B9-4B77-A22E-16112A54E126}" destId="{3B7FC237-546D-4076-82C7-34F2819A1B4C}" srcOrd="0" destOrd="0" presId="urn:microsoft.com/office/officeart/2008/layout/HexagonCluster"/>
    <dgm:cxn modelId="{6F173631-1733-49B1-AC7E-DD3E4A551023}" type="presParOf" srcId="{CF450D9D-CA14-4BB1-A66D-F8D5F447A297}" destId="{B186C7AC-20EA-44E1-B7DE-E6F6AE190946}" srcOrd="11" destOrd="0" presId="urn:microsoft.com/office/officeart/2008/layout/HexagonCluster"/>
    <dgm:cxn modelId="{B5114092-0D89-426B-B2D6-96DEB729A6D4}" type="presParOf" srcId="{B186C7AC-20EA-44E1-B7DE-E6F6AE190946}" destId="{14D4B486-83C5-4366-9C21-D65C214AD3B9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AAC49-FDAC-4147-AC3F-C73AA9178BEE}">
      <dsp:nvSpPr>
        <dsp:cNvPr id="0" name=""/>
        <dsp:cNvSpPr/>
      </dsp:nvSpPr>
      <dsp:spPr>
        <a:xfrm>
          <a:off x="802" y="0"/>
          <a:ext cx="2086295" cy="1045010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Times New Roman" panose="02020603050405020304" pitchFamily="18" charset="0"/>
            </a:rPr>
            <a:t>Ярославль</a:t>
          </a:r>
        </a:p>
      </dsp:txBody>
      <dsp:txXfrm>
        <a:off x="802" y="0"/>
        <a:ext cx="2086295" cy="313503"/>
      </dsp:txXfrm>
    </dsp:sp>
    <dsp:sp modelId="{2F1E9FCD-8D08-4711-B890-C74A6F7CD2A6}">
      <dsp:nvSpPr>
        <dsp:cNvPr id="0" name=""/>
        <dsp:cNvSpPr/>
      </dsp:nvSpPr>
      <dsp:spPr>
        <a:xfrm>
          <a:off x="108655" y="314772"/>
          <a:ext cx="1864213" cy="315084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1430" rIns="15240" bIns="1143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b="0" kern="120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ГУЗ ЯО «Детская поликлиника № 5»</a:t>
          </a:r>
        </a:p>
      </dsp:txBody>
      <dsp:txXfrm>
        <a:off x="117883" y="324000"/>
        <a:ext cx="1845757" cy="296628"/>
      </dsp:txXfrm>
    </dsp:sp>
    <dsp:sp modelId="{177B51D1-D561-4458-928E-DEA3494781C1}">
      <dsp:nvSpPr>
        <dsp:cNvPr id="0" name=""/>
        <dsp:cNvSpPr/>
      </dsp:nvSpPr>
      <dsp:spPr>
        <a:xfrm>
          <a:off x="108655" y="677368"/>
          <a:ext cx="1870589" cy="315084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1430" rIns="15240" bIns="1143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b="0" kern="120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ГБУЗ ЯО «Поликлиника № 2»</a:t>
          </a:r>
        </a:p>
      </dsp:txBody>
      <dsp:txXfrm>
        <a:off x="117883" y="686596"/>
        <a:ext cx="1852133" cy="296628"/>
      </dsp:txXfrm>
    </dsp:sp>
    <dsp:sp modelId="{EF71636C-2CB2-4F65-90EE-AC618F6BF1A4}">
      <dsp:nvSpPr>
        <dsp:cNvPr id="0" name=""/>
        <dsp:cNvSpPr/>
      </dsp:nvSpPr>
      <dsp:spPr>
        <a:xfrm>
          <a:off x="2243569" y="0"/>
          <a:ext cx="2086295" cy="1045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Times New Roman" panose="02020603050405020304" pitchFamily="18" charset="0"/>
            </a:rPr>
            <a:t>Калининград</a:t>
          </a:r>
        </a:p>
      </dsp:txBody>
      <dsp:txXfrm>
        <a:off x="2243569" y="0"/>
        <a:ext cx="2086295" cy="313503"/>
      </dsp:txXfrm>
    </dsp:sp>
    <dsp:sp modelId="{9E1FB4CB-67CB-428E-920F-47E1FFCB0CFA}">
      <dsp:nvSpPr>
        <dsp:cNvPr id="0" name=""/>
        <dsp:cNvSpPr/>
      </dsp:nvSpPr>
      <dsp:spPr>
        <a:xfrm>
          <a:off x="2452199" y="313809"/>
          <a:ext cx="1669036" cy="315084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1430" rIns="15240" bIns="1143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b="0" kern="120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ГБУЗ КО «Городская детская поликлиника № 6»</a:t>
          </a:r>
        </a:p>
      </dsp:txBody>
      <dsp:txXfrm>
        <a:off x="2461427" y="323037"/>
        <a:ext cx="1650580" cy="296628"/>
      </dsp:txXfrm>
    </dsp:sp>
    <dsp:sp modelId="{074A0241-B0D2-4C0A-AF4D-28D293D6C312}">
      <dsp:nvSpPr>
        <dsp:cNvPr id="0" name=""/>
        <dsp:cNvSpPr/>
      </dsp:nvSpPr>
      <dsp:spPr>
        <a:xfrm>
          <a:off x="2452199" y="677368"/>
          <a:ext cx="1669036" cy="315084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1430" rIns="15240" bIns="1143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b="0" kern="120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ГБУЗ КО «Центральная городская клиническая больница»</a:t>
          </a:r>
        </a:p>
      </dsp:txBody>
      <dsp:txXfrm>
        <a:off x="2461427" y="686596"/>
        <a:ext cx="1650580" cy="296628"/>
      </dsp:txXfrm>
    </dsp:sp>
    <dsp:sp modelId="{ADB4A44D-AB15-4571-8DEC-3C7C82C4444F}">
      <dsp:nvSpPr>
        <dsp:cNvPr id="0" name=""/>
        <dsp:cNvSpPr/>
      </dsp:nvSpPr>
      <dsp:spPr>
        <a:xfrm>
          <a:off x="4487139" y="0"/>
          <a:ext cx="2086295" cy="1045010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Times New Roman" panose="02020603050405020304" pitchFamily="18" charset="0"/>
            </a:rPr>
            <a:t>Севастополь</a:t>
          </a:r>
        </a:p>
      </dsp:txBody>
      <dsp:txXfrm>
        <a:off x="4487139" y="0"/>
        <a:ext cx="2086295" cy="313503"/>
      </dsp:txXfrm>
    </dsp:sp>
    <dsp:sp modelId="{6EE103EF-67FD-4658-AC91-F92DE8B2E142}">
      <dsp:nvSpPr>
        <dsp:cNvPr id="0" name=""/>
        <dsp:cNvSpPr/>
      </dsp:nvSpPr>
      <dsp:spPr>
        <a:xfrm>
          <a:off x="4694966" y="313809"/>
          <a:ext cx="1669036" cy="315084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1430" rIns="15240" bIns="1143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b="0" kern="120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ГБУЗ Севастополь «Детская поликлиника № 2»</a:t>
          </a:r>
        </a:p>
      </dsp:txBody>
      <dsp:txXfrm>
        <a:off x="4704194" y="323037"/>
        <a:ext cx="1650580" cy="296628"/>
      </dsp:txXfrm>
    </dsp:sp>
    <dsp:sp modelId="{DF67D564-CFB4-44FB-A3B3-3D688CD13BAA}">
      <dsp:nvSpPr>
        <dsp:cNvPr id="0" name=""/>
        <dsp:cNvSpPr/>
      </dsp:nvSpPr>
      <dsp:spPr>
        <a:xfrm>
          <a:off x="4694966" y="677368"/>
          <a:ext cx="1669036" cy="315084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1430" rIns="15240" bIns="1143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b="0" kern="120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ГБУЗ Севастополя «Городская больница № 1 им. Н.И. Пирогова»,</a:t>
          </a:r>
          <a:br>
            <a:rPr lang="ru-RU" sz="600" b="0" kern="120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</a:br>
          <a:r>
            <a:rPr lang="ru-RU" sz="600" b="0" kern="1200" dirty="0">
              <a:solidFill>
                <a:sysClr val="windowText" lastClr="000000"/>
              </a:solidFill>
              <a:latin typeface="+mn-lt"/>
              <a:ea typeface="+mn-ea"/>
              <a:cs typeface="Times New Roman" panose="02020603050405020304" pitchFamily="18" charset="0"/>
            </a:rPr>
            <a:t>Поликлиника № 2</a:t>
          </a:r>
        </a:p>
      </dsp:txBody>
      <dsp:txXfrm>
        <a:off x="4704194" y="686596"/>
        <a:ext cx="1650580" cy="2966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692A5-D7A0-404E-9CDE-3B0C25D40C0A}">
      <dsp:nvSpPr>
        <dsp:cNvPr id="0" name=""/>
        <dsp:cNvSpPr/>
      </dsp:nvSpPr>
      <dsp:spPr>
        <a:xfrm>
          <a:off x="1337" y="362845"/>
          <a:ext cx="1629576" cy="651830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bg1"/>
              </a:solidFill>
            </a:rPr>
            <a:t>30 проектов по услугам</a:t>
          </a:r>
        </a:p>
      </dsp:txBody>
      <dsp:txXfrm>
        <a:off x="327252" y="362845"/>
        <a:ext cx="977746" cy="651830"/>
      </dsp:txXfrm>
    </dsp:sp>
    <dsp:sp modelId="{F9766945-DBC7-4E99-91EF-2593FA63E69B}">
      <dsp:nvSpPr>
        <dsp:cNvPr id="0" name=""/>
        <dsp:cNvSpPr/>
      </dsp:nvSpPr>
      <dsp:spPr>
        <a:xfrm>
          <a:off x="1467956" y="362845"/>
          <a:ext cx="1629576" cy="651830"/>
        </a:xfrm>
        <a:prstGeom prst="chevron">
          <a:avLst/>
        </a:prstGeom>
        <a:solidFill>
          <a:schemeClr val="accent1">
            <a:shade val="80000"/>
            <a:hueOff val="171093"/>
            <a:satOff val="-18098"/>
            <a:lumOff val="185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30 регламентов по услугам</a:t>
          </a:r>
        </a:p>
      </dsp:txBody>
      <dsp:txXfrm>
        <a:off x="1793871" y="362845"/>
        <a:ext cx="977746" cy="651830"/>
      </dsp:txXfrm>
    </dsp:sp>
    <dsp:sp modelId="{185B11D1-849E-462B-A324-21BD1C86EE34}">
      <dsp:nvSpPr>
        <dsp:cNvPr id="0" name=""/>
        <dsp:cNvSpPr/>
      </dsp:nvSpPr>
      <dsp:spPr>
        <a:xfrm>
          <a:off x="2934575" y="362845"/>
          <a:ext cx="1629576" cy="651830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Разработаны ПО, электронные услуги, сайт МФЦ</a:t>
          </a:r>
        </a:p>
      </dsp:txBody>
      <dsp:txXfrm>
        <a:off x="3260490" y="362845"/>
        <a:ext cx="977746" cy="6518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B6FBBF-9469-4A0A-A5CA-4E7BC8062F7C}">
      <dsp:nvSpPr>
        <dsp:cNvPr id="0" name=""/>
        <dsp:cNvSpPr/>
      </dsp:nvSpPr>
      <dsp:spPr>
        <a:xfrm rot="5400000">
          <a:off x="255994" y="1734007"/>
          <a:ext cx="759895" cy="126444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835E53-4F77-454D-8317-4233C56FC879}">
      <dsp:nvSpPr>
        <dsp:cNvPr id="0" name=""/>
        <dsp:cNvSpPr/>
      </dsp:nvSpPr>
      <dsp:spPr>
        <a:xfrm>
          <a:off x="116238" y="2154817"/>
          <a:ext cx="1141552" cy="364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Детский сад</a:t>
          </a:r>
        </a:p>
      </dsp:txBody>
      <dsp:txXfrm>
        <a:off x="116238" y="2154817"/>
        <a:ext cx="1141552" cy="364882"/>
      </dsp:txXfrm>
    </dsp:sp>
    <dsp:sp modelId="{8B2E39DE-41DD-4808-A449-6239A43C3BFA}">
      <dsp:nvSpPr>
        <dsp:cNvPr id="0" name=""/>
        <dsp:cNvSpPr/>
      </dsp:nvSpPr>
      <dsp:spPr>
        <a:xfrm>
          <a:off x="1055314" y="1640916"/>
          <a:ext cx="215387" cy="2153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9A1806-F275-4324-8073-E65052FFCE8D}">
      <dsp:nvSpPr>
        <dsp:cNvPr id="0" name=""/>
        <dsp:cNvSpPr/>
      </dsp:nvSpPr>
      <dsp:spPr>
        <a:xfrm rot="5400000">
          <a:off x="1653477" y="1388198"/>
          <a:ext cx="759895" cy="126444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A5315-175E-48D1-B75D-B63872DEB8F1}">
      <dsp:nvSpPr>
        <dsp:cNvPr id="0" name=""/>
        <dsp:cNvSpPr/>
      </dsp:nvSpPr>
      <dsp:spPr>
        <a:xfrm>
          <a:off x="1526632" y="1765996"/>
          <a:ext cx="1141552" cy="1000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Школа</a:t>
          </a:r>
        </a:p>
      </dsp:txBody>
      <dsp:txXfrm>
        <a:off x="1526632" y="1765996"/>
        <a:ext cx="1141552" cy="1000637"/>
      </dsp:txXfrm>
    </dsp:sp>
    <dsp:sp modelId="{72F1A0FB-B25B-486B-91CB-BC58C1E39FED}">
      <dsp:nvSpPr>
        <dsp:cNvPr id="0" name=""/>
        <dsp:cNvSpPr/>
      </dsp:nvSpPr>
      <dsp:spPr>
        <a:xfrm>
          <a:off x="2452797" y="1295108"/>
          <a:ext cx="215387" cy="2153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CC20EC-2002-4F5B-B013-868F98354382}">
      <dsp:nvSpPr>
        <dsp:cNvPr id="0" name=""/>
        <dsp:cNvSpPr/>
      </dsp:nvSpPr>
      <dsp:spPr>
        <a:xfrm rot="5400000">
          <a:off x="3050960" y="1042390"/>
          <a:ext cx="759895" cy="126444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328F8-455C-4D11-AF2A-DDA442F511E9}">
      <dsp:nvSpPr>
        <dsp:cNvPr id="0" name=""/>
        <dsp:cNvSpPr/>
      </dsp:nvSpPr>
      <dsp:spPr>
        <a:xfrm>
          <a:off x="2924115" y="1420188"/>
          <a:ext cx="1141552" cy="1000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Колледж</a:t>
          </a:r>
        </a:p>
      </dsp:txBody>
      <dsp:txXfrm>
        <a:off x="2924115" y="1420188"/>
        <a:ext cx="1141552" cy="1000637"/>
      </dsp:txXfrm>
    </dsp:sp>
    <dsp:sp modelId="{39557049-4433-413E-A5D2-2EB8CCE98EF5}">
      <dsp:nvSpPr>
        <dsp:cNvPr id="0" name=""/>
        <dsp:cNvSpPr/>
      </dsp:nvSpPr>
      <dsp:spPr>
        <a:xfrm>
          <a:off x="3850280" y="949299"/>
          <a:ext cx="215387" cy="2153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F9562C-2B07-402D-B62E-F10B1753A08A}">
      <dsp:nvSpPr>
        <dsp:cNvPr id="0" name=""/>
        <dsp:cNvSpPr/>
      </dsp:nvSpPr>
      <dsp:spPr>
        <a:xfrm rot="5400000">
          <a:off x="4448443" y="696581"/>
          <a:ext cx="759895" cy="126444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D3721E-9CA7-4F1C-8F9E-D60A7D9CF568}">
      <dsp:nvSpPr>
        <dsp:cNvPr id="0" name=""/>
        <dsp:cNvSpPr/>
      </dsp:nvSpPr>
      <dsp:spPr>
        <a:xfrm>
          <a:off x="4321597" y="1074379"/>
          <a:ext cx="1141552" cy="1000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ВУЗ</a:t>
          </a:r>
        </a:p>
      </dsp:txBody>
      <dsp:txXfrm>
        <a:off x="4321597" y="1074379"/>
        <a:ext cx="1141552" cy="1000637"/>
      </dsp:txXfrm>
    </dsp:sp>
    <dsp:sp modelId="{87FB4725-5008-46AB-B6E0-CDFE854BE904}">
      <dsp:nvSpPr>
        <dsp:cNvPr id="0" name=""/>
        <dsp:cNvSpPr/>
      </dsp:nvSpPr>
      <dsp:spPr>
        <a:xfrm>
          <a:off x="5247762" y="603491"/>
          <a:ext cx="215387" cy="2153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C39C9-3E44-4E83-B959-C2B9A055C349}">
      <dsp:nvSpPr>
        <dsp:cNvPr id="0" name=""/>
        <dsp:cNvSpPr/>
      </dsp:nvSpPr>
      <dsp:spPr>
        <a:xfrm rot="5400000">
          <a:off x="5845926" y="350773"/>
          <a:ext cx="759895" cy="126444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A34AB-5EA7-41CD-85F1-8AA695717548}">
      <dsp:nvSpPr>
        <dsp:cNvPr id="0" name=""/>
        <dsp:cNvSpPr/>
      </dsp:nvSpPr>
      <dsp:spPr>
        <a:xfrm>
          <a:off x="5719080" y="728571"/>
          <a:ext cx="1141552" cy="1000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>
        <a:off x="5719080" y="728571"/>
        <a:ext cx="1141552" cy="10006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23352-BD65-40F8-819E-EB64F0B7806B}">
      <dsp:nvSpPr>
        <dsp:cNvPr id="0" name=""/>
        <dsp:cNvSpPr/>
      </dsp:nvSpPr>
      <dsp:spPr>
        <a:xfrm>
          <a:off x="867173" y="951034"/>
          <a:ext cx="671777" cy="57918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СР</a:t>
          </a:r>
        </a:p>
      </dsp:txBody>
      <dsp:txXfrm>
        <a:off x="971420" y="1040913"/>
        <a:ext cx="463283" cy="399431"/>
      </dsp:txXfrm>
    </dsp:sp>
    <dsp:sp modelId="{9EDC831D-6C48-4D31-8215-2F259E4CDDD0}">
      <dsp:nvSpPr>
        <dsp:cNvPr id="0" name=""/>
        <dsp:cNvSpPr/>
      </dsp:nvSpPr>
      <dsp:spPr>
        <a:xfrm>
          <a:off x="884625" y="1206734"/>
          <a:ext cx="78653" cy="6778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586EE6-BB7B-439D-92A9-2BFA936D510C}">
      <dsp:nvSpPr>
        <dsp:cNvPr id="0" name=""/>
        <dsp:cNvSpPr/>
      </dsp:nvSpPr>
      <dsp:spPr>
        <a:xfrm>
          <a:off x="292934" y="639939"/>
          <a:ext cx="671777" cy="579189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A2764D-D9F1-4B00-B332-3DD14804A328}">
      <dsp:nvSpPr>
        <dsp:cNvPr id="0" name=""/>
        <dsp:cNvSpPr/>
      </dsp:nvSpPr>
      <dsp:spPr>
        <a:xfrm>
          <a:off x="750269" y="1142618"/>
          <a:ext cx="78653" cy="6778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211A1-ECB6-49A1-BC94-DFE79C36F414}">
      <dsp:nvSpPr>
        <dsp:cNvPr id="0" name=""/>
        <dsp:cNvSpPr/>
      </dsp:nvSpPr>
      <dsp:spPr>
        <a:xfrm>
          <a:off x="1439499" y="633053"/>
          <a:ext cx="671777" cy="57918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5С</a:t>
          </a:r>
        </a:p>
      </dsp:txBody>
      <dsp:txXfrm>
        <a:off x="1543746" y="722932"/>
        <a:ext cx="463283" cy="399431"/>
      </dsp:txXfrm>
    </dsp:sp>
    <dsp:sp modelId="{0C529089-ECF1-4515-890B-0896F2B4E965}">
      <dsp:nvSpPr>
        <dsp:cNvPr id="0" name=""/>
        <dsp:cNvSpPr/>
      </dsp:nvSpPr>
      <dsp:spPr>
        <a:xfrm>
          <a:off x="1898746" y="1135120"/>
          <a:ext cx="78653" cy="6778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BE5EB-387A-4FDA-857C-BEAFAA1C8A37}">
      <dsp:nvSpPr>
        <dsp:cNvPr id="0" name=""/>
        <dsp:cNvSpPr/>
      </dsp:nvSpPr>
      <dsp:spPr>
        <a:xfrm>
          <a:off x="2011825" y="951034"/>
          <a:ext cx="671777" cy="579189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8D0C26-9C5C-457C-A399-2D33237136DA}">
      <dsp:nvSpPr>
        <dsp:cNvPr id="0" name=""/>
        <dsp:cNvSpPr/>
      </dsp:nvSpPr>
      <dsp:spPr>
        <a:xfrm>
          <a:off x="2029277" y="1206734"/>
          <a:ext cx="78653" cy="6778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3F0CEF-D97F-405E-99B8-40F40F7B63A1}">
      <dsp:nvSpPr>
        <dsp:cNvPr id="0" name=""/>
        <dsp:cNvSpPr/>
      </dsp:nvSpPr>
      <dsp:spPr>
        <a:xfrm>
          <a:off x="867173" y="316450"/>
          <a:ext cx="671777" cy="57918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КПСЦ</a:t>
          </a:r>
        </a:p>
      </dsp:txBody>
      <dsp:txXfrm>
        <a:off x="971420" y="406329"/>
        <a:ext cx="463283" cy="399431"/>
      </dsp:txXfrm>
    </dsp:sp>
    <dsp:sp modelId="{F6F06A79-89F2-46FE-BACA-3ADA2B18A23E}">
      <dsp:nvSpPr>
        <dsp:cNvPr id="0" name=""/>
        <dsp:cNvSpPr/>
      </dsp:nvSpPr>
      <dsp:spPr>
        <a:xfrm>
          <a:off x="1322595" y="328998"/>
          <a:ext cx="78653" cy="6778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7FC237-546D-4076-82C7-34F2819A1B4C}">
      <dsp:nvSpPr>
        <dsp:cNvPr id="0" name=""/>
        <dsp:cNvSpPr/>
      </dsp:nvSpPr>
      <dsp:spPr>
        <a:xfrm>
          <a:off x="1439499" y="0"/>
          <a:ext cx="671777" cy="579189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D4B486-83C5-4366-9C21-D65C214AD3B9}">
      <dsp:nvSpPr>
        <dsp:cNvPr id="0" name=""/>
        <dsp:cNvSpPr/>
      </dsp:nvSpPr>
      <dsp:spPr>
        <a:xfrm>
          <a:off x="1459341" y="254323"/>
          <a:ext cx="78653" cy="6778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0.56662</cdr:x>
      <cdr:y>0.20416</cdr:y>
    </cdr:from>
    <cdr:to>
      <cdr:x>0.65759</cdr:x>
      <cdr:y>0.31094</cdr:y>
    </cdr:to>
    <cdr:cxnSp macro="">
      <cdr:nvCxnSpPr>
        <cdr:cNvPr id="3" name="Прямая со стрелкой 2">
          <a:extLst xmlns:a="http://schemas.openxmlformats.org/drawingml/2006/main">
            <a:ext uri="{FF2B5EF4-FFF2-40B4-BE49-F238E27FC236}">
              <a16:creationId xmlns:a16="http://schemas.microsoft.com/office/drawing/2014/main" id="{0B516FD2-4F9B-491D-9A18-06FF28F4ABEF}"/>
            </a:ext>
          </a:extLst>
        </cdr:cNvPr>
        <cdr:cNvCxnSpPr/>
      </cdr:nvCxnSpPr>
      <cdr:spPr>
        <a:xfrm xmlns:a="http://schemas.openxmlformats.org/drawingml/2006/main" flipH="1">
          <a:off x="4933778" y="1086396"/>
          <a:ext cx="792088" cy="56823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0.39695</cdr:x>
      <cdr:y>0.21769</cdr:y>
    </cdr:from>
    <cdr:to>
      <cdr:x>0.51701</cdr:x>
      <cdr:y>0.31094</cdr:y>
    </cdr:to>
    <cdr:cxnSp macro="">
      <cdr:nvCxnSpPr>
        <cdr:cNvPr id="4" name="Прямая со стрелкой 3">
          <a:extLst xmlns:a="http://schemas.openxmlformats.org/drawingml/2006/main">
            <a:ext uri="{FF2B5EF4-FFF2-40B4-BE49-F238E27FC236}">
              <a16:creationId xmlns:a16="http://schemas.microsoft.com/office/drawing/2014/main" id="{93C2B67B-917E-4508-9BBB-4E6B1C6BE5DB}"/>
            </a:ext>
          </a:extLst>
        </cdr:cNvPr>
        <cdr:cNvCxnSpPr/>
      </cdr:nvCxnSpPr>
      <cdr:spPr>
        <a:xfrm xmlns:a="http://schemas.openxmlformats.org/drawingml/2006/main">
          <a:off x="3456384" y="1158404"/>
          <a:ext cx="1045346" cy="49623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6DCCD-FB14-4FA8-B1C2-D065E82645DF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D96E1-DF61-4A53-9932-3DFD8899BB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548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84D8A-822D-488E-8D1C-8C90CBE022BE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70B7F-3432-4DBE-B821-B38A127FB2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2022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2F07F-1F4E-4C79-9CD9-4054A165DE59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025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2F07F-1F4E-4C79-9CD9-4054A165DE59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1163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2F07F-1F4E-4C79-9CD9-4054A165DE59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686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6FE74-B8C5-4A42-A69F-F91632D7D60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385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2F07F-1F4E-4C79-9CD9-4054A165DE59}" type="slidenum">
              <a:rPr lang="ru-RU" altLang="ru-RU" smtClean="0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792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4538"/>
            <a:ext cx="66103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2F07F-1F4E-4C79-9CD9-4054A165DE59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3133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Реализованы 30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минипроектов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улучшения  процессов по организации предоставления услуг;</a:t>
            </a:r>
          </a:p>
          <a:p>
            <a:pPr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Результаты проектов стандартизованы в регламентах по 30 предоставляемым в МФЦ услугам</a:t>
            </a:r>
          </a:p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Разработано и внедрено программное обеспечение, обеспечивающее предоставление электронных услуг, разработаны сами электронные услуги, создан сайт МФЦ.;</a:t>
            </a:r>
          </a:p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Оборудована система оценки уровня удовлетворенности потребителей услуг. Ведется еженедельный мониторинг уровня удовлетворенности потребителей услуг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spc="10" dirty="0">
                <a:solidFill>
                  <a:srgbClr val="00B050"/>
                </a:solidFill>
                <a:latin typeface="Arial"/>
                <a:cs typeface="Arial"/>
              </a:rPr>
              <a:t>К</a:t>
            </a:r>
            <a:r>
              <a:rPr lang="ru-RU" sz="1200" b="1" spc="-40" dirty="0">
                <a:solidFill>
                  <a:srgbClr val="00B050"/>
                </a:solidFill>
                <a:latin typeface="Arial"/>
                <a:cs typeface="Arial"/>
              </a:rPr>
              <a:t>о</a:t>
            </a:r>
            <a:r>
              <a:rPr lang="ru-RU" sz="1200" b="1" spc="10" dirty="0">
                <a:solidFill>
                  <a:srgbClr val="00B050"/>
                </a:solidFill>
                <a:latin typeface="Arial"/>
                <a:cs typeface="Arial"/>
              </a:rPr>
              <a:t>ли</a:t>
            </a:r>
            <a:r>
              <a:rPr lang="ru-RU" sz="1200" b="1" dirty="0">
                <a:solidFill>
                  <a:srgbClr val="00B050"/>
                </a:solidFill>
                <a:latin typeface="Arial"/>
                <a:cs typeface="Arial"/>
              </a:rPr>
              <a:t>ч</a:t>
            </a:r>
            <a:r>
              <a:rPr lang="ru-RU" sz="1200" b="1" spc="-15" dirty="0">
                <a:solidFill>
                  <a:srgbClr val="00B050"/>
                </a:solidFill>
                <a:latin typeface="Arial"/>
                <a:cs typeface="Arial"/>
              </a:rPr>
              <a:t>е</a:t>
            </a:r>
            <a:r>
              <a:rPr lang="ru-RU" sz="1200" b="1" spc="10" dirty="0">
                <a:solidFill>
                  <a:srgbClr val="00B050"/>
                </a:solidFill>
                <a:latin typeface="Arial"/>
                <a:cs typeface="Arial"/>
              </a:rPr>
              <a:t>с</a:t>
            </a:r>
            <a:r>
              <a:rPr lang="ru-RU" sz="1200" b="1" spc="-35" dirty="0">
                <a:solidFill>
                  <a:srgbClr val="00B050"/>
                </a:solidFill>
                <a:latin typeface="Arial"/>
                <a:cs typeface="Arial"/>
              </a:rPr>
              <a:t>т</a:t>
            </a:r>
            <a:r>
              <a:rPr lang="ru-RU" sz="1200" b="1" spc="-20" dirty="0">
                <a:solidFill>
                  <a:srgbClr val="00B050"/>
                </a:solidFill>
                <a:latin typeface="Arial"/>
                <a:cs typeface="Arial"/>
              </a:rPr>
              <a:t>в</a:t>
            </a:r>
            <a:r>
              <a:rPr lang="ru-RU" sz="1200" b="1" spc="10" dirty="0">
                <a:solidFill>
                  <a:srgbClr val="00B050"/>
                </a:solidFill>
                <a:latin typeface="Arial"/>
                <a:cs typeface="Arial"/>
              </a:rPr>
              <a:t>ен</a:t>
            </a:r>
            <a:r>
              <a:rPr lang="ru-RU" sz="1200" b="1" dirty="0">
                <a:solidFill>
                  <a:srgbClr val="00B050"/>
                </a:solidFill>
                <a:latin typeface="Arial"/>
                <a:cs typeface="Arial"/>
              </a:rPr>
              <a:t>н</a:t>
            </a:r>
            <a:r>
              <a:rPr lang="ru-RU" sz="1200" b="1" spc="15" dirty="0">
                <a:solidFill>
                  <a:srgbClr val="00B050"/>
                </a:solidFill>
                <a:latin typeface="Arial"/>
                <a:cs typeface="Arial"/>
              </a:rPr>
              <a:t>ые</a:t>
            </a:r>
            <a:r>
              <a:rPr lang="ru-RU" sz="1200" b="1" spc="6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lang="ru-RU" sz="1200" b="1" spc="20" dirty="0">
                <a:solidFill>
                  <a:srgbClr val="00B050"/>
                </a:solidFill>
                <a:latin typeface="Arial"/>
                <a:cs typeface="Arial"/>
              </a:rPr>
              <a:t>р</a:t>
            </a:r>
            <a:r>
              <a:rPr lang="ru-RU" sz="1200" b="1" spc="10" dirty="0">
                <a:solidFill>
                  <a:srgbClr val="00B050"/>
                </a:solidFill>
                <a:latin typeface="Franklin Gothic Medium"/>
                <a:cs typeface="Franklin Gothic Medium"/>
              </a:rPr>
              <a:t>езу</a:t>
            </a:r>
            <a:r>
              <a:rPr lang="ru-RU" sz="1200" b="1" dirty="0">
                <a:solidFill>
                  <a:srgbClr val="00B050"/>
                </a:solidFill>
                <a:latin typeface="Franklin Gothic Medium"/>
                <a:cs typeface="Franklin Gothic Medium"/>
              </a:rPr>
              <a:t>л</a:t>
            </a:r>
            <a:r>
              <a:rPr lang="ru-RU" sz="1200" b="1" spc="-15" dirty="0">
                <a:solidFill>
                  <a:srgbClr val="00B050"/>
                </a:solidFill>
                <a:latin typeface="Franklin Gothic Medium"/>
                <a:cs typeface="Franklin Gothic Medium"/>
              </a:rPr>
              <a:t>ь</a:t>
            </a:r>
            <a:r>
              <a:rPr lang="ru-RU" sz="1200" b="1" spc="5" dirty="0">
                <a:solidFill>
                  <a:srgbClr val="00B050"/>
                </a:solidFill>
                <a:latin typeface="Franklin Gothic Medium"/>
                <a:cs typeface="Franklin Gothic Medium"/>
              </a:rPr>
              <a:t>та</a:t>
            </a:r>
            <a:r>
              <a:rPr lang="ru-RU" sz="1200" b="1" spc="10" dirty="0">
                <a:solidFill>
                  <a:srgbClr val="00B050"/>
                </a:solidFill>
                <a:latin typeface="Franklin Gothic Medium"/>
                <a:cs typeface="Franklin Gothic Medium"/>
              </a:rPr>
              <a:t>т</a:t>
            </a:r>
            <a:r>
              <a:rPr lang="ru-RU" sz="1200" b="1" spc="15" dirty="0">
                <a:solidFill>
                  <a:srgbClr val="00B050"/>
                </a:solidFill>
                <a:latin typeface="Franklin Gothic Medium"/>
                <a:cs typeface="Franklin Gothic Medium"/>
              </a:rPr>
              <a:t>ы</a:t>
            </a:r>
            <a:r>
              <a:rPr lang="ru-RU" sz="1200" b="1" spc="-15" dirty="0">
                <a:solidFill>
                  <a:srgbClr val="00B050"/>
                </a:solidFill>
                <a:latin typeface="Franklin Gothic Medium"/>
                <a:cs typeface="Franklin Gothic Medium"/>
              </a:rPr>
              <a:t> </a:t>
            </a:r>
            <a:r>
              <a:rPr lang="ru-RU" sz="1200" b="1" spc="10" dirty="0">
                <a:solidFill>
                  <a:srgbClr val="00B050"/>
                </a:solidFill>
                <a:latin typeface="Franklin Gothic Medium"/>
                <a:cs typeface="Franklin Gothic Medium"/>
              </a:rPr>
              <a:t>п</a:t>
            </a:r>
            <a:r>
              <a:rPr lang="ru-RU" sz="1200" b="1" spc="15" dirty="0">
                <a:solidFill>
                  <a:srgbClr val="00B050"/>
                </a:solidFill>
                <a:latin typeface="Franklin Gothic Medium"/>
                <a:cs typeface="Franklin Gothic Medium"/>
              </a:rPr>
              <a:t>р</a:t>
            </a:r>
            <a:r>
              <a:rPr lang="ru-RU" sz="1200" b="1" spc="20" dirty="0">
                <a:solidFill>
                  <a:srgbClr val="00B050"/>
                </a:solidFill>
                <a:latin typeface="Franklin Gothic Medium"/>
                <a:cs typeface="Franklin Gothic Medium"/>
              </a:rPr>
              <a:t>о</a:t>
            </a:r>
            <a:r>
              <a:rPr lang="ru-RU" sz="1200" b="1" spc="10" dirty="0">
                <a:solidFill>
                  <a:srgbClr val="00B050"/>
                </a:solidFill>
                <a:latin typeface="Franklin Gothic Medium"/>
                <a:cs typeface="Franklin Gothic Medium"/>
              </a:rPr>
              <a:t>екта</a:t>
            </a:r>
            <a:endParaRPr lang="ru-RU" sz="1200" dirty="0">
              <a:solidFill>
                <a:srgbClr val="00B050"/>
              </a:solidFill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</a:pPr>
            <a:r>
              <a:rPr lang="ru-RU" sz="1200" spc="-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акл</a:t>
            </a:r>
            <a:r>
              <a:rPr lang="ru-RU" sz="1200" spc="-2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чение</a:t>
            </a:r>
            <a:r>
              <a:rPr lang="ru-RU" sz="1200" spc="-2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200" spc="-1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200" spc="-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200" spc="-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200" spc="1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</a:t>
            </a:r>
            <a:r>
              <a:rPr lang="ru-RU" sz="1200" spc="-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</a:t>
            </a:r>
            <a:r>
              <a:rPr lang="ru-RU" sz="1200" spc="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ии</a:t>
            </a:r>
            <a:r>
              <a:rPr lang="ru-RU" sz="1200" spc="-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</a:t>
            </a:r>
            <a:r>
              <a:rPr lang="ru-RU" sz="1200" spc="-1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тных</a:t>
            </a:r>
            <a:r>
              <a:rPr lang="ru-RU" sz="1200" spc="-2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ru-RU" sz="1200" spc="-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азо</a:t>
            </a:r>
            <a:r>
              <a:rPr lang="ru-RU" sz="1200" spc="-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200" spc="-1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ель</a:t>
            </a:r>
            <a:r>
              <a:rPr lang="ru-RU" sz="1200" spc="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ых</a:t>
            </a:r>
            <a:r>
              <a:rPr lang="ru-RU" sz="1200" spc="-1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</a:t>
            </a:r>
            <a:r>
              <a:rPr lang="ru-RU" sz="1200" spc="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 </a:t>
            </a:r>
            <a:r>
              <a:rPr lang="ru-RU" sz="1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145 час до 35 мин</a:t>
            </a:r>
          </a:p>
          <a:p>
            <a:pPr>
              <a:lnSpc>
                <a:spcPct val="100000"/>
              </a:lnSpc>
            </a:pP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Выдача справки, подтверждающей обучение </a:t>
            </a:r>
            <a:r>
              <a:rPr lang="ru-RU" sz="1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8 час до 1 час</a:t>
            </a:r>
          </a:p>
          <a:p>
            <a:pPr>
              <a:lnSpc>
                <a:spcPct val="100000"/>
              </a:lnSpc>
            </a:pP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Оформление документов для оплаты обучения из средств маткапитала</a:t>
            </a:r>
            <a:r>
              <a:rPr lang="ru-RU" sz="1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 156 час до 17 час</a:t>
            </a:r>
            <a:endParaRPr lang="ru-RU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Внесение изменений в расписание занятий и аттестации </a:t>
            </a:r>
            <a:r>
              <a:rPr lang="ru-RU" sz="1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18 час до 8 час</a:t>
            </a:r>
          </a:p>
          <a:p>
            <a:pPr>
              <a:lnSpc>
                <a:spcPct val="100000"/>
              </a:lnSpc>
            </a:pP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Экономия  средств студентами  на  проезд  при получении справки-вызова в год- </a:t>
            </a:r>
            <a:r>
              <a:rPr lang="ru-RU" sz="1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sz="1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млн.руб</a:t>
            </a:r>
            <a:r>
              <a:rPr lang="ru-RU" sz="1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Экономия расходуемой бумаги на оказание услуг, в год </a:t>
            </a:r>
            <a:r>
              <a:rPr lang="ru-RU" sz="1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1,15 </a:t>
            </a:r>
            <a:r>
              <a:rPr lang="ru-RU" sz="1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млн.в</a:t>
            </a:r>
            <a:r>
              <a:rPr lang="ru-RU" sz="1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 (4750 пачек)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F70B7F-3432-4DBE-B821-B38A127FB2D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630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39749" y="2122487"/>
            <a:ext cx="5711825" cy="1189037"/>
          </a:xfrm>
          <a:prstGeom prst="rect">
            <a:avLst/>
          </a:prstGeom>
        </p:spPr>
        <p:txBody>
          <a:bodyPr lIns="0" tIns="0" rIns="0" bIns="0"/>
          <a:lstStyle>
            <a:lvl1pPr>
              <a:defRPr sz="2700" b="1">
                <a:solidFill>
                  <a:srgbClr val="404040"/>
                </a:solidFill>
                <a:latin typeface="+mn-l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</a:rPr>
              <a:t>Тема презентации</a:t>
            </a:r>
            <a:endParaRPr kumimoji="0" lang="en-US" sz="27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3798267"/>
            <a:ext cx="5711825" cy="2846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ru-RU" dirty="0">
                <a:latin typeface="Arial" pitchFamily="34" charset="0"/>
                <a:cs typeface="Arial" pitchFamily="34" charset="0"/>
              </a:rPr>
              <a:t>Наименование мероприятия </a:t>
            </a:r>
            <a:r>
              <a:rPr lang="en-US" dirty="0">
                <a:latin typeface="Arial" pitchFamily="34" charset="0"/>
                <a:cs typeface="Arial" pitchFamily="34" charset="0"/>
              </a:rPr>
              <a:t>/</a:t>
            </a:r>
            <a:r>
              <a:rPr lang="ru-RU" dirty="0">
                <a:latin typeface="Arial" pitchFamily="34" charset="0"/>
                <a:cs typeface="Arial" pitchFamily="34" charset="0"/>
              </a:rPr>
              <a:t> название площадки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39749" y="4212000"/>
            <a:ext cx="5711825" cy="21848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333333"/>
                </a:solidFill>
                <a:latin typeface="Arial" panose="020B0604020202020204" pitchFamily="34" charset="0"/>
                <a:ea typeface="Rosatom Light" pitchFamily="34" charset="-52"/>
                <a:cs typeface="Arial" pitchFamily="34" charset="0"/>
              </a:rPr>
              <a:t>ФИО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39749" y="4428000"/>
            <a:ext cx="5711825" cy="28468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333333"/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8705562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539750" y="1476375"/>
            <a:ext cx="4014788" cy="18351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70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6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808538" y="1476375"/>
            <a:ext cx="3940175" cy="18351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70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3482975"/>
            <a:ext cx="4014788" cy="762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19" hasCustomPrompt="1"/>
          </p:nvPr>
        </p:nvSpPr>
        <p:spPr>
          <a:xfrm>
            <a:off x="4808538" y="3479346"/>
            <a:ext cx="3940174" cy="762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646286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8" hasCustomPrompt="1"/>
          </p:nvPr>
        </p:nvSpPr>
        <p:spPr>
          <a:xfrm>
            <a:off x="539750" y="1476375"/>
            <a:ext cx="4014788" cy="28013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7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ru-RU" dirty="0"/>
              <a:t>Контент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9" hasCustomPrompt="1"/>
          </p:nvPr>
        </p:nvSpPr>
        <p:spPr>
          <a:xfrm>
            <a:off x="4808539" y="1476375"/>
            <a:ext cx="3940174" cy="28013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7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ru-RU" dirty="0"/>
              <a:t>Контент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508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476375"/>
            <a:ext cx="4014788" cy="123053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buFont typeface="Arial" pitchFamily="34" charset="0"/>
              <a:buChar char="•"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808538" y="1476375"/>
            <a:ext cx="3940175" cy="123053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buFont typeface="Arial" pitchFamily="34" charset="0"/>
              <a:buChar char="•"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815318"/>
            <a:ext cx="4014788" cy="123053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buFont typeface="Arial" pitchFamily="34" charset="0"/>
              <a:buChar char="•"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4808538" y="2815318"/>
            <a:ext cx="3940175" cy="123053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buFont typeface="Arial" pitchFamily="34" charset="0"/>
              <a:buChar char="•"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41193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4" y="249118"/>
            <a:ext cx="7632700" cy="22395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4" y="844936"/>
            <a:ext cx="8424862" cy="9429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7AF39-B8E7-4AB4-BD1C-202B63EE9A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57910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476376"/>
            <a:ext cx="4014788" cy="24659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itchFamily="34" charset="0"/>
              <a:buNone/>
              <a:defRPr sz="12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5"/>
          </p:nvPr>
        </p:nvSpPr>
        <p:spPr>
          <a:xfrm>
            <a:off x="4808538" y="1476375"/>
            <a:ext cx="3940175" cy="2456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0">
                <a:latin typeface="Arial" pitchFamily="34" charset="0"/>
                <a:cs typeface="Arial" pitchFamily="34" charset="0"/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99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539750" y="1476375"/>
            <a:ext cx="4014788" cy="18351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70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6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808538" y="1476375"/>
            <a:ext cx="3940175" cy="18351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70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3482975"/>
            <a:ext cx="4014788" cy="762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19" hasCustomPrompt="1"/>
          </p:nvPr>
        </p:nvSpPr>
        <p:spPr>
          <a:xfrm>
            <a:off x="4808538" y="3479346"/>
            <a:ext cx="3940174" cy="762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164540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8" hasCustomPrompt="1"/>
          </p:nvPr>
        </p:nvSpPr>
        <p:spPr>
          <a:xfrm>
            <a:off x="539750" y="1476375"/>
            <a:ext cx="4014788" cy="28013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7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ru-RU" dirty="0"/>
              <a:t>Контент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9" hasCustomPrompt="1"/>
          </p:nvPr>
        </p:nvSpPr>
        <p:spPr>
          <a:xfrm>
            <a:off x="4808539" y="1476375"/>
            <a:ext cx="3940174" cy="28013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7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ru-RU" dirty="0"/>
              <a:t>Контент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47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186745" y="4579418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476376"/>
            <a:ext cx="4014788" cy="24659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itchFamily="34" charset="0"/>
              <a:buNone/>
              <a:defRPr sz="12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5"/>
          </p:nvPr>
        </p:nvSpPr>
        <p:spPr>
          <a:xfrm>
            <a:off x="4808546" y="1476375"/>
            <a:ext cx="3940175" cy="2456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769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00B91EC9-3C1E-4D1C-8B1F-51B726E6E56B}" type="datetime1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7EB84843-3395-A649-965A-DCE2EEB85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187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03357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6048B4-E1F6-4B7C-B5CF-B726961A65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137614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808537" y="1476375"/>
            <a:ext cx="3940175" cy="250787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lang="en-US" sz="7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476375"/>
            <a:ext cx="4014788" cy="24584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charset="0"/>
              <a:buNone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Текст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4568371"/>
            <a:ext cx="4014788" cy="14809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Место для указания источников и сносок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186737" y="4579414"/>
            <a:ext cx="561975" cy="137049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431800"/>
            <a:ext cx="6561138" cy="330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775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2839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431800"/>
            <a:ext cx="816864" cy="104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16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3514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35879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35879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371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35879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08" r:id="rId2"/>
    <p:sldLayoutId id="2147483834" r:id="rId3"/>
    <p:sldLayoutId id="2147483835" r:id="rId4"/>
    <p:sldLayoutId id="2147483836" r:id="rId5"/>
    <p:sldLayoutId id="214748383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35879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3320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35879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01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oleObject" Target="../embeddings/oleObject1.bin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1.emf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jpeg"/><Relationship Id="rId3" Type="http://schemas.openxmlformats.org/officeDocument/2006/relationships/image" Target="../media/image43.jpeg"/><Relationship Id="rId7" Type="http://schemas.openxmlformats.org/officeDocument/2006/relationships/image" Target="../media/image46.jpeg"/><Relationship Id="rId12" Type="http://schemas.openxmlformats.org/officeDocument/2006/relationships/image" Target="../media/image51.png"/><Relationship Id="rId17" Type="http://schemas.openxmlformats.org/officeDocument/2006/relationships/image" Target="../media/image30.png"/><Relationship Id="rId2" Type="http://schemas.openxmlformats.org/officeDocument/2006/relationships/image" Target="../media/image42.jpeg"/><Relationship Id="rId16" Type="http://schemas.microsoft.com/office/2007/relationships/hdphoto" Target="../media/hdphoto2.wdp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5" Type="http://schemas.openxmlformats.org/officeDocument/2006/relationships/image" Target="../media/image54.png"/><Relationship Id="rId10" Type="http://schemas.openxmlformats.org/officeDocument/2006/relationships/image" Target="../media/image49.gif"/><Relationship Id="rId4" Type="http://schemas.openxmlformats.org/officeDocument/2006/relationships/image" Target="../media/image44.png"/><Relationship Id="rId9" Type="http://schemas.openxmlformats.org/officeDocument/2006/relationships/image" Target="../media/image48.jpeg"/><Relationship Id="rId1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chart" Target="../charts/chart2.xm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jpeg"/><Relationship Id="rId5" Type="http://schemas.openxmlformats.org/officeDocument/2006/relationships/chart" Target="../charts/chart3.xml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67.emf"/><Relationship Id="rId18" Type="http://schemas.openxmlformats.org/officeDocument/2006/relationships/image" Target="../media/image72.jpeg"/><Relationship Id="rId3" Type="http://schemas.openxmlformats.org/officeDocument/2006/relationships/image" Target="../media/image62.png"/><Relationship Id="rId7" Type="http://schemas.openxmlformats.org/officeDocument/2006/relationships/diagramData" Target="../diagrams/data2.xml"/><Relationship Id="rId12" Type="http://schemas.openxmlformats.org/officeDocument/2006/relationships/image" Target="../media/image66.png"/><Relationship Id="rId17" Type="http://schemas.openxmlformats.org/officeDocument/2006/relationships/image" Target="../media/image71.emf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11" Type="http://schemas.microsoft.com/office/2007/relationships/diagramDrawing" Target="../diagrams/drawing2.xml"/><Relationship Id="rId5" Type="http://schemas.openxmlformats.org/officeDocument/2006/relationships/image" Target="../media/image64.jpeg"/><Relationship Id="rId15" Type="http://schemas.openxmlformats.org/officeDocument/2006/relationships/image" Target="../media/image69.png"/><Relationship Id="rId10" Type="http://schemas.openxmlformats.org/officeDocument/2006/relationships/diagramColors" Target="../diagrams/colors2.xml"/><Relationship Id="rId19" Type="http://schemas.openxmlformats.org/officeDocument/2006/relationships/image" Target="../media/image73.png"/><Relationship Id="rId4" Type="http://schemas.openxmlformats.org/officeDocument/2006/relationships/image" Target="../media/image63.jpeg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74.jpeg"/><Relationship Id="rId12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11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15" Type="http://schemas.microsoft.com/office/2007/relationships/diagramDrawing" Target="../diagrams/drawing4.xml"/><Relationship Id="rId10" Type="http://schemas.openxmlformats.org/officeDocument/2006/relationships/image" Target="../media/image77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76.jpeg"/><Relationship Id="rId14" Type="http://schemas.openxmlformats.org/officeDocument/2006/relationships/diagramColors" Target="../diagrams/colors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4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539749" y="1681527"/>
            <a:ext cx="6969089" cy="1083188"/>
          </a:xfrm>
        </p:spPr>
        <p:txBody>
          <a:bodyPr/>
          <a:lstStyle/>
          <a:p>
            <a:pPr algn="ctr" eaLnBrk="1" hangingPunct="1">
              <a:lnSpc>
                <a:spcPct val="130000"/>
              </a:lnSpc>
            </a:pPr>
            <a:r>
              <a:rPr lang="ru-RU" altLang="ru-RU" sz="2400" b="1" dirty="0">
                <a:solidFill>
                  <a:schemeClr val="tx1"/>
                </a:solidFill>
              </a:rPr>
              <a:t>Бережливые проекты в сфере образования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0"/>
          </p:nvPr>
        </p:nvSpPr>
        <p:spPr>
          <a:xfrm>
            <a:off x="539749" y="3454016"/>
            <a:ext cx="5711825" cy="284683"/>
          </a:xfrm>
        </p:spPr>
        <p:txBody>
          <a:bodyPr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25.0</a:t>
            </a:r>
            <a:r>
              <a:rPr lang="en-US" dirty="0">
                <a:latin typeface="Arial" pitchFamily="34" charset="0"/>
                <a:cs typeface="Arial" pitchFamily="34" charset="0"/>
              </a:rPr>
              <a:t>8</a:t>
            </a:r>
            <a:r>
              <a:rPr lang="ru-RU" dirty="0">
                <a:latin typeface="Arial" pitchFamily="34" charset="0"/>
                <a:cs typeface="Arial" pitchFamily="34" charset="0"/>
              </a:rPr>
              <a:t>.2021</a:t>
            </a:r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11"/>
          </p:nvPr>
        </p:nvSpPr>
        <p:spPr>
          <a:xfrm>
            <a:off x="539748" y="3864863"/>
            <a:ext cx="5711825" cy="218486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Эпова Елена Олеговна</a:t>
            </a:r>
          </a:p>
        </p:txBody>
      </p:sp>
      <p:sp>
        <p:nvSpPr>
          <p:cNvPr id="19" name="Текст 4"/>
          <p:cNvSpPr>
            <a:spLocks noGrp="1"/>
          </p:cNvSpPr>
          <p:nvPr>
            <p:ph type="body" sz="quarter" idx="12"/>
          </p:nvPr>
        </p:nvSpPr>
        <p:spPr>
          <a:xfrm>
            <a:off x="539747" y="4143317"/>
            <a:ext cx="5711825" cy="28468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Руководитель проекта АО ПСР ГК Росатом</a:t>
            </a:r>
          </a:p>
        </p:txBody>
      </p:sp>
    </p:spTree>
    <p:extLst>
      <p:ext uri="{BB962C8B-B14F-4D97-AF65-F5344CB8AC3E}">
        <p14:creationId xmlns:p14="http://schemas.microsoft.com/office/powerpoint/2010/main" val="1214510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"/>
          <p:cNvSpPr>
            <a:spLocks noGrp="1"/>
          </p:cNvSpPr>
          <p:nvPr>
            <p:ph type="title"/>
          </p:nvPr>
        </p:nvSpPr>
        <p:spPr>
          <a:xfrm>
            <a:off x="1835937" y="231623"/>
            <a:ext cx="4996179" cy="541640"/>
          </a:xfrm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 «Эффективный регион»</a:t>
            </a:r>
            <a:endParaRPr lang="ru-RU" altLang="ru-RU" sz="2000" b="1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7382916" y="4275111"/>
            <a:ext cx="540559" cy="205573"/>
          </a:xfrm>
          <a:prstGeom prst="rect">
            <a:avLst/>
          </a:prstGeom>
          <a:noFill/>
          <a:ln>
            <a:noFill/>
          </a:ln>
        </p:spPr>
        <p:txBody>
          <a:bodyPr vert="horz" lIns="51483" tIns="25741" rIns="51483" bIns="25741" rtlCol="0"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90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25741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5148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77224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0296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1287075" algn="l" defTabSz="51483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1544490" algn="l" defTabSz="51483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1801905" algn="l" defTabSz="51483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2059320" algn="l" defTabSz="51483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fld id="{17C70C5E-52D3-4E8C-AE3A-848E6660B203}" type="slidenum">
              <a:rPr lang="ru-RU">
                <a:solidFill>
                  <a:srgbClr val="414042"/>
                </a:solidFill>
              </a:rPr>
              <a:pPr algn="ctr"/>
              <a:t>10</a:t>
            </a:fld>
            <a:endParaRPr lang="ru-RU" sz="1501" b="1" dirty="0">
              <a:solidFill>
                <a:srgbClr val="003274"/>
              </a:solidFill>
              <a:latin typeface="Calibri Light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E2F187E-C0CD-410E-A362-45B5B1E172CC}"/>
              </a:ext>
            </a:extLst>
          </p:cNvPr>
          <p:cNvSpPr/>
          <p:nvPr/>
        </p:nvSpPr>
        <p:spPr>
          <a:xfrm>
            <a:off x="1220667" y="1287050"/>
            <a:ext cx="6644144" cy="2980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1" b="1" dirty="0">
                <a:solidFill>
                  <a:srgbClr val="414042"/>
                </a:solidFill>
              </a:rPr>
              <a:t>Суть проекта «Эффективный регион»:</a:t>
            </a:r>
          </a:p>
          <a:p>
            <a:pPr algn="ctr"/>
            <a:endParaRPr lang="ru-RU" sz="1201" b="1" dirty="0">
              <a:solidFill>
                <a:srgbClr val="7030A0"/>
              </a:solidFill>
            </a:endParaRPr>
          </a:p>
          <a:p>
            <a:pPr indent="337976" algn="just">
              <a:lnSpc>
                <a:spcPts val="1351"/>
              </a:lnSpc>
            </a:pPr>
            <a:r>
              <a:rPr lang="ru-RU" sz="1201" b="1" dirty="0">
                <a:solidFill>
                  <a:srgbClr val="7030A0"/>
                </a:solidFill>
              </a:rPr>
              <a:t>	</a:t>
            </a:r>
            <a:r>
              <a:rPr lang="ru-RU" sz="1201" b="1" dirty="0">
                <a:solidFill>
                  <a:srgbClr val="7030A0"/>
                </a:solidFill>
                <a:ea typeface="Times New Roman" panose="02020603050405020304" pitchFamily="18" charset="0"/>
              </a:rPr>
              <a:t>Повышение эффективности органов государственного и муниципального управления с применением методов бережливого производства с целью: </a:t>
            </a:r>
          </a:p>
          <a:p>
            <a:pPr indent="337976" algn="just">
              <a:lnSpc>
                <a:spcPts val="1351"/>
              </a:lnSpc>
            </a:pPr>
            <a:r>
              <a:rPr lang="ru-RU" sz="1201" b="1" dirty="0">
                <a:solidFill>
                  <a:srgbClr val="7030A0"/>
                </a:solidFill>
                <a:ea typeface="Times New Roman" panose="02020603050405020304" pitchFamily="18" charset="0"/>
              </a:rPr>
              <a:t>- сокращения всех видов потерь времени и ресурсов при взаимодействии населения с органами власти и организациями всех видов собственности различных секторов социальной сферы;</a:t>
            </a:r>
          </a:p>
          <a:p>
            <a:pPr indent="337976" algn="just">
              <a:lnSpc>
                <a:spcPts val="1351"/>
              </a:lnSpc>
            </a:pPr>
            <a:r>
              <a:rPr lang="ru-RU" sz="1201" b="1" dirty="0">
                <a:solidFill>
                  <a:srgbClr val="7030A0"/>
                </a:solidFill>
                <a:ea typeface="Times New Roman" panose="02020603050405020304" pitchFamily="18" charset="0"/>
              </a:rPr>
              <a:t>- повышения удовлетворенности населения уровнем жизни в регионах,</a:t>
            </a:r>
          </a:p>
          <a:p>
            <a:pPr indent="337976" algn="just">
              <a:lnSpc>
                <a:spcPts val="1351"/>
              </a:lnSpc>
            </a:pPr>
            <a:r>
              <a:rPr lang="ru-RU" sz="1201" b="1" dirty="0">
                <a:solidFill>
                  <a:srgbClr val="7030A0"/>
                </a:solidFill>
                <a:ea typeface="Times New Roman" panose="02020603050405020304" pitchFamily="18" charset="0"/>
              </a:rPr>
              <a:t>- снижения временных и финансовых затрат на предоставление государственных и муниципальных услуг;</a:t>
            </a:r>
          </a:p>
          <a:p>
            <a:pPr marL="343220" algn="just">
              <a:lnSpc>
                <a:spcPts val="1351"/>
              </a:lnSpc>
            </a:pPr>
            <a:r>
              <a:rPr lang="ru-RU" sz="1201" b="1" dirty="0">
                <a:solidFill>
                  <a:srgbClr val="7030A0"/>
                </a:solidFill>
                <a:ea typeface="Times New Roman" panose="02020603050405020304" pitchFamily="18" charset="0"/>
              </a:rPr>
              <a:t>- повышения удовлетворенности граждан (налогоплательщиков, социально-незащищенных слоев населения) в сфере взаимодействия с органами власти;</a:t>
            </a:r>
          </a:p>
          <a:p>
            <a:pPr marL="557733" indent="-214513" algn="just">
              <a:lnSpc>
                <a:spcPts val="1351"/>
              </a:lnSpc>
              <a:buFontTx/>
              <a:buChar char="-"/>
            </a:pPr>
            <a:r>
              <a:rPr lang="ru-RU" sz="1201" b="1" dirty="0">
                <a:solidFill>
                  <a:srgbClr val="7030A0"/>
                </a:solidFill>
                <a:ea typeface="Times New Roman" panose="02020603050405020304" pitchFamily="18" charset="0"/>
              </a:rPr>
              <a:t>улучшения имиджа органов власти (готовность к использованию прогрессивных технологий, диалог и сотрудничество с жителями региона).</a:t>
            </a:r>
          </a:p>
          <a:p>
            <a:pPr marL="557733" indent="-214513" algn="just">
              <a:lnSpc>
                <a:spcPts val="1351"/>
              </a:lnSpc>
              <a:buFontTx/>
              <a:buChar char="-"/>
            </a:pPr>
            <a:endParaRPr lang="ru-RU" sz="1051" b="1" dirty="0">
              <a:solidFill>
                <a:srgbClr val="7030A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sz="1201" i="1" dirty="0">
                <a:solidFill>
                  <a:srgbClr val="414042"/>
                </a:solidFill>
              </a:rPr>
              <a:t>Сотрудничество с Госкорпорацией «Росатом» на безвозмездной основе.</a:t>
            </a:r>
          </a:p>
        </p:txBody>
      </p:sp>
    </p:spTree>
    <p:extLst>
      <p:ext uri="{BB962C8B-B14F-4D97-AF65-F5344CB8AC3E}">
        <p14:creationId xmlns:p14="http://schemas.microsoft.com/office/powerpoint/2010/main" val="1418482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6687" y="376260"/>
            <a:ext cx="6985747" cy="247879"/>
          </a:xfrm>
        </p:spPr>
        <p:txBody>
          <a:bodyPr/>
          <a:lstStyle/>
          <a:p>
            <a:r>
              <a:rPr lang="ru-RU" sz="2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 «Эффективный регион» 2017-2021 (5-й год)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689BBD-6238-49A3-8D92-A2E94FCFB214}"/>
              </a:ext>
            </a:extLst>
          </p:cNvPr>
          <p:cNvSpPr/>
          <p:nvPr/>
        </p:nvSpPr>
        <p:spPr>
          <a:xfrm>
            <a:off x="1844484" y="1186100"/>
            <a:ext cx="5133219" cy="230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901" b="1" dirty="0">
                <a:solidFill>
                  <a:srgbClr val="E7E6E6">
                    <a:lumMod val="10000"/>
                  </a:srgbClr>
                </a:solidFill>
              </a:rPr>
              <a:t>Логика развития клубных образцов: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494C389-1929-4C8A-866E-7D7F2403B5D2}"/>
              </a:ext>
            </a:extLst>
          </p:cNvPr>
          <p:cNvSpPr/>
          <p:nvPr/>
        </p:nvSpPr>
        <p:spPr>
          <a:xfrm>
            <a:off x="2048369" y="1454707"/>
            <a:ext cx="623889" cy="2309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1" b="1" dirty="0">
                <a:solidFill>
                  <a:srgbClr val="E7E6E6">
                    <a:lumMod val="10000"/>
                  </a:srgbClr>
                </a:solidFill>
              </a:rPr>
              <a:t>Проекты</a:t>
            </a:r>
            <a:endParaRPr lang="ru-RU" sz="90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4C0B7BDD-D5EF-432C-9B92-5855922D4347}"/>
              </a:ext>
            </a:extLst>
          </p:cNvPr>
          <p:cNvSpPr/>
          <p:nvPr/>
        </p:nvSpPr>
        <p:spPr>
          <a:xfrm>
            <a:off x="2839545" y="1443761"/>
            <a:ext cx="346592" cy="216801"/>
          </a:xfrm>
          <a:prstGeom prst="rightArrow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16B7518-F9FA-4707-B25D-759432F2C84F}"/>
              </a:ext>
            </a:extLst>
          </p:cNvPr>
          <p:cNvSpPr/>
          <p:nvPr/>
        </p:nvSpPr>
        <p:spPr>
          <a:xfrm>
            <a:off x="3735639" y="1385393"/>
            <a:ext cx="1149675" cy="3695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01" b="1" dirty="0">
                <a:solidFill>
                  <a:srgbClr val="E7E6E6">
                    <a:lumMod val="10000"/>
                  </a:srgbClr>
                </a:solidFill>
              </a:rPr>
              <a:t>Локальные </a:t>
            </a:r>
          </a:p>
          <a:p>
            <a:pPr algn="ctr"/>
            <a:r>
              <a:rPr lang="ru-RU" sz="901" b="1" dirty="0">
                <a:solidFill>
                  <a:srgbClr val="E7E6E6">
                    <a:lumMod val="10000"/>
                  </a:srgbClr>
                </a:solidFill>
              </a:rPr>
              <a:t>процессы-образцы</a:t>
            </a:r>
            <a:endParaRPr lang="ru-RU" sz="90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7DB80AB-30EE-4838-ACB0-D0E841BB693B}"/>
              </a:ext>
            </a:extLst>
          </p:cNvPr>
          <p:cNvSpPr/>
          <p:nvPr/>
        </p:nvSpPr>
        <p:spPr>
          <a:xfrm>
            <a:off x="5882549" y="1385393"/>
            <a:ext cx="1132041" cy="3695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01" b="1" dirty="0">
                <a:solidFill>
                  <a:srgbClr val="E7E6E6">
                    <a:lumMod val="10000"/>
                  </a:srgbClr>
                </a:solidFill>
              </a:rPr>
              <a:t>Образцы-объекты </a:t>
            </a:r>
          </a:p>
          <a:p>
            <a:pPr algn="ctr"/>
            <a:r>
              <a:rPr lang="ru-RU" sz="901" b="1" dirty="0">
                <a:solidFill>
                  <a:srgbClr val="E7E6E6">
                    <a:lumMod val="10000"/>
                  </a:srgbClr>
                </a:solidFill>
              </a:rPr>
              <a:t>(учреждения)</a:t>
            </a:r>
            <a:endParaRPr lang="ru-RU" sz="90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8498D69-29CB-406B-B434-0EB6513C7965}"/>
              </a:ext>
            </a:extLst>
          </p:cNvPr>
          <p:cNvSpPr/>
          <p:nvPr/>
        </p:nvSpPr>
        <p:spPr>
          <a:xfrm>
            <a:off x="7588305" y="4015114"/>
            <a:ext cx="155002" cy="19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graphicFrame>
        <p:nvGraphicFramePr>
          <p:cNvPr id="68" name="Таблица 67">
            <a:extLst>
              <a:ext uri="{FF2B5EF4-FFF2-40B4-BE49-F238E27FC236}">
                <a16:creationId xmlns:a16="http://schemas.microsoft.com/office/drawing/2014/main" id="{8CF5C305-A6B4-413E-BDEC-89672F5611C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679854" y="2051438"/>
          <a:ext cx="3281755" cy="2126102"/>
        </p:xfrm>
        <a:graphic>
          <a:graphicData uri="http://schemas.openxmlformats.org/drawingml/2006/table">
            <a:tbl>
              <a:tblPr/>
              <a:tblGrid>
                <a:gridCol w="206183">
                  <a:extLst>
                    <a:ext uri="{9D8B030D-6E8A-4147-A177-3AD203B41FA5}">
                      <a16:colId xmlns:a16="http://schemas.microsoft.com/office/drawing/2014/main" val="4051788055"/>
                    </a:ext>
                  </a:extLst>
                </a:gridCol>
                <a:gridCol w="2018882">
                  <a:extLst>
                    <a:ext uri="{9D8B030D-6E8A-4147-A177-3AD203B41FA5}">
                      <a16:colId xmlns:a16="http://schemas.microsoft.com/office/drawing/2014/main" val="929919932"/>
                    </a:ext>
                  </a:extLst>
                </a:gridCol>
                <a:gridCol w="283503">
                  <a:extLst>
                    <a:ext uri="{9D8B030D-6E8A-4147-A177-3AD203B41FA5}">
                      <a16:colId xmlns:a16="http://schemas.microsoft.com/office/drawing/2014/main" val="371563044"/>
                    </a:ext>
                  </a:extLst>
                </a:gridCol>
                <a:gridCol w="257729">
                  <a:extLst>
                    <a:ext uri="{9D8B030D-6E8A-4147-A177-3AD203B41FA5}">
                      <a16:colId xmlns:a16="http://schemas.microsoft.com/office/drawing/2014/main" val="4255764076"/>
                    </a:ext>
                  </a:extLst>
                </a:gridCol>
                <a:gridCol w="257729">
                  <a:extLst>
                    <a:ext uri="{9D8B030D-6E8A-4147-A177-3AD203B41FA5}">
                      <a16:colId xmlns:a16="http://schemas.microsoft.com/office/drawing/2014/main" val="4054311826"/>
                    </a:ext>
                  </a:extLst>
                </a:gridCol>
                <a:gridCol w="257729">
                  <a:extLst>
                    <a:ext uri="{9D8B030D-6E8A-4147-A177-3AD203B41FA5}">
                      <a16:colId xmlns:a16="http://schemas.microsoft.com/office/drawing/2014/main" val="890299073"/>
                    </a:ext>
                  </a:extLst>
                </a:gridCol>
              </a:tblGrid>
              <a:tr h="146694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239422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Гос. управление (администрация региона)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563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694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821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447</a:t>
                      </a:r>
                    </a:p>
                  </a:txBody>
                  <a:tcPr marL="7150" marR="7150" marT="71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5005444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Муниципальное управление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187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1176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1278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546</a:t>
                      </a:r>
                    </a:p>
                  </a:txBody>
                  <a:tcPr marL="7150" marR="7150" marT="71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405274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Здравоохранение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715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1652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557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446</a:t>
                      </a:r>
                    </a:p>
                  </a:txBody>
                  <a:tcPr marL="7150" marR="7150" marT="71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7006886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Образование (от детского сада до школы)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1164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2360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1474</a:t>
                      </a:r>
                    </a:p>
                  </a:txBody>
                  <a:tcPr marL="7150" marR="7150" marT="71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3034355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Образование (высшее и среднее специальное)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263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571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325</a:t>
                      </a:r>
                    </a:p>
                  </a:txBody>
                  <a:tcPr marL="7150" marR="7150" marT="71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0018978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Многофункциональные центры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524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7150" marR="7150" marT="71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5397921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Службы занятости населения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7150" marR="7150" marT="71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3496571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ЖКХ, обращение с ТКО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7150" marR="7150" marT="71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3093884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Социальная сфера, Культура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484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343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388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199</a:t>
                      </a:r>
                    </a:p>
                  </a:txBody>
                  <a:tcPr marL="7150" marR="7150" marT="71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889516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Спорт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195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7150" marR="7150" marT="71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1119070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Промышленность всех видов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4636790"/>
                  </a:ext>
                </a:extLst>
              </a:tr>
              <a:tr h="1466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Прочие (транспорт</a:t>
                      </a:r>
                      <a:r>
                        <a:rPr lang="ru-RU" sz="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с/х и др.</a:t>
                      </a: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5405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199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188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176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9511178"/>
                  </a:ext>
                </a:extLst>
              </a:tr>
              <a:tr h="146694">
                <a:tc gridSpan="2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20" marR="5720" marT="572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2360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6611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6575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3948</a:t>
                      </a:r>
                    </a:p>
                  </a:txBody>
                  <a:tcPr marL="5720" marR="5720" marT="57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2186143"/>
                  </a:ext>
                </a:extLst>
              </a:tr>
            </a:tbl>
          </a:graphicData>
        </a:graphic>
      </p:graphicFrame>
      <p:sp>
        <p:nvSpPr>
          <p:cNvPr id="69" name="TextBox 68">
            <a:extLst>
              <a:ext uri="{FF2B5EF4-FFF2-40B4-BE49-F238E27FC236}">
                <a16:creationId xmlns:a16="http://schemas.microsoft.com/office/drawing/2014/main" id="{FE153F71-7754-4471-9C0F-D4678381C2D3}"/>
              </a:ext>
            </a:extLst>
          </p:cNvPr>
          <p:cNvSpPr txBox="1"/>
          <p:nvPr/>
        </p:nvSpPr>
        <p:spPr>
          <a:xfrm>
            <a:off x="4866258" y="1780065"/>
            <a:ext cx="3095354" cy="27137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sz="901" b="1" dirty="0">
                <a:solidFill>
                  <a:srgbClr val="E7E6E6">
                    <a:lumMod val="10000"/>
                  </a:srgbClr>
                </a:solidFill>
              </a:rPr>
              <a:t>Локальные бережливые проекты в разных сферах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10AB5E-471D-4890-AA5C-44CC1FCE8C28}"/>
              </a:ext>
            </a:extLst>
          </p:cNvPr>
          <p:cNvSpPr/>
          <p:nvPr/>
        </p:nvSpPr>
        <p:spPr>
          <a:xfrm>
            <a:off x="6930833" y="4115222"/>
            <a:ext cx="1030776" cy="207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751" b="1" dirty="0">
                <a:solidFill>
                  <a:srgbClr val="E7E6E6">
                    <a:lumMod val="10000"/>
                  </a:srgbClr>
                </a:solidFill>
              </a:rPr>
              <a:t>= 19494 проектов</a:t>
            </a:r>
          </a:p>
        </p:txBody>
      </p:sp>
      <p:sp>
        <p:nvSpPr>
          <p:cNvPr id="74" name="Заголовок 1">
            <a:extLst>
              <a:ext uri="{FF2B5EF4-FFF2-40B4-BE49-F238E27FC236}">
                <a16:creationId xmlns:a16="http://schemas.microsoft.com/office/drawing/2014/main" id="{BB7BDC0A-68F5-4D49-A8E9-F71C32C9B143}"/>
              </a:ext>
            </a:extLst>
          </p:cNvPr>
          <p:cNvSpPr txBox="1">
            <a:spLocks/>
          </p:cNvSpPr>
          <p:nvPr/>
        </p:nvSpPr>
        <p:spPr bwMode="auto">
          <a:xfrm>
            <a:off x="1447989" y="1821514"/>
            <a:ext cx="3069465" cy="17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tabLst>
                <a:tab pos="4241390" algn="l"/>
              </a:tabLst>
              <a:defRPr/>
            </a:pPr>
            <a:r>
              <a:rPr lang="ru-RU" sz="901" kern="0" dirty="0">
                <a:solidFill>
                  <a:srgbClr val="E7E6E6">
                    <a:lumMod val="10000"/>
                  </a:srgbClr>
                </a:solidFill>
                <a:latin typeface="Arial"/>
                <a:cs typeface="Arial"/>
              </a:rPr>
              <a:t>Хронология охвата субъектов РФ:</a:t>
            </a:r>
            <a:endParaRPr lang="ru-RU" sz="901" b="0" kern="0" dirty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E5B4A02F-59D3-4894-ACC0-401B0ACA2172}"/>
              </a:ext>
            </a:extLst>
          </p:cNvPr>
          <p:cNvSpPr/>
          <p:nvPr/>
        </p:nvSpPr>
        <p:spPr>
          <a:xfrm>
            <a:off x="5083587" y="1443761"/>
            <a:ext cx="346592" cy="216801"/>
          </a:xfrm>
          <a:prstGeom prst="rightArrow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56520FA2-E7A8-4200-8CA0-70F03DCB83DA}"/>
              </a:ext>
            </a:extLst>
          </p:cNvPr>
          <p:cNvSpPr/>
          <p:nvPr/>
        </p:nvSpPr>
        <p:spPr>
          <a:xfrm>
            <a:off x="1859193" y="1462170"/>
            <a:ext cx="189175" cy="18917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1" b="1" dirty="0">
                <a:solidFill>
                  <a:srgbClr val="E7E6E6">
                    <a:lumMod val="25000"/>
                  </a:srgbClr>
                </a:solidFill>
                <a:latin typeface="Arial"/>
              </a:rPr>
              <a:t>1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DE245EB8-BDD6-438F-A231-6D16475D1D83}"/>
              </a:ext>
            </a:extLst>
          </p:cNvPr>
          <p:cNvSpPr/>
          <p:nvPr/>
        </p:nvSpPr>
        <p:spPr>
          <a:xfrm>
            <a:off x="3489495" y="1449359"/>
            <a:ext cx="189175" cy="18917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1" b="1" dirty="0">
                <a:solidFill>
                  <a:srgbClr val="E7E6E6">
                    <a:lumMod val="25000"/>
                  </a:srgbClr>
                </a:solidFill>
                <a:latin typeface="Arial"/>
              </a:rPr>
              <a:t>2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2696E18B-6C1C-40F9-9ADC-1F1E5C505C5E}"/>
              </a:ext>
            </a:extLst>
          </p:cNvPr>
          <p:cNvSpPr/>
          <p:nvPr/>
        </p:nvSpPr>
        <p:spPr>
          <a:xfrm>
            <a:off x="5639532" y="1462036"/>
            <a:ext cx="189175" cy="18917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1" b="1" dirty="0">
                <a:solidFill>
                  <a:srgbClr val="E7E6E6">
                    <a:lumMod val="25000"/>
                  </a:srgbClr>
                </a:solidFill>
                <a:latin typeface="Arial"/>
              </a:rPr>
              <a:t>3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5F000C6-AD18-42D9-AE27-B60AFF210A7C}"/>
              </a:ext>
            </a:extLst>
          </p:cNvPr>
          <p:cNvSpPr/>
          <p:nvPr/>
        </p:nvSpPr>
        <p:spPr>
          <a:xfrm>
            <a:off x="4703856" y="1822454"/>
            <a:ext cx="189175" cy="18917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1" b="1" dirty="0">
                <a:solidFill>
                  <a:srgbClr val="E7E6E6">
                    <a:lumMod val="25000"/>
                  </a:srgbClr>
                </a:solidFill>
                <a:latin typeface="Arial"/>
              </a:rPr>
              <a:t>1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DC012AE-CD3C-4A7A-9A18-5F0CCF569A2E}"/>
              </a:ext>
            </a:extLst>
          </p:cNvPr>
          <p:cNvSpPr/>
          <p:nvPr/>
        </p:nvSpPr>
        <p:spPr>
          <a:xfrm>
            <a:off x="4792140" y="3975112"/>
            <a:ext cx="2156943" cy="554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751" b="1" dirty="0">
                <a:solidFill>
                  <a:srgbClr val="5B9BD5">
                    <a:lumMod val="75000"/>
                  </a:srgbClr>
                </a:solidFill>
              </a:rPr>
              <a:t>Мы видим меньше 5 %</a:t>
            </a:r>
          </a:p>
          <a:p>
            <a:pPr algn="ctr" fontAlgn="b"/>
            <a:r>
              <a:rPr lang="ru-RU" sz="751" b="1" dirty="0">
                <a:solidFill>
                  <a:srgbClr val="5B9BD5">
                    <a:lumMod val="75000"/>
                  </a:srgbClr>
                </a:solidFill>
              </a:rPr>
              <a:t>Делаем своими руками около 1 % </a:t>
            </a:r>
          </a:p>
          <a:p>
            <a:pPr algn="ctr" fontAlgn="b"/>
            <a:r>
              <a:rPr lang="ru-RU" sz="751" b="1" dirty="0">
                <a:solidFill>
                  <a:srgbClr val="5B9BD5">
                    <a:lumMod val="75000"/>
                  </a:srgbClr>
                </a:solidFill>
              </a:rPr>
              <a:t>Это не классический </a:t>
            </a:r>
            <a:r>
              <a:rPr lang="en-US" sz="751" b="1" dirty="0">
                <a:solidFill>
                  <a:srgbClr val="5B9BD5">
                    <a:lumMod val="75000"/>
                  </a:srgbClr>
                </a:solidFill>
              </a:rPr>
              <a:t>Lean </a:t>
            </a:r>
            <a:r>
              <a:rPr lang="ru-RU" sz="751" b="1" dirty="0">
                <a:solidFill>
                  <a:srgbClr val="5B9BD5">
                    <a:lumMod val="75000"/>
                  </a:srgbClr>
                </a:solidFill>
              </a:rPr>
              <a:t>и не </a:t>
            </a:r>
            <a:r>
              <a:rPr lang="en-US" sz="751" b="1" dirty="0">
                <a:solidFill>
                  <a:srgbClr val="5B9BD5">
                    <a:lumMod val="75000"/>
                  </a:srgbClr>
                </a:solidFill>
              </a:rPr>
              <a:t>TPS. </a:t>
            </a:r>
            <a:br>
              <a:rPr lang="ru-RU" sz="751" b="1" dirty="0">
                <a:solidFill>
                  <a:srgbClr val="5B9BD5">
                    <a:lumMod val="75000"/>
                  </a:srgbClr>
                </a:solidFill>
              </a:rPr>
            </a:br>
            <a:r>
              <a:rPr lang="ru-RU" sz="751" b="1" dirty="0">
                <a:solidFill>
                  <a:srgbClr val="5B9BD5">
                    <a:lumMod val="75000"/>
                  </a:srgbClr>
                </a:solidFill>
              </a:rPr>
              <a:t>Это что-то другое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30CB1A-B2D8-433E-B5A7-AA34474E2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802" y="2051440"/>
            <a:ext cx="3222845" cy="214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4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ятиугольник 151">
            <a:extLst>
              <a:ext uri="{FF2B5EF4-FFF2-40B4-BE49-F238E27FC236}">
                <a16:creationId xmlns:a16="http://schemas.microsoft.com/office/drawing/2014/main" id="{FA7EC28C-8416-4BB6-8C7C-702FAC0B1B8F}"/>
              </a:ext>
            </a:extLst>
          </p:cNvPr>
          <p:cNvSpPr/>
          <p:nvPr/>
        </p:nvSpPr>
        <p:spPr>
          <a:xfrm>
            <a:off x="1808165" y="3589948"/>
            <a:ext cx="5555038" cy="193832"/>
          </a:xfrm>
          <a:prstGeom prst="homePlate">
            <a:avLst/>
          </a:prstGeom>
          <a:gradFill flip="none" rotWithShape="1">
            <a:gsLst>
              <a:gs pos="0">
                <a:srgbClr val="3E62A2">
                  <a:shade val="30000"/>
                  <a:satMod val="115000"/>
                </a:srgbClr>
              </a:gs>
              <a:gs pos="2000">
                <a:srgbClr val="3E62A2">
                  <a:shade val="67500"/>
                  <a:satMod val="115000"/>
                </a:srgbClr>
              </a:gs>
              <a:gs pos="96000">
                <a:srgbClr val="FFFFFF"/>
              </a:gs>
            </a:gsLst>
            <a:lin ang="10800000" scaled="1"/>
            <a:tileRect/>
          </a:gradFill>
          <a:ln w="25400" cap="flat" cmpd="sng" algn="ctr">
            <a:solidFill>
              <a:srgbClr val="414142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788" kern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1" name="Line">
            <a:extLst>
              <a:ext uri="{FF2B5EF4-FFF2-40B4-BE49-F238E27FC236}">
                <a16:creationId xmlns:a16="http://schemas.microsoft.com/office/drawing/2014/main" id="{55BDB24B-DC78-43B3-BDF2-72406ED43E29}"/>
              </a:ext>
            </a:extLst>
          </p:cNvPr>
          <p:cNvSpPr/>
          <p:nvPr/>
        </p:nvSpPr>
        <p:spPr>
          <a:xfrm flipV="1">
            <a:off x="1808164" y="4063208"/>
            <a:ext cx="5555038" cy="3042"/>
          </a:xfrm>
          <a:prstGeom prst="line">
            <a:avLst/>
          </a:prstGeom>
          <a:ln w="38100">
            <a:solidFill>
              <a:srgbClr val="414142">
                <a:lumMod val="60000"/>
                <a:lumOff val="40000"/>
              </a:srgbClr>
            </a:solidFill>
            <a:miter/>
            <a:tailEnd type="stealth"/>
          </a:ln>
        </p:spPr>
        <p:txBody>
          <a:bodyPr lIns="34321" rIns="34321"/>
          <a:lstStyle/>
          <a:p>
            <a:pPr>
              <a:defRPr/>
            </a:pPr>
            <a:endParaRPr sz="901" kern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42" name="Circle">
            <a:extLst>
              <a:ext uri="{FF2B5EF4-FFF2-40B4-BE49-F238E27FC236}">
                <a16:creationId xmlns:a16="http://schemas.microsoft.com/office/drawing/2014/main" id="{14983E0E-65E6-4A95-B8E8-91D2E1226908}"/>
              </a:ext>
            </a:extLst>
          </p:cNvPr>
          <p:cNvSpPr/>
          <p:nvPr/>
        </p:nvSpPr>
        <p:spPr>
          <a:xfrm>
            <a:off x="3552751" y="3994765"/>
            <a:ext cx="108100" cy="107433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14142">
                <a:lumMod val="60000"/>
                <a:lumOff val="40000"/>
              </a:srgbClr>
            </a:solidFill>
            <a:miter lim="400000"/>
          </a:ln>
        </p:spPr>
        <p:txBody>
          <a:bodyPr lIns="34321" rIns="34321" anchor="ctr"/>
          <a:lstStyle/>
          <a:p>
            <a:pPr>
              <a:defRPr/>
            </a:pPr>
            <a:endParaRPr sz="901" kern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8FCBC1-AF7F-444E-9244-236FD4B7052E}"/>
              </a:ext>
            </a:extLst>
          </p:cNvPr>
          <p:cNvSpPr/>
          <p:nvPr/>
        </p:nvSpPr>
        <p:spPr>
          <a:xfrm>
            <a:off x="3605741" y="4086163"/>
            <a:ext cx="1710737" cy="207877"/>
          </a:xfrm>
          <a:prstGeom prst="rect">
            <a:avLst/>
          </a:prstGeom>
          <a:ln>
            <a:noFill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751" b="1" dirty="0">
                <a:solidFill>
                  <a:srgbClr val="E7E6E6">
                    <a:lumMod val="10000"/>
                  </a:srgbClr>
                </a:solidFill>
              </a:rPr>
              <a:t>Развитый уровень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974FC0C-6A74-490D-9ABC-F1BB788B2C3F}"/>
              </a:ext>
            </a:extLst>
          </p:cNvPr>
          <p:cNvSpPr/>
          <p:nvPr/>
        </p:nvSpPr>
        <p:spPr>
          <a:xfrm>
            <a:off x="5316479" y="4079642"/>
            <a:ext cx="1915458" cy="207877"/>
          </a:xfrm>
          <a:prstGeom prst="rect">
            <a:avLst/>
          </a:prstGeom>
          <a:ln>
            <a:noFill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751" b="1" dirty="0">
                <a:solidFill>
                  <a:srgbClr val="E7E6E6">
                    <a:lumMod val="10000"/>
                  </a:srgbClr>
                </a:solidFill>
              </a:rPr>
              <a:t>Лидерский уровень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C2DC212-FFE2-4F19-942D-E921F0EF4041}"/>
              </a:ext>
            </a:extLst>
          </p:cNvPr>
          <p:cNvSpPr/>
          <p:nvPr/>
        </p:nvSpPr>
        <p:spPr>
          <a:xfrm>
            <a:off x="1826789" y="1983145"/>
            <a:ext cx="5475613" cy="362588"/>
          </a:xfrm>
          <a:prstGeom prst="rect">
            <a:avLst/>
          </a:prstGeom>
          <a:solidFill>
            <a:srgbClr val="4596D1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901" ker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14A16E-FD32-4B38-AD42-F47E7859D8F4}"/>
              </a:ext>
            </a:extLst>
          </p:cNvPr>
          <p:cNvSpPr txBox="1"/>
          <p:nvPr/>
        </p:nvSpPr>
        <p:spPr>
          <a:xfrm>
            <a:off x="1819804" y="1551086"/>
            <a:ext cx="1788745" cy="450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51" b="1" dirty="0">
                <a:solidFill>
                  <a:srgbClr val="E7E6E6">
                    <a:lumMod val="25000"/>
                  </a:srgbClr>
                </a:solidFill>
              </a:rPr>
              <a:t>Эффективность работы </a:t>
            </a:r>
            <a:br>
              <a:rPr lang="ru-RU" sz="751" b="1" dirty="0">
                <a:solidFill>
                  <a:srgbClr val="E7E6E6">
                    <a:lumMod val="25000"/>
                  </a:srgbClr>
                </a:solidFill>
              </a:rPr>
            </a:br>
            <a:r>
              <a:rPr lang="ru-RU" sz="751" b="1" dirty="0">
                <a:solidFill>
                  <a:srgbClr val="E7E6E6">
                    <a:lumMod val="25000"/>
                  </a:srgbClr>
                </a:solidFill>
              </a:rPr>
              <a:t>с </a:t>
            </a:r>
            <a:r>
              <a:rPr lang="ru-RU" sz="826" b="1" dirty="0">
                <a:solidFill>
                  <a:srgbClr val="E7E6E6">
                    <a:lumMod val="25000"/>
                  </a:srgbClr>
                </a:solidFill>
              </a:rPr>
              <a:t>ПАЦИЕНТАМИ</a:t>
            </a:r>
            <a:br>
              <a:rPr lang="ru-RU" sz="826" b="1" dirty="0">
                <a:solidFill>
                  <a:srgbClr val="E7E6E6">
                    <a:lumMod val="25000"/>
                  </a:srgbClr>
                </a:solidFill>
              </a:rPr>
            </a:br>
            <a:r>
              <a:rPr lang="ru-RU" sz="751" dirty="0">
                <a:solidFill>
                  <a:srgbClr val="E7E6E6">
                    <a:lumMod val="25000"/>
                  </a:srgbClr>
                </a:solidFill>
              </a:rPr>
              <a:t>(</a:t>
            </a:r>
            <a:r>
              <a:rPr lang="en-US" sz="751" dirty="0">
                <a:solidFill>
                  <a:srgbClr val="E7E6E6">
                    <a:lumMod val="25000"/>
                  </a:srgbClr>
                </a:solidFill>
              </a:rPr>
              <a:t>8</a:t>
            </a:r>
            <a:r>
              <a:rPr lang="ru-RU" sz="751" dirty="0">
                <a:solidFill>
                  <a:srgbClr val="E7E6E6">
                    <a:lumMod val="25000"/>
                  </a:srgbClr>
                </a:solidFill>
              </a:rPr>
              <a:t> критериев)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7E1023-B81C-4EAE-9811-B881B00F5837}"/>
              </a:ext>
            </a:extLst>
          </p:cNvPr>
          <p:cNvSpPr txBox="1"/>
          <p:nvPr/>
        </p:nvSpPr>
        <p:spPr>
          <a:xfrm>
            <a:off x="1088302" y="4019377"/>
            <a:ext cx="852824" cy="323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751" b="1" kern="0" dirty="0">
                <a:solidFill>
                  <a:srgbClr val="E7E6E6">
                    <a:lumMod val="10000"/>
                  </a:srgbClr>
                </a:solidFill>
              </a:rPr>
              <a:t>Уровни развития: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D7F22A-D029-416E-96C0-0817F4C858AB}"/>
              </a:ext>
            </a:extLst>
          </p:cNvPr>
          <p:cNvSpPr txBox="1"/>
          <p:nvPr/>
        </p:nvSpPr>
        <p:spPr>
          <a:xfrm>
            <a:off x="1808164" y="3597796"/>
            <a:ext cx="1816256" cy="2194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826" dirty="0">
                <a:solidFill>
                  <a:srgbClr val="414142"/>
                </a:solidFill>
              </a:rPr>
              <a:t>3-6 месяцев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2DC15F-B282-4AC6-BAB3-9729E2AFAB07}"/>
              </a:ext>
            </a:extLst>
          </p:cNvPr>
          <p:cNvSpPr txBox="1"/>
          <p:nvPr/>
        </p:nvSpPr>
        <p:spPr>
          <a:xfrm>
            <a:off x="3605743" y="3596275"/>
            <a:ext cx="1717897" cy="2194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826" dirty="0">
                <a:solidFill>
                  <a:srgbClr val="414142"/>
                </a:solidFill>
              </a:rPr>
              <a:t>6-12 месяцев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DF365C-E087-46CE-8647-7729429CDD89}"/>
              </a:ext>
            </a:extLst>
          </p:cNvPr>
          <p:cNvSpPr txBox="1"/>
          <p:nvPr/>
        </p:nvSpPr>
        <p:spPr>
          <a:xfrm>
            <a:off x="5323641" y="3592585"/>
            <a:ext cx="1939190" cy="2194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826" dirty="0">
                <a:solidFill>
                  <a:srgbClr val="FFFFFF"/>
                </a:solidFill>
              </a:rPr>
              <a:t>от 1 года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DDAFC1-2D05-47A5-8802-BCECF256D190}"/>
              </a:ext>
            </a:extLst>
          </p:cNvPr>
          <p:cNvSpPr txBox="1"/>
          <p:nvPr/>
        </p:nvSpPr>
        <p:spPr>
          <a:xfrm>
            <a:off x="3617378" y="1557341"/>
            <a:ext cx="1713249" cy="450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51" b="1" dirty="0">
                <a:solidFill>
                  <a:srgbClr val="E7E6E6">
                    <a:lumMod val="25000"/>
                  </a:srgbClr>
                </a:solidFill>
              </a:rPr>
              <a:t>Эффективность работы </a:t>
            </a:r>
            <a:br>
              <a:rPr lang="ru-RU" sz="751" b="1" dirty="0">
                <a:solidFill>
                  <a:srgbClr val="E7E6E6">
                    <a:lumMod val="25000"/>
                  </a:srgbClr>
                </a:solidFill>
              </a:rPr>
            </a:br>
            <a:r>
              <a:rPr lang="ru-RU" sz="751" b="1" dirty="0">
                <a:solidFill>
                  <a:srgbClr val="E7E6E6">
                    <a:lumMod val="25000"/>
                  </a:srgbClr>
                </a:solidFill>
              </a:rPr>
              <a:t>с </a:t>
            </a:r>
            <a:r>
              <a:rPr lang="ru-RU" sz="826" b="1" dirty="0">
                <a:solidFill>
                  <a:srgbClr val="E7E6E6">
                    <a:lumMod val="25000"/>
                  </a:srgbClr>
                </a:solidFill>
              </a:rPr>
              <a:t>ПЕРСОНАЛОМ</a:t>
            </a:r>
            <a:br>
              <a:rPr lang="ru-RU" sz="826" b="1" dirty="0">
                <a:solidFill>
                  <a:srgbClr val="E7E6E6">
                    <a:lumMod val="25000"/>
                  </a:srgbClr>
                </a:solidFill>
              </a:rPr>
            </a:br>
            <a:r>
              <a:rPr lang="ru-RU" sz="751" dirty="0">
                <a:solidFill>
                  <a:srgbClr val="E7E6E6">
                    <a:lumMod val="25000"/>
                  </a:srgbClr>
                </a:solidFill>
              </a:rPr>
              <a:t>(</a:t>
            </a:r>
            <a:r>
              <a:rPr lang="en-US" sz="751" dirty="0">
                <a:solidFill>
                  <a:srgbClr val="E7E6E6">
                    <a:lumMod val="25000"/>
                  </a:srgbClr>
                </a:solidFill>
              </a:rPr>
              <a:t>7</a:t>
            </a:r>
            <a:r>
              <a:rPr lang="ru-RU" sz="751" dirty="0">
                <a:solidFill>
                  <a:srgbClr val="E7E6E6">
                    <a:lumMod val="25000"/>
                  </a:srgbClr>
                </a:solidFill>
              </a:rPr>
              <a:t> критериев)</a:t>
            </a:r>
            <a:endParaRPr lang="ru-RU" sz="601" dirty="0">
              <a:solidFill>
                <a:srgbClr val="E7E6E6">
                  <a:lumMod val="25000"/>
                </a:srgb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7A6802-AE90-448B-AB5A-1DF4D1C1FA9A}"/>
              </a:ext>
            </a:extLst>
          </p:cNvPr>
          <p:cNvSpPr txBox="1"/>
          <p:nvPr/>
        </p:nvSpPr>
        <p:spPr>
          <a:xfrm>
            <a:off x="5323640" y="1563921"/>
            <a:ext cx="1972924" cy="450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51" b="1" dirty="0">
                <a:solidFill>
                  <a:srgbClr val="E7E6E6">
                    <a:lumMod val="25000"/>
                  </a:srgbClr>
                </a:solidFill>
              </a:rPr>
              <a:t>Эффективность работы</a:t>
            </a:r>
            <a:br>
              <a:rPr lang="ru-RU" sz="751" b="1" dirty="0">
                <a:solidFill>
                  <a:srgbClr val="E7E6E6">
                    <a:lumMod val="25000"/>
                  </a:srgbClr>
                </a:solidFill>
              </a:rPr>
            </a:br>
            <a:r>
              <a:rPr lang="ru-RU" sz="826" b="1" dirty="0">
                <a:solidFill>
                  <a:srgbClr val="E7E6E6">
                    <a:lumMod val="25000"/>
                  </a:srgbClr>
                </a:solidFill>
              </a:rPr>
              <a:t>СИСТЕМЫ</a:t>
            </a:r>
            <a:br>
              <a:rPr lang="ru-RU" sz="826" b="1" dirty="0">
                <a:solidFill>
                  <a:srgbClr val="E7E6E6">
                    <a:lumMod val="25000"/>
                  </a:srgbClr>
                </a:solidFill>
              </a:rPr>
            </a:br>
            <a:r>
              <a:rPr lang="ru-RU" sz="751" dirty="0">
                <a:solidFill>
                  <a:srgbClr val="E7E6E6">
                    <a:lumMod val="25000"/>
                  </a:srgbClr>
                </a:solidFill>
              </a:rPr>
              <a:t>(</a:t>
            </a:r>
            <a:r>
              <a:rPr lang="en-US" sz="751" dirty="0">
                <a:solidFill>
                  <a:srgbClr val="E7E6E6">
                    <a:lumMod val="25000"/>
                  </a:srgbClr>
                </a:solidFill>
              </a:rPr>
              <a:t>7 </a:t>
            </a:r>
            <a:r>
              <a:rPr lang="ru-RU" sz="751" dirty="0">
                <a:solidFill>
                  <a:srgbClr val="E7E6E6">
                    <a:lumMod val="25000"/>
                  </a:srgbClr>
                </a:solidFill>
              </a:rPr>
              <a:t>критериев)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7F38C8C-566A-48FA-8D51-383DCC8337AC}"/>
              </a:ext>
            </a:extLst>
          </p:cNvPr>
          <p:cNvSpPr/>
          <p:nvPr/>
        </p:nvSpPr>
        <p:spPr>
          <a:xfrm>
            <a:off x="3605055" y="2364260"/>
            <a:ext cx="3697347" cy="369662"/>
          </a:xfrm>
          <a:prstGeom prst="rect">
            <a:avLst/>
          </a:prstGeom>
          <a:solidFill>
            <a:srgbClr val="4596D1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901" ker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7165410-5023-4EC9-AA76-61F56D94A213}"/>
              </a:ext>
            </a:extLst>
          </p:cNvPr>
          <p:cNvSpPr/>
          <p:nvPr/>
        </p:nvSpPr>
        <p:spPr>
          <a:xfrm>
            <a:off x="5323641" y="2747816"/>
            <a:ext cx="1978761" cy="369890"/>
          </a:xfrm>
          <a:prstGeom prst="rect">
            <a:avLst/>
          </a:prstGeom>
          <a:solidFill>
            <a:srgbClr val="4596D1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901" ker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36FC17F-C617-4E38-8C65-A319267D998B}"/>
              </a:ext>
            </a:extLst>
          </p:cNvPr>
          <p:cNvSpPr/>
          <p:nvPr/>
        </p:nvSpPr>
        <p:spPr>
          <a:xfrm>
            <a:off x="3668194" y="2343549"/>
            <a:ext cx="3354667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708" indent="-128708">
              <a:buFont typeface="Arial" panose="020B0604020202020204" pitchFamily="34" charset="0"/>
              <a:buChar char="•"/>
            </a:pPr>
            <a:r>
              <a:rPr lang="ru-RU" sz="751" dirty="0">
                <a:solidFill>
                  <a:srgbClr val="E7E6E6">
                    <a:lumMod val="25000"/>
                  </a:srgbClr>
                </a:solidFill>
                <a:ea typeface="Verdana" panose="020B0604030504040204" pitchFamily="34" charset="0"/>
              </a:rPr>
              <a:t>Стандартизация процессов</a:t>
            </a:r>
          </a:p>
          <a:p>
            <a:pPr marL="128708" indent="-128708">
              <a:buFont typeface="Arial" panose="020B0604020202020204" pitchFamily="34" charset="0"/>
              <a:buChar char="•"/>
            </a:pPr>
            <a:r>
              <a:rPr lang="ru-RU" sz="751" dirty="0">
                <a:solidFill>
                  <a:srgbClr val="E7E6E6">
                    <a:lumMod val="25000"/>
                  </a:srgbClr>
                </a:solidFill>
                <a:ea typeface="Verdana" panose="020B0604030504040204" pitchFamily="34" charset="0"/>
              </a:rPr>
              <a:t>Качество медицинской помощи </a:t>
            </a:r>
          </a:p>
          <a:p>
            <a:pPr marL="128708" indent="-128708">
              <a:buFont typeface="Arial" panose="020B0604020202020204" pitchFamily="34" charset="0"/>
              <a:buChar char="•"/>
            </a:pPr>
            <a:r>
              <a:rPr lang="ru-RU" sz="751" dirty="0">
                <a:solidFill>
                  <a:srgbClr val="E7E6E6">
                    <a:lumMod val="25000"/>
                  </a:srgbClr>
                </a:solidFill>
              </a:rPr>
              <a:t>Вовлеченность персонала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C7CDEDA-15F2-4D23-A0A6-ABA3F63E1D7B}"/>
              </a:ext>
            </a:extLst>
          </p:cNvPr>
          <p:cNvSpPr/>
          <p:nvPr/>
        </p:nvSpPr>
        <p:spPr>
          <a:xfrm>
            <a:off x="1826788" y="1949045"/>
            <a:ext cx="1893633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708" indent="-128708">
              <a:buFont typeface="Arial" panose="020B0604020202020204" pitchFamily="34" charset="0"/>
              <a:buChar char="•"/>
            </a:pPr>
            <a:r>
              <a:rPr lang="ru-RU" sz="751" dirty="0">
                <a:solidFill>
                  <a:srgbClr val="E7E6E6">
                    <a:lumMod val="25000"/>
                  </a:srgbClr>
                </a:solidFill>
                <a:ea typeface="Verdana" panose="020B0604030504040204" pitchFamily="34" charset="0"/>
              </a:rPr>
              <a:t>Потоки пациентов</a:t>
            </a:r>
          </a:p>
          <a:p>
            <a:pPr marL="128708" indent="-128708">
              <a:buFont typeface="Arial" panose="020B0604020202020204" pitchFamily="34" charset="0"/>
              <a:buChar char="•"/>
            </a:pPr>
            <a:r>
              <a:rPr lang="ru-RU" sz="751" dirty="0">
                <a:solidFill>
                  <a:srgbClr val="E7E6E6">
                    <a:lumMod val="25000"/>
                  </a:srgbClr>
                </a:solidFill>
              </a:rPr>
              <a:t>Качество пространства</a:t>
            </a:r>
          </a:p>
          <a:p>
            <a:pPr marL="128708" indent="-128708">
              <a:buFont typeface="Arial" panose="020B0604020202020204" pitchFamily="34" charset="0"/>
              <a:buChar char="•"/>
            </a:pPr>
            <a:r>
              <a:rPr lang="ru-RU" sz="751" dirty="0">
                <a:solidFill>
                  <a:srgbClr val="E7E6E6">
                    <a:lumMod val="25000"/>
                  </a:srgbClr>
                </a:solidFill>
                <a:ea typeface="Verdana" panose="020B0604030504040204" pitchFamily="34" charset="0"/>
              </a:rPr>
              <a:t>Доступность медицинской помощи</a:t>
            </a:r>
          </a:p>
        </p:txBody>
      </p:sp>
      <p:sp>
        <p:nvSpPr>
          <p:cNvPr id="28" name="Circle">
            <a:extLst>
              <a:ext uri="{FF2B5EF4-FFF2-40B4-BE49-F238E27FC236}">
                <a16:creationId xmlns:a16="http://schemas.microsoft.com/office/drawing/2014/main" id="{8B1FA18F-C484-4D79-834F-F5DED0926A23}"/>
              </a:ext>
            </a:extLst>
          </p:cNvPr>
          <p:cNvSpPr/>
          <p:nvPr/>
        </p:nvSpPr>
        <p:spPr>
          <a:xfrm>
            <a:off x="5267136" y="4007525"/>
            <a:ext cx="108100" cy="1081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14142">
                <a:lumMod val="60000"/>
                <a:lumOff val="40000"/>
              </a:srgbClr>
            </a:solidFill>
            <a:miter lim="400000"/>
          </a:ln>
        </p:spPr>
        <p:txBody>
          <a:bodyPr lIns="34321" rIns="34321" anchor="ctr"/>
          <a:lstStyle/>
          <a:p>
            <a:pPr>
              <a:defRPr/>
            </a:pPr>
            <a:endParaRPr sz="901" kern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29" name="Circle">
            <a:extLst>
              <a:ext uri="{FF2B5EF4-FFF2-40B4-BE49-F238E27FC236}">
                <a16:creationId xmlns:a16="http://schemas.microsoft.com/office/drawing/2014/main" id="{AA4D9870-EC59-4EA9-B097-9AD28B40A63F}"/>
              </a:ext>
            </a:extLst>
          </p:cNvPr>
          <p:cNvSpPr/>
          <p:nvPr/>
        </p:nvSpPr>
        <p:spPr>
          <a:xfrm>
            <a:off x="7162068" y="4006754"/>
            <a:ext cx="108100" cy="1081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14142">
                <a:lumMod val="60000"/>
                <a:lumOff val="40000"/>
              </a:srgbClr>
            </a:solidFill>
            <a:miter lim="400000"/>
          </a:ln>
        </p:spPr>
        <p:txBody>
          <a:bodyPr lIns="34321" rIns="34321" anchor="ctr"/>
          <a:lstStyle/>
          <a:p>
            <a:pPr>
              <a:defRPr/>
            </a:pPr>
            <a:endParaRPr sz="901" kern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3D3B648-D01E-4F5E-A36E-F9A4F0842F3F}"/>
              </a:ext>
            </a:extLst>
          </p:cNvPr>
          <p:cNvCxnSpPr>
            <a:cxnSpLocks/>
          </p:cNvCxnSpPr>
          <p:nvPr/>
        </p:nvCxnSpPr>
        <p:spPr>
          <a:xfrm flipH="1">
            <a:off x="3605055" y="1992825"/>
            <a:ext cx="0" cy="1999850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6815B76C-C55D-453C-9190-869546D047D8}"/>
              </a:ext>
            </a:extLst>
          </p:cNvPr>
          <p:cNvSpPr/>
          <p:nvPr/>
        </p:nvSpPr>
        <p:spPr>
          <a:xfrm>
            <a:off x="5362868" y="2722007"/>
            <a:ext cx="1939532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708" indent="-128708">
              <a:buFont typeface="Arial" panose="020B0604020202020204" pitchFamily="34" charset="0"/>
              <a:buChar char="•"/>
            </a:pPr>
            <a:r>
              <a:rPr lang="ru-RU" sz="751" dirty="0">
                <a:solidFill>
                  <a:srgbClr val="E7E6E6">
                    <a:lumMod val="25000"/>
                  </a:srgbClr>
                </a:solidFill>
                <a:ea typeface="Verdana" panose="020B0604030504040204" pitchFamily="34" charset="0"/>
              </a:rPr>
              <a:t>Управление запасами</a:t>
            </a:r>
          </a:p>
          <a:p>
            <a:pPr marL="128708" indent="-128708">
              <a:buFont typeface="Arial" panose="020B0604020202020204" pitchFamily="34" charset="0"/>
              <a:buChar char="•"/>
            </a:pPr>
            <a:r>
              <a:rPr lang="ru-RU" sz="751" dirty="0">
                <a:solidFill>
                  <a:srgbClr val="E7E6E6">
                    <a:lumMod val="25000"/>
                  </a:srgbClr>
                </a:solidFill>
              </a:rPr>
              <a:t>Формирование системы управления</a:t>
            </a:r>
          </a:p>
          <a:p>
            <a:pPr marL="128708" indent="-128708">
              <a:buFont typeface="Arial" panose="020B0604020202020204" pitchFamily="34" charset="0"/>
              <a:buChar char="•"/>
            </a:pPr>
            <a:r>
              <a:rPr lang="ru-RU" sz="751" dirty="0">
                <a:solidFill>
                  <a:srgbClr val="E7E6E6">
                    <a:lumMod val="25000"/>
                  </a:srgbClr>
                </a:solidFill>
                <a:ea typeface="Verdana" panose="020B0604030504040204" pitchFamily="34" charset="0"/>
              </a:rPr>
              <a:t>Эффективность оборудования</a:t>
            </a:r>
            <a:endParaRPr lang="ru-RU" sz="751" dirty="0">
              <a:solidFill>
                <a:srgbClr val="E7E6E6">
                  <a:lumMod val="25000"/>
                </a:srgbClr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2AA8BD3-2293-46DB-B5AC-A7B3BC4533A8}"/>
              </a:ext>
            </a:extLst>
          </p:cNvPr>
          <p:cNvSpPr/>
          <p:nvPr/>
        </p:nvSpPr>
        <p:spPr>
          <a:xfrm>
            <a:off x="4023833" y="2093834"/>
            <a:ext cx="502061" cy="207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51" i="1" dirty="0">
                <a:solidFill>
                  <a:srgbClr val="414142">
                    <a:lumMod val="60000"/>
                    <a:lumOff val="40000"/>
                  </a:srgbClr>
                </a:solidFill>
                <a:ea typeface="Verdana" panose="020B0604030504040204" pitchFamily="34" charset="0"/>
              </a:rPr>
              <a:t>2 волна</a:t>
            </a:r>
            <a:endParaRPr lang="ru-RU" sz="751" i="1" dirty="0">
              <a:solidFill>
                <a:srgbClr val="414142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4" name="Стрелка вверх 179">
            <a:extLst>
              <a:ext uri="{FF2B5EF4-FFF2-40B4-BE49-F238E27FC236}">
                <a16:creationId xmlns:a16="http://schemas.microsoft.com/office/drawing/2014/main" id="{B2983267-FB9F-4C35-AE9F-5CE67E4901C5}"/>
              </a:ext>
            </a:extLst>
          </p:cNvPr>
          <p:cNvSpPr/>
          <p:nvPr/>
        </p:nvSpPr>
        <p:spPr>
          <a:xfrm rot="5400000">
            <a:off x="3510981" y="1682452"/>
            <a:ext cx="186666" cy="222609"/>
          </a:xfrm>
          <a:prstGeom prst="upArrow">
            <a:avLst/>
          </a:prstGeom>
          <a:solidFill>
            <a:srgbClr val="4596D1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901" kern="0">
              <a:solidFill>
                <a:srgbClr val="E7E6E6">
                  <a:lumMod val="2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9977B85-B16E-4105-BF9B-FDB69B4AB0C4}"/>
              </a:ext>
            </a:extLst>
          </p:cNvPr>
          <p:cNvSpPr/>
          <p:nvPr/>
        </p:nvSpPr>
        <p:spPr>
          <a:xfrm>
            <a:off x="6091840" y="2093059"/>
            <a:ext cx="502061" cy="207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51" i="1" dirty="0">
                <a:solidFill>
                  <a:srgbClr val="414142">
                    <a:lumMod val="60000"/>
                    <a:lumOff val="40000"/>
                  </a:srgbClr>
                </a:solidFill>
                <a:ea typeface="Verdana" panose="020B0604030504040204" pitchFamily="34" charset="0"/>
              </a:rPr>
              <a:t>3 волна</a:t>
            </a:r>
            <a:endParaRPr lang="ru-RU" sz="751" i="1" dirty="0">
              <a:solidFill>
                <a:srgbClr val="414142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8ACA9A8-0512-4291-96FD-A3479DBA566D}"/>
              </a:ext>
            </a:extLst>
          </p:cNvPr>
          <p:cNvSpPr/>
          <p:nvPr/>
        </p:nvSpPr>
        <p:spPr>
          <a:xfrm>
            <a:off x="6091840" y="2461126"/>
            <a:ext cx="502061" cy="207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51" i="1" dirty="0">
                <a:solidFill>
                  <a:srgbClr val="414142">
                    <a:lumMod val="60000"/>
                    <a:lumOff val="40000"/>
                  </a:srgbClr>
                </a:solidFill>
                <a:ea typeface="Verdana" panose="020B0604030504040204" pitchFamily="34" charset="0"/>
              </a:rPr>
              <a:t>2 волна</a:t>
            </a:r>
            <a:endParaRPr lang="ru-RU" sz="751" i="1" dirty="0">
              <a:solidFill>
                <a:srgbClr val="414142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B1F1B66-E0D9-4907-B41E-ABD9FE229883}"/>
              </a:ext>
            </a:extLst>
          </p:cNvPr>
          <p:cNvSpPr/>
          <p:nvPr/>
        </p:nvSpPr>
        <p:spPr>
          <a:xfrm>
            <a:off x="4894982" y="3781545"/>
            <a:ext cx="737702" cy="1963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Verdana" panose="020B0604030504040204" pitchFamily="34" charset="0"/>
              </a:rPr>
              <a:t>Старт на тираж</a:t>
            </a:r>
            <a:endParaRPr lang="ru-RU" sz="676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19A1B493-873E-44B9-993C-162CFA3AC5FD}"/>
              </a:ext>
            </a:extLst>
          </p:cNvPr>
          <p:cNvSpPr/>
          <p:nvPr/>
        </p:nvSpPr>
        <p:spPr>
          <a:xfrm>
            <a:off x="1261801" y="933386"/>
            <a:ext cx="6586838" cy="369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1" dirty="0">
                <a:solidFill>
                  <a:srgbClr val="E7E6E6">
                    <a:lumMod val="10000"/>
                  </a:srgbClr>
                </a:solidFill>
              </a:rPr>
              <a:t>30 июня 2019 г. разработана и утверждена Министерством Здравоохранения РФ методика и критериальная модель</a:t>
            </a:r>
          </a:p>
          <a:p>
            <a:r>
              <a:rPr lang="ru-RU" sz="901" dirty="0">
                <a:solidFill>
                  <a:srgbClr val="E7E6E6">
                    <a:lumMod val="10000"/>
                  </a:srgbClr>
                </a:solidFill>
              </a:rPr>
              <a:t>«Новой модели медицинской организации…» (9 блоков, 22 критерия). 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0C910611-2093-436A-9EDF-F88270716B1C}"/>
              </a:ext>
            </a:extLst>
          </p:cNvPr>
          <p:cNvSpPr/>
          <p:nvPr/>
        </p:nvSpPr>
        <p:spPr>
          <a:xfrm>
            <a:off x="1818910" y="4097682"/>
            <a:ext cx="1781104" cy="2078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751" b="1" kern="0" dirty="0">
                <a:solidFill>
                  <a:srgbClr val="E7E6E6">
                    <a:lumMod val="10000"/>
                  </a:srgbClr>
                </a:solidFill>
              </a:rPr>
              <a:t>Базовый уровень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63753A98-ACCE-40CD-881F-041CAD8C5C3B}"/>
              </a:ext>
            </a:extLst>
          </p:cNvPr>
          <p:cNvSpPr/>
          <p:nvPr/>
        </p:nvSpPr>
        <p:spPr>
          <a:xfrm>
            <a:off x="5335278" y="3887257"/>
            <a:ext cx="1927552" cy="2078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751" dirty="0">
                <a:solidFill>
                  <a:srgbClr val="E7E6E6">
                    <a:lumMod val="10000"/>
                  </a:srgbClr>
                </a:solidFill>
              </a:rPr>
              <a:t>Охват 100 % основных процессов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E622174-5D28-464F-AA22-D45B2B0CC4E2}"/>
              </a:ext>
            </a:extLst>
          </p:cNvPr>
          <p:cNvSpPr/>
          <p:nvPr/>
        </p:nvSpPr>
        <p:spPr>
          <a:xfrm>
            <a:off x="5349073" y="3113174"/>
            <a:ext cx="1899962" cy="473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26" dirty="0">
                <a:solidFill>
                  <a:srgbClr val="5B9BD5">
                    <a:lumMod val="75000"/>
                  </a:srgbClr>
                </a:solidFill>
              </a:rPr>
              <a:t>Активизация персонала при создании образцовой системы (всего учреждения)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1A7DB1B-C1FE-49E8-8DDB-4C8524D74DE7}"/>
              </a:ext>
            </a:extLst>
          </p:cNvPr>
          <p:cNvSpPr/>
          <p:nvPr/>
        </p:nvSpPr>
        <p:spPr>
          <a:xfrm>
            <a:off x="1907541" y="2398544"/>
            <a:ext cx="1561652" cy="346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26" dirty="0">
                <a:solidFill>
                  <a:srgbClr val="5B9BD5">
                    <a:lumMod val="75000"/>
                  </a:srgbClr>
                </a:solidFill>
              </a:rPr>
              <a:t>«Инъекция» бережливости пациентам-клиентам 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A025BBC-D1A8-4BA5-8D03-B32C2ADE87ED}"/>
              </a:ext>
            </a:extLst>
          </p:cNvPr>
          <p:cNvCxnSpPr>
            <a:cxnSpLocks/>
            <a:endCxn id="48" idx="1"/>
          </p:cNvCxnSpPr>
          <p:nvPr/>
        </p:nvCxnSpPr>
        <p:spPr>
          <a:xfrm>
            <a:off x="5323639" y="1991356"/>
            <a:ext cx="11639" cy="1999840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sp>
        <p:nvSpPr>
          <p:cNvPr id="35" name="Стрелка вверх 180">
            <a:extLst>
              <a:ext uri="{FF2B5EF4-FFF2-40B4-BE49-F238E27FC236}">
                <a16:creationId xmlns:a16="http://schemas.microsoft.com/office/drawing/2014/main" id="{B62A8307-79E8-47D9-91E7-E49E27D3E572}"/>
              </a:ext>
            </a:extLst>
          </p:cNvPr>
          <p:cNvSpPr/>
          <p:nvPr/>
        </p:nvSpPr>
        <p:spPr>
          <a:xfrm rot="5400000">
            <a:off x="5210201" y="1663114"/>
            <a:ext cx="186666" cy="222609"/>
          </a:xfrm>
          <a:prstGeom prst="upArrow">
            <a:avLst/>
          </a:prstGeom>
          <a:solidFill>
            <a:srgbClr val="4596D1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901" kern="0">
              <a:solidFill>
                <a:srgbClr val="E7E6E6">
                  <a:lumMod val="2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39" name="Равнобедренный треугольник 38">
            <a:extLst>
              <a:ext uri="{FF2B5EF4-FFF2-40B4-BE49-F238E27FC236}">
                <a16:creationId xmlns:a16="http://schemas.microsoft.com/office/drawing/2014/main" id="{7A292581-891C-499A-A2DB-DBCA4335E9C0}"/>
              </a:ext>
            </a:extLst>
          </p:cNvPr>
          <p:cNvSpPr/>
          <p:nvPr/>
        </p:nvSpPr>
        <p:spPr>
          <a:xfrm rot="10800000">
            <a:off x="5272851" y="3937117"/>
            <a:ext cx="108112" cy="82557"/>
          </a:xfrm>
          <a:prstGeom prst="triangle">
            <a:avLst/>
          </a:prstGeom>
          <a:solidFill>
            <a:srgbClr val="4596D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901" kern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7AED9E-F72D-4B75-8817-1FA41729BD8E}"/>
              </a:ext>
            </a:extLst>
          </p:cNvPr>
          <p:cNvSpPr/>
          <p:nvPr/>
        </p:nvSpPr>
        <p:spPr>
          <a:xfrm>
            <a:off x="2863765" y="2769308"/>
            <a:ext cx="2409087" cy="3465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826" dirty="0">
                <a:solidFill>
                  <a:srgbClr val="5B9BD5">
                    <a:lumMod val="75000"/>
                  </a:srgbClr>
                </a:solidFill>
              </a:rPr>
              <a:t>Переключение персонала при создании локальных образцов отдельных процессов</a:t>
            </a:r>
            <a:endParaRPr lang="ru-RU" sz="120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6F566C8-2AA9-4149-A11F-050DCF1F6C47}"/>
              </a:ext>
            </a:extLst>
          </p:cNvPr>
          <p:cNvSpPr/>
          <p:nvPr/>
        </p:nvSpPr>
        <p:spPr>
          <a:xfrm>
            <a:off x="1185105" y="4452924"/>
            <a:ext cx="6740229" cy="230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1" b="1" kern="0" dirty="0">
                <a:solidFill>
                  <a:srgbClr val="E7E6E6">
                    <a:lumMod val="10000"/>
                  </a:srgbClr>
                </a:solidFill>
              </a:rPr>
              <a:t>Сейчас аналогичные критериальные модели разрабатываются для объектов-учреждений в других соц. отраслях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00752-7EFF-49F9-84B8-1B5EAD147F86}"/>
              </a:ext>
            </a:extLst>
          </p:cNvPr>
          <p:cNvSpPr/>
          <p:nvPr/>
        </p:nvSpPr>
        <p:spPr>
          <a:xfrm>
            <a:off x="1097814" y="2021544"/>
            <a:ext cx="763373" cy="323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51" dirty="0">
                <a:solidFill>
                  <a:srgbClr val="E7E6E6">
                    <a:lumMod val="25000"/>
                  </a:srgbClr>
                </a:solidFill>
                <a:ea typeface="Verdana" panose="020B0604030504040204" pitchFamily="34" charset="0"/>
              </a:rPr>
              <a:t>Изменения </a:t>
            </a:r>
            <a:br>
              <a:rPr lang="ru-RU" sz="751" dirty="0">
                <a:solidFill>
                  <a:srgbClr val="E7E6E6">
                    <a:lumMod val="25000"/>
                  </a:srgbClr>
                </a:solidFill>
                <a:ea typeface="Verdana" panose="020B0604030504040204" pitchFamily="34" charset="0"/>
              </a:rPr>
            </a:br>
            <a:r>
              <a:rPr lang="ru-RU" sz="751" dirty="0">
                <a:solidFill>
                  <a:srgbClr val="E7E6E6">
                    <a:lumMod val="25000"/>
                  </a:srgbClr>
                </a:solidFill>
                <a:ea typeface="Verdana" panose="020B0604030504040204" pitchFamily="34" charset="0"/>
              </a:rPr>
              <a:t>в физике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509D4340-BB52-4071-A483-AA864A987BDF}"/>
              </a:ext>
            </a:extLst>
          </p:cNvPr>
          <p:cNvSpPr/>
          <p:nvPr/>
        </p:nvSpPr>
        <p:spPr>
          <a:xfrm>
            <a:off x="1104941" y="2403362"/>
            <a:ext cx="763373" cy="323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51" dirty="0">
                <a:solidFill>
                  <a:srgbClr val="5B9BD5">
                    <a:lumMod val="75000"/>
                  </a:srgbClr>
                </a:solidFill>
                <a:ea typeface="Verdana" panose="020B0604030504040204" pitchFamily="34" charset="0"/>
              </a:rPr>
              <a:t>Изменения </a:t>
            </a:r>
            <a:br>
              <a:rPr lang="ru-RU" sz="751" dirty="0">
                <a:solidFill>
                  <a:srgbClr val="5B9BD5">
                    <a:lumMod val="75000"/>
                  </a:srgbClr>
                </a:solidFill>
                <a:ea typeface="Verdana" panose="020B0604030504040204" pitchFamily="34" charset="0"/>
              </a:rPr>
            </a:br>
            <a:r>
              <a:rPr lang="ru-RU" sz="751" dirty="0">
                <a:solidFill>
                  <a:srgbClr val="5B9BD5">
                    <a:lumMod val="75000"/>
                  </a:srgbClr>
                </a:solidFill>
                <a:ea typeface="Verdana" panose="020B0604030504040204" pitchFamily="34" charset="0"/>
              </a:rPr>
              <a:t>в сознании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F7A4D58-4165-43C7-9630-6F3B39887F81}"/>
              </a:ext>
            </a:extLst>
          </p:cNvPr>
          <p:cNvCxnSpPr/>
          <p:nvPr/>
        </p:nvCxnSpPr>
        <p:spPr>
          <a:xfrm>
            <a:off x="1139826" y="2364259"/>
            <a:ext cx="246018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B4528F8-121D-4BC2-8EEA-E5DC0816B8AE}"/>
              </a:ext>
            </a:extLst>
          </p:cNvPr>
          <p:cNvCxnSpPr>
            <a:cxnSpLocks/>
          </p:cNvCxnSpPr>
          <p:nvPr/>
        </p:nvCxnSpPr>
        <p:spPr>
          <a:xfrm flipV="1">
            <a:off x="3617378" y="2748629"/>
            <a:ext cx="17062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F8792C9A-333D-4A1E-BC50-BE021992FAB8}"/>
              </a:ext>
            </a:extLst>
          </p:cNvPr>
          <p:cNvCxnSpPr>
            <a:cxnSpLocks/>
          </p:cNvCxnSpPr>
          <p:nvPr/>
        </p:nvCxnSpPr>
        <p:spPr>
          <a:xfrm>
            <a:off x="5323639" y="3128267"/>
            <a:ext cx="257757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F1EEFADF-2520-44F6-BE0B-F7C0EB39B55D}"/>
              </a:ext>
            </a:extLst>
          </p:cNvPr>
          <p:cNvCxnSpPr>
            <a:cxnSpLocks/>
          </p:cNvCxnSpPr>
          <p:nvPr/>
        </p:nvCxnSpPr>
        <p:spPr>
          <a:xfrm>
            <a:off x="3600014" y="2364259"/>
            <a:ext cx="0" cy="3944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3142B908-D8D6-4BD8-AAC9-DA510D72DF7C}"/>
              </a:ext>
            </a:extLst>
          </p:cNvPr>
          <p:cNvCxnSpPr>
            <a:cxnSpLocks/>
          </p:cNvCxnSpPr>
          <p:nvPr/>
        </p:nvCxnSpPr>
        <p:spPr>
          <a:xfrm>
            <a:off x="5321844" y="2743404"/>
            <a:ext cx="0" cy="3944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07D7AB5E-7300-4150-A73E-DC9866CBC08C}"/>
              </a:ext>
            </a:extLst>
          </p:cNvPr>
          <p:cNvSpPr txBox="1">
            <a:spLocks/>
          </p:cNvSpPr>
          <p:nvPr/>
        </p:nvSpPr>
        <p:spPr bwMode="auto">
          <a:xfrm>
            <a:off x="194982" y="25313"/>
            <a:ext cx="6929577" cy="47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ru-RU" sz="1501" dirty="0">
                <a:latin typeface="+mn-lt"/>
              </a:rPr>
            </a:br>
            <a:r>
              <a:rPr lang="ru-RU" sz="18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Логика создания образцов-объектов на примере пилотного проекта Росатома и Минздрава «Бережливая поликлиника»</a:t>
            </a:r>
            <a:endParaRPr lang="ru-RU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Номер слайда 8">
            <a:extLst>
              <a:ext uri="{FF2B5EF4-FFF2-40B4-BE49-F238E27FC236}">
                <a16:creationId xmlns:a16="http://schemas.microsoft.com/office/drawing/2014/main" id="{DF41809F-535B-4006-ADB5-03D787FE73D2}"/>
              </a:ext>
            </a:extLst>
          </p:cNvPr>
          <p:cNvSpPr txBox="1">
            <a:spLocks/>
          </p:cNvSpPr>
          <p:nvPr/>
        </p:nvSpPr>
        <p:spPr bwMode="auto">
          <a:xfrm>
            <a:off x="7340383" y="4840797"/>
            <a:ext cx="470732" cy="283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>
              <a:defRPr sz="2200" b="1">
                <a:solidFill>
                  <a:schemeClr val="hlink"/>
                </a:solidFill>
              </a:defRPr>
            </a:lvl1pPr>
            <a:lvl2pPr marL="360363" indent="-177800" eaLnBrk="0" hangingPunct="0">
              <a:lnSpc>
                <a:spcPct val="110000"/>
              </a:lnSpc>
              <a:spcAft>
                <a:spcPct val="20000"/>
              </a:spcAft>
              <a:buBlip>
                <a:blip r:embed="rId2"/>
              </a:buBlip>
              <a:defRPr sz="1400">
                <a:latin typeface="+mn-lt"/>
                <a:cs typeface="+mn-cs"/>
              </a:defRPr>
            </a:lvl2pPr>
            <a:lvl3pPr marL="1162050" indent="-268288" eaLnBrk="0" hangingPunct="0">
              <a:spcAft>
                <a:spcPct val="30000"/>
              </a:spcAft>
              <a:buBlip>
                <a:blip r:embed="rId2"/>
              </a:buBlip>
              <a:defRPr sz="2200">
                <a:latin typeface="+mn-lt"/>
                <a:cs typeface="+mn-cs"/>
              </a:defRPr>
            </a:lvl3pPr>
            <a:lvl4pPr marL="1665288" indent="-228600" eaLnBrk="0" hangingPunct="0">
              <a:spcBef>
                <a:spcPct val="20000"/>
              </a:spcBef>
              <a:buChar char="–"/>
              <a:defRPr sz="2000">
                <a:latin typeface="+mn-lt"/>
                <a:cs typeface="+mn-cs"/>
              </a:defRPr>
            </a:lvl4pPr>
            <a:lvl5pPr marL="2073275" indent="-228600" eaLnBrk="0" hangingPunct="0">
              <a:spcBef>
                <a:spcPct val="20000"/>
              </a:spcBef>
              <a:buChar char="»"/>
              <a:defRPr sz="2000">
                <a:latin typeface="+mn-lt"/>
                <a:cs typeface="+mn-cs"/>
              </a:defRPr>
            </a:lvl5pPr>
            <a:lvl6pPr marL="2530475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6pPr>
            <a:lvl7pPr marL="2987675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7pPr>
            <a:lvl8pPr marL="3444875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8pPr>
            <a:lvl9pPr marL="3902075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9pPr>
          </a:lstStyle>
          <a:p>
            <a:fld id="{5D9369CA-25C1-4200-8FD4-9D37F592EEB4}" type="slidenum">
              <a:rPr lang="ru-RU" altLang="ru-RU" sz="1652"/>
              <a:pPr/>
              <a:t>12</a:t>
            </a:fld>
            <a:endParaRPr lang="ru-RU" altLang="ru-RU" sz="1652" dirty="0"/>
          </a:p>
        </p:txBody>
      </p:sp>
    </p:spTree>
    <p:extLst>
      <p:ext uri="{BB962C8B-B14F-4D97-AF65-F5344CB8AC3E}">
        <p14:creationId xmlns:p14="http://schemas.microsoft.com/office/powerpoint/2010/main" val="1972556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1257" y="227577"/>
            <a:ext cx="6758715" cy="247879"/>
          </a:xfrm>
        </p:spPr>
        <p:txBody>
          <a:bodyPr/>
          <a:lstStyle/>
          <a:p>
            <a:r>
              <a:rPr lang="ru-RU" sz="1600" dirty="0">
                <a:latin typeface="Arial" panose="020B0604020202020204" pitchFamily="34" charset="0"/>
              </a:rPr>
              <a:t>Метод Росатома. Зарождение в проекте Минздрава «Бережливая поликлиника». </a:t>
            </a:r>
            <a:r>
              <a:rPr lang="ru-RU" altLang="ru-RU" sz="1600" b="0" dirty="0">
                <a:latin typeface="Arial" panose="020B0604020202020204" pitchFamily="34" charset="0"/>
              </a:rPr>
              <a:t>Формирование процессной модели в здравоохранении</a:t>
            </a:r>
            <a:endParaRPr lang="ru-RU" sz="1600" b="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AC891E2-C31B-4580-9595-817D728FD20F}"/>
              </a:ext>
            </a:extLst>
          </p:cNvPr>
          <p:cNvSpPr/>
          <p:nvPr/>
        </p:nvSpPr>
        <p:spPr>
          <a:xfrm>
            <a:off x="15657528" y="3809414"/>
            <a:ext cx="83488" cy="124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88"/>
          </a:p>
        </p:txBody>
      </p:sp>
      <p:sp>
        <p:nvSpPr>
          <p:cNvPr id="46" name="Rectangle 2">
            <a:extLst>
              <a:ext uri="{FF2B5EF4-FFF2-40B4-BE49-F238E27FC236}">
                <a16:creationId xmlns:a16="http://schemas.microsoft.com/office/drawing/2014/main" id="{9CE0383D-A41E-418E-81B9-8B55FEE35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103" y="1074043"/>
            <a:ext cx="104133" cy="190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1531" tIns="25765" rIns="51531" bIns="25765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901" dirty="0"/>
          </a:p>
        </p:txBody>
      </p:sp>
      <p:sp>
        <p:nvSpPr>
          <p:cNvPr id="47" name="Rectangle 4">
            <a:extLst>
              <a:ext uri="{FF2B5EF4-FFF2-40B4-BE49-F238E27FC236}">
                <a16:creationId xmlns:a16="http://schemas.microsoft.com/office/drawing/2014/main" id="{FBF3A8C8-405D-404F-8F0E-0EB1B67E0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7413" y="1243160"/>
            <a:ext cx="104133" cy="190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1531" tIns="25765" rIns="51531" bIns="25765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901" dirty="0"/>
          </a:p>
        </p:txBody>
      </p:sp>
      <p:graphicFrame>
        <p:nvGraphicFramePr>
          <p:cNvPr id="48" name="Объект 47">
            <a:extLst>
              <a:ext uri="{FF2B5EF4-FFF2-40B4-BE49-F238E27FC236}">
                <a16:creationId xmlns:a16="http://schemas.microsoft.com/office/drawing/2014/main" id="{1D8138B9-9BA7-4E3F-B76D-030B9404B5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64015" y="1617780"/>
          <a:ext cx="1130250" cy="609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r:id="rId3" imgW="10474721" imgH="6526924" progId="Visio.Drawing.11">
                  <p:embed/>
                </p:oleObj>
              </mc:Choice>
              <mc:Fallback>
                <p:oleObj r:id="rId3" imgW="10474721" imgH="6526924" progId="Visio.Drawing.11">
                  <p:embed/>
                  <p:pic>
                    <p:nvPicPr>
                      <p:cNvPr id="48" name="Объект 47">
                        <a:extLst>
                          <a:ext uri="{FF2B5EF4-FFF2-40B4-BE49-F238E27FC236}">
                            <a16:creationId xmlns:a16="http://schemas.microsoft.com/office/drawing/2014/main" id="{1D8138B9-9BA7-4E3F-B76D-030B9404B5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4015" y="1617780"/>
                        <a:ext cx="1130250" cy="609679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1C9D4F31-DA0E-4F80-8EA0-CB15C2087087}"/>
              </a:ext>
            </a:extLst>
          </p:cNvPr>
          <p:cNvSpPr/>
          <p:nvPr/>
        </p:nvSpPr>
        <p:spPr>
          <a:xfrm>
            <a:off x="1229105" y="1439606"/>
            <a:ext cx="4174664" cy="369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1" dirty="0"/>
              <a:t>Только в такой логике можно добиться полного анализа процессов </a:t>
            </a:r>
            <a:br>
              <a:rPr lang="ru-RU" sz="901" dirty="0"/>
            </a:br>
            <a:r>
              <a:rPr lang="ru-RU" sz="901" dirty="0"/>
              <a:t>и улучшения организации / направления, как «организма в целом»</a:t>
            </a:r>
          </a:p>
        </p:txBody>
      </p:sp>
      <p:sp>
        <p:nvSpPr>
          <p:cNvPr id="50" name="Заголовок 1">
            <a:extLst>
              <a:ext uri="{FF2B5EF4-FFF2-40B4-BE49-F238E27FC236}">
                <a16:creationId xmlns:a16="http://schemas.microsoft.com/office/drawing/2014/main" id="{7EE93CAB-68CB-4060-917D-2EDBDCE59461}"/>
              </a:ext>
            </a:extLst>
          </p:cNvPr>
          <p:cNvSpPr txBox="1">
            <a:spLocks/>
          </p:cNvSpPr>
          <p:nvPr/>
        </p:nvSpPr>
        <p:spPr>
          <a:xfrm>
            <a:off x="5444717" y="2608821"/>
            <a:ext cx="1557798" cy="31378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184011" algn="l"/>
              </a:tabLst>
            </a:pPr>
            <a: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  <a:t>УРОВЕНЬ 1 </a:t>
            </a:r>
          </a:p>
          <a:p>
            <a:pPr>
              <a:tabLst>
                <a:tab pos="3184011" algn="l"/>
              </a:tabLst>
            </a:pPr>
            <a: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  <a:t>(ОРГАНИЗАЦИЯ)</a:t>
            </a:r>
            <a:endParaRPr lang="ru-RU" sz="901" dirty="0">
              <a:latin typeface="Arial" panose="020B0604020202020204" pitchFamily="34" charset="0"/>
            </a:endParaRPr>
          </a:p>
        </p:txBody>
      </p:sp>
      <p:graphicFrame>
        <p:nvGraphicFramePr>
          <p:cNvPr id="51" name="Объект 50">
            <a:extLst>
              <a:ext uri="{FF2B5EF4-FFF2-40B4-BE49-F238E27FC236}">
                <a16:creationId xmlns:a16="http://schemas.microsoft.com/office/drawing/2014/main" id="{017FAF25-3604-4413-B7B9-86B61E2D91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94488" y="1995718"/>
          <a:ext cx="1083507" cy="581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r:id="rId5" imgW="14416681" imgH="10037984" progId="Visio.Drawing.11">
                  <p:embed/>
                </p:oleObj>
              </mc:Choice>
              <mc:Fallback>
                <p:oleObj r:id="rId5" imgW="14416681" imgH="10037984" progId="Visio.Drawing.11">
                  <p:embed/>
                  <p:pic>
                    <p:nvPicPr>
                      <p:cNvPr id="51" name="Объект 50">
                        <a:extLst>
                          <a:ext uri="{FF2B5EF4-FFF2-40B4-BE49-F238E27FC236}">
                            <a16:creationId xmlns:a16="http://schemas.microsoft.com/office/drawing/2014/main" id="{017FAF25-3604-4413-B7B9-86B61E2D91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4488" y="1995718"/>
                        <a:ext cx="1083507" cy="581791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Заголовок 1">
            <a:extLst>
              <a:ext uri="{FF2B5EF4-FFF2-40B4-BE49-F238E27FC236}">
                <a16:creationId xmlns:a16="http://schemas.microsoft.com/office/drawing/2014/main" id="{F9F6B628-7BBB-401F-AF02-375E76D1B846}"/>
              </a:ext>
            </a:extLst>
          </p:cNvPr>
          <p:cNvSpPr txBox="1">
            <a:spLocks/>
          </p:cNvSpPr>
          <p:nvPr/>
        </p:nvSpPr>
        <p:spPr>
          <a:xfrm>
            <a:off x="4223684" y="2849867"/>
            <a:ext cx="3999861" cy="395704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184011" algn="l"/>
              </a:tabLst>
            </a:pPr>
            <a:r>
              <a:rPr lang="ru-RU" sz="901" dirty="0">
                <a:latin typeface="Arial" panose="020B0604020202020204" pitchFamily="34" charset="0"/>
              </a:rPr>
              <a:t> </a:t>
            </a:r>
            <a: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  <a:t> </a:t>
            </a:r>
            <a:b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</a:br>
            <a: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  <a:t>УРОВЕНЬ 2 </a:t>
            </a:r>
          </a:p>
          <a:p>
            <a:pPr>
              <a:tabLst>
                <a:tab pos="3184011" algn="l"/>
              </a:tabLst>
            </a:pPr>
            <a: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  <a:t>(ПРОЦЕСС)</a:t>
            </a:r>
            <a:endParaRPr lang="ru-RU" sz="901" dirty="0">
              <a:latin typeface="Arial" panose="020B0604020202020204" pitchFamily="34" charset="0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DB5DD73-1985-42CA-8676-4C0926164D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3211" y="2289754"/>
            <a:ext cx="1136162" cy="6952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4" name="Заголовок 1">
            <a:extLst>
              <a:ext uri="{FF2B5EF4-FFF2-40B4-BE49-F238E27FC236}">
                <a16:creationId xmlns:a16="http://schemas.microsoft.com/office/drawing/2014/main" id="{190A19C5-7391-40EC-B497-8F32D75D4BA8}"/>
              </a:ext>
            </a:extLst>
          </p:cNvPr>
          <p:cNvSpPr txBox="1">
            <a:spLocks/>
          </p:cNvSpPr>
          <p:nvPr/>
        </p:nvSpPr>
        <p:spPr>
          <a:xfrm>
            <a:off x="2787659" y="3368050"/>
            <a:ext cx="1707758" cy="340608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184011" algn="l"/>
              </a:tabLst>
            </a:pPr>
            <a:b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</a:br>
            <a: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  <a:t>УРОВЕНЬ 3 </a:t>
            </a:r>
          </a:p>
          <a:p>
            <a:pPr>
              <a:tabLst>
                <a:tab pos="3184011" algn="l"/>
              </a:tabLst>
            </a:pPr>
            <a: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  <a:t>(ПОДПРОЦЕСС)</a:t>
            </a:r>
            <a:br>
              <a:rPr lang="ru-RU" sz="901" dirty="0">
                <a:latin typeface="Arial" panose="020B0604020202020204" pitchFamily="34" charset="0"/>
              </a:rPr>
            </a:br>
            <a:endParaRPr lang="ru-RU" sz="901" dirty="0">
              <a:latin typeface="Arial" panose="020B0604020202020204" pitchFamily="34" charset="0"/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E1588D9C-7D4E-4FC9-B5C4-DA40200A68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2991" y="2577509"/>
            <a:ext cx="1380694" cy="9252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6" name="Объект 2">
            <a:extLst>
              <a:ext uri="{FF2B5EF4-FFF2-40B4-BE49-F238E27FC236}">
                <a16:creationId xmlns:a16="http://schemas.microsoft.com/office/drawing/2014/main" id="{B6FCC7E4-D51A-4297-9C33-3AB42F196F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8971" y="3040132"/>
            <a:ext cx="1389514" cy="9291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7" name="Заголовок 1">
            <a:extLst>
              <a:ext uri="{FF2B5EF4-FFF2-40B4-BE49-F238E27FC236}">
                <a16:creationId xmlns:a16="http://schemas.microsoft.com/office/drawing/2014/main" id="{FDDF675C-5839-435B-87D9-6E11ED97E10E}"/>
              </a:ext>
            </a:extLst>
          </p:cNvPr>
          <p:cNvSpPr txBox="1">
            <a:spLocks/>
          </p:cNvSpPr>
          <p:nvPr/>
        </p:nvSpPr>
        <p:spPr>
          <a:xfrm>
            <a:off x="1305126" y="3841755"/>
            <a:ext cx="1448689" cy="395704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184011" algn="l"/>
              </a:tabLst>
            </a:pPr>
            <a:r>
              <a:rPr lang="ru-RU" sz="901" dirty="0">
                <a:latin typeface="Arial" panose="020B0604020202020204" pitchFamily="34" charset="0"/>
              </a:rPr>
              <a:t> </a:t>
            </a:r>
            <a: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  <a:t> </a:t>
            </a:r>
            <a:b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</a:br>
            <a:r>
              <a:rPr lang="ru-RU" alt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  <a:t>УРОВЕНЬ 4 </a:t>
            </a:r>
          </a:p>
          <a:p>
            <a:pPr>
              <a:tabLst>
                <a:tab pos="3184011" algn="l"/>
              </a:tabLst>
            </a:pPr>
            <a:r>
              <a:rPr lang="ru-RU" sz="901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РАБОЧИЕ МЕСТА</a:t>
            </a:r>
            <a:endParaRPr lang="ru-RU" sz="901" dirty="0">
              <a:latin typeface="Arial" panose="020B0604020202020204" pitchFamily="34" charset="0"/>
            </a:endParaRPr>
          </a:p>
        </p:txBody>
      </p:sp>
      <p:sp>
        <p:nvSpPr>
          <p:cNvPr id="58" name="Полилиния 6">
            <a:extLst>
              <a:ext uri="{FF2B5EF4-FFF2-40B4-BE49-F238E27FC236}">
                <a16:creationId xmlns:a16="http://schemas.microsoft.com/office/drawing/2014/main" id="{B838B4A3-3693-48D4-BD20-5B55314B7356}"/>
              </a:ext>
            </a:extLst>
          </p:cNvPr>
          <p:cNvSpPr/>
          <p:nvPr/>
        </p:nvSpPr>
        <p:spPr>
          <a:xfrm>
            <a:off x="1338970" y="2544665"/>
            <a:ext cx="6414616" cy="1905449"/>
          </a:xfrm>
          <a:custGeom>
            <a:avLst/>
            <a:gdLst>
              <a:gd name="connsiteX0" fmla="*/ 0 w 8544910"/>
              <a:gd name="connsiteY0" fmla="*/ 2538248 h 2538248"/>
              <a:gd name="connsiteX1" fmla="*/ 1899745 w 8544910"/>
              <a:gd name="connsiteY1" fmla="*/ 2522483 h 2538248"/>
              <a:gd name="connsiteX2" fmla="*/ 1907627 w 8544910"/>
              <a:gd name="connsiteY2" fmla="*/ 1749972 h 2538248"/>
              <a:gd name="connsiteX3" fmla="*/ 3949262 w 8544910"/>
              <a:gd name="connsiteY3" fmla="*/ 1742089 h 2538248"/>
              <a:gd name="connsiteX4" fmla="*/ 3957145 w 8544910"/>
              <a:gd name="connsiteY4" fmla="*/ 1048407 h 2538248"/>
              <a:gd name="connsiteX5" fmla="*/ 5502165 w 8544910"/>
              <a:gd name="connsiteY5" fmla="*/ 1056289 h 2538248"/>
              <a:gd name="connsiteX6" fmla="*/ 5510048 w 8544910"/>
              <a:gd name="connsiteY6" fmla="*/ 646386 h 2538248"/>
              <a:gd name="connsiteX7" fmla="*/ 7133896 w 8544910"/>
              <a:gd name="connsiteY7" fmla="*/ 646386 h 2538248"/>
              <a:gd name="connsiteX8" fmla="*/ 7149662 w 8544910"/>
              <a:gd name="connsiteY8" fmla="*/ 7883 h 2538248"/>
              <a:gd name="connsiteX9" fmla="*/ 8544910 w 8544910"/>
              <a:gd name="connsiteY9" fmla="*/ 7883 h 2538248"/>
              <a:gd name="connsiteX10" fmla="*/ 8537027 w 8544910"/>
              <a:gd name="connsiteY10" fmla="*/ 0 h 2538248"/>
              <a:gd name="connsiteX11" fmla="*/ 8529145 w 8544910"/>
              <a:gd name="connsiteY11" fmla="*/ 0 h 253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544910" h="2538248">
                <a:moveTo>
                  <a:pt x="0" y="2538248"/>
                </a:moveTo>
                <a:lnTo>
                  <a:pt x="1899745" y="2522483"/>
                </a:lnTo>
                <a:cubicBezTo>
                  <a:pt x="1902372" y="2264979"/>
                  <a:pt x="1905000" y="2007476"/>
                  <a:pt x="1907627" y="1749972"/>
                </a:cubicBezTo>
                <a:lnTo>
                  <a:pt x="3949262" y="1742089"/>
                </a:lnTo>
                <a:cubicBezTo>
                  <a:pt x="3951890" y="1510862"/>
                  <a:pt x="3954517" y="1279634"/>
                  <a:pt x="3957145" y="1048407"/>
                </a:cubicBezTo>
                <a:lnTo>
                  <a:pt x="5502165" y="1056289"/>
                </a:lnTo>
                <a:lnTo>
                  <a:pt x="5510048" y="646386"/>
                </a:lnTo>
                <a:lnTo>
                  <a:pt x="7133896" y="646386"/>
                </a:lnTo>
                <a:lnTo>
                  <a:pt x="7149662" y="7883"/>
                </a:lnTo>
                <a:lnTo>
                  <a:pt x="8544910" y="7883"/>
                </a:lnTo>
                <a:lnTo>
                  <a:pt x="8537027" y="0"/>
                </a:lnTo>
                <a:lnTo>
                  <a:pt x="8529145" y="0"/>
                </a:lnTo>
              </a:path>
            </a:pathLst>
          </a:custGeom>
          <a:noFill/>
          <a:ln w="44450">
            <a:headEnd type="diamond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1" dirty="0">
              <a:latin typeface="Arial" panose="020B0604020202020204" pitchFamily="34" charset="0"/>
            </a:endParaRPr>
          </a:p>
        </p:txBody>
      </p:sp>
      <p:sp>
        <p:nvSpPr>
          <p:cNvPr id="59" name="Полилиния 7">
            <a:extLst>
              <a:ext uri="{FF2B5EF4-FFF2-40B4-BE49-F238E27FC236}">
                <a16:creationId xmlns:a16="http://schemas.microsoft.com/office/drawing/2014/main" id="{87350933-EC99-4B57-8F53-CC9EB64D3757}"/>
              </a:ext>
            </a:extLst>
          </p:cNvPr>
          <p:cNvSpPr/>
          <p:nvPr/>
        </p:nvSpPr>
        <p:spPr>
          <a:xfrm>
            <a:off x="1286624" y="1537017"/>
            <a:ext cx="6450122" cy="1408375"/>
          </a:xfrm>
          <a:custGeom>
            <a:avLst/>
            <a:gdLst>
              <a:gd name="connsiteX0" fmla="*/ 8592207 w 8592207"/>
              <a:gd name="connsiteY0" fmla="*/ 0 h 1876096"/>
              <a:gd name="connsiteX1" fmla="*/ 7055069 w 8592207"/>
              <a:gd name="connsiteY1" fmla="*/ 15765 h 1876096"/>
              <a:gd name="connsiteX2" fmla="*/ 7055069 w 8592207"/>
              <a:gd name="connsiteY2" fmla="*/ 504496 h 1876096"/>
              <a:gd name="connsiteX3" fmla="*/ 5462752 w 8592207"/>
              <a:gd name="connsiteY3" fmla="*/ 496614 h 1876096"/>
              <a:gd name="connsiteX4" fmla="*/ 5462752 w 8592207"/>
              <a:gd name="connsiteY4" fmla="*/ 930165 h 1876096"/>
              <a:gd name="connsiteX5" fmla="*/ 3838904 w 8592207"/>
              <a:gd name="connsiteY5" fmla="*/ 930165 h 1876096"/>
              <a:gd name="connsiteX6" fmla="*/ 3838904 w 8592207"/>
              <a:gd name="connsiteY6" fmla="*/ 1284890 h 1876096"/>
              <a:gd name="connsiteX7" fmla="*/ 1868214 w 8592207"/>
              <a:gd name="connsiteY7" fmla="*/ 1292772 h 1876096"/>
              <a:gd name="connsiteX8" fmla="*/ 1876097 w 8592207"/>
              <a:gd name="connsiteY8" fmla="*/ 1868214 h 1876096"/>
              <a:gd name="connsiteX9" fmla="*/ 7883 w 8592207"/>
              <a:gd name="connsiteY9" fmla="*/ 1876096 h 1876096"/>
              <a:gd name="connsiteX10" fmla="*/ 0 w 8592207"/>
              <a:gd name="connsiteY10" fmla="*/ 1860331 h 187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592207" h="1876096">
                <a:moveTo>
                  <a:pt x="8592207" y="0"/>
                </a:moveTo>
                <a:lnTo>
                  <a:pt x="7055069" y="15765"/>
                </a:lnTo>
                <a:lnTo>
                  <a:pt x="7055069" y="504496"/>
                </a:lnTo>
                <a:lnTo>
                  <a:pt x="5462752" y="496614"/>
                </a:lnTo>
                <a:lnTo>
                  <a:pt x="5462752" y="930165"/>
                </a:lnTo>
                <a:lnTo>
                  <a:pt x="3838904" y="930165"/>
                </a:lnTo>
                <a:lnTo>
                  <a:pt x="3838904" y="1284890"/>
                </a:lnTo>
                <a:lnTo>
                  <a:pt x="1868214" y="1292772"/>
                </a:lnTo>
                <a:lnTo>
                  <a:pt x="1876097" y="1868214"/>
                </a:lnTo>
                <a:lnTo>
                  <a:pt x="7883" y="1876096"/>
                </a:lnTo>
                <a:lnTo>
                  <a:pt x="0" y="1860331"/>
                </a:lnTo>
              </a:path>
            </a:pathLst>
          </a:custGeom>
          <a:noFill/>
          <a:ln w="41275">
            <a:headEnd type="diamond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1" dirty="0">
              <a:latin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31E8F7C-CAF1-4640-949A-BC2D09B374C8}"/>
              </a:ext>
            </a:extLst>
          </p:cNvPr>
          <p:cNvSpPr txBox="1"/>
          <p:nvPr/>
        </p:nvSpPr>
        <p:spPr>
          <a:xfrm>
            <a:off x="1503361" y="2704736"/>
            <a:ext cx="997389" cy="2309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1" dirty="0"/>
              <a:t>Мед. процедура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6BD876F-955C-498D-9778-78D42B4B79C2}"/>
              </a:ext>
            </a:extLst>
          </p:cNvPr>
          <p:cNvSpPr txBox="1"/>
          <p:nvPr/>
        </p:nvSpPr>
        <p:spPr>
          <a:xfrm>
            <a:off x="3050862" y="2278868"/>
            <a:ext cx="997389" cy="2309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1" dirty="0"/>
              <a:t>Мед. процедура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D6750E1-C76E-4D58-8779-50A194E17E84}"/>
              </a:ext>
            </a:extLst>
          </p:cNvPr>
          <p:cNvSpPr txBox="1"/>
          <p:nvPr/>
        </p:nvSpPr>
        <p:spPr>
          <a:xfrm>
            <a:off x="4421796" y="2012845"/>
            <a:ext cx="891591" cy="2309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1" dirty="0"/>
              <a:t>Мед. профиль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CD6A182-9B4B-4519-89AA-234D2665BFBA}"/>
              </a:ext>
            </a:extLst>
          </p:cNvPr>
          <p:cNvSpPr txBox="1"/>
          <p:nvPr/>
        </p:nvSpPr>
        <p:spPr>
          <a:xfrm>
            <a:off x="5461288" y="1703459"/>
            <a:ext cx="1087157" cy="2309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1" dirty="0"/>
              <a:t>Мед. организация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D44C103-D159-4786-B398-1F541F5D0444}"/>
              </a:ext>
            </a:extLst>
          </p:cNvPr>
          <p:cNvSpPr txBox="1"/>
          <p:nvPr/>
        </p:nvSpPr>
        <p:spPr>
          <a:xfrm>
            <a:off x="6380887" y="1305592"/>
            <a:ext cx="1492716" cy="2309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1" dirty="0"/>
              <a:t>Система здравоохранения</a:t>
            </a:r>
          </a:p>
        </p:txBody>
      </p:sp>
      <p:sp>
        <p:nvSpPr>
          <p:cNvPr id="65" name="Заголовок 1">
            <a:extLst>
              <a:ext uri="{FF2B5EF4-FFF2-40B4-BE49-F238E27FC236}">
                <a16:creationId xmlns:a16="http://schemas.microsoft.com/office/drawing/2014/main" id="{19ADE0B6-50DA-45F1-9FE7-6552BDF594A8}"/>
              </a:ext>
            </a:extLst>
          </p:cNvPr>
          <p:cNvSpPr txBox="1">
            <a:spLocks/>
          </p:cNvSpPr>
          <p:nvPr/>
        </p:nvSpPr>
        <p:spPr>
          <a:xfrm>
            <a:off x="6605868" y="2217520"/>
            <a:ext cx="1317283" cy="177206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184011" algn="l"/>
              </a:tabLst>
            </a:pPr>
            <a:r>
              <a:rPr lang="ru-RU" altLang="ru-RU" sz="902" dirty="0" bmk="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</a:rPr>
              <a:t>УРОВЕНЬ 0 (СТРАНА)</a:t>
            </a:r>
            <a:endParaRPr lang="ru-RU" sz="1014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18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2293" y="235590"/>
            <a:ext cx="4955203" cy="247879"/>
          </a:xfrm>
        </p:spPr>
        <p:txBody>
          <a:bodyPr/>
          <a:lstStyle/>
          <a:p>
            <a:r>
              <a:rPr lang="ru-RU" sz="1600" dirty="0"/>
              <a:t>Новые формы для горизонтального межрегионального взаимодействия по разным направлениям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5579CF-7276-40B7-B2EF-064F7F011AF6}"/>
              </a:ext>
            </a:extLst>
          </p:cNvPr>
          <p:cNvSpPr/>
          <p:nvPr/>
        </p:nvSpPr>
        <p:spPr>
          <a:xfrm>
            <a:off x="1369234" y="3120800"/>
            <a:ext cx="6766236" cy="1302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708" indent="-128708">
              <a:spcBef>
                <a:spcPts val="450"/>
              </a:spcBef>
              <a:buFont typeface="Arial" panose="020B0604020202020204" pitchFamily="34" charset="0"/>
              <a:buChar char="•"/>
              <a:defRPr/>
            </a:pPr>
            <a:r>
              <a:rPr lang="ru-RU" sz="826" dirty="0">
                <a:solidFill>
                  <a:prstClr val="black"/>
                </a:solidFill>
                <a:latin typeface="Arial"/>
              </a:rPr>
              <a:t>Разрабатывают критерии и процессную модель бережливого ВУЗа, колледжа, школы, детского сада. </a:t>
            </a:r>
          </a:p>
          <a:p>
            <a:pPr marL="128708" indent="-128708">
              <a:spcBef>
                <a:spcPts val="450"/>
              </a:spcBef>
              <a:buFont typeface="Arial" panose="020B0604020202020204" pitchFamily="34" charset="0"/>
              <a:buChar char="•"/>
              <a:defRPr/>
            </a:pPr>
            <a:r>
              <a:rPr lang="ru-RU" sz="826" dirty="0">
                <a:solidFill>
                  <a:prstClr val="black"/>
                </a:solidFill>
                <a:latin typeface="Arial"/>
              </a:rPr>
              <a:t>Ведут методическую и научную работу по темам «Бережливая личность» и «Бережливое образование».</a:t>
            </a:r>
          </a:p>
          <a:p>
            <a:pPr marL="128708" indent="-128708">
              <a:spcBef>
                <a:spcPts val="450"/>
              </a:spcBef>
              <a:buFont typeface="Arial" panose="020B0604020202020204" pitchFamily="34" charset="0"/>
              <a:buChar char="•"/>
              <a:defRPr/>
            </a:pPr>
            <a:r>
              <a:rPr lang="ru-RU" sz="826" dirty="0">
                <a:solidFill>
                  <a:prstClr val="black"/>
                </a:solidFill>
                <a:latin typeface="Arial"/>
              </a:rPr>
              <a:t>Проводят межрегиональные студенческие олимпиады по бережливому производству. </a:t>
            </a:r>
          </a:p>
          <a:p>
            <a:pPr marL="128708" indent="-128708">
              <a:spcBef>
                <a:spcPts val="450"/>
              </a:spcBef>
              <a:buFont typeface="Arial" panose="020B0604020202020204" pitchFamily="34" charset="0"/>
              <a:buChar char="•"/>
              <a:defRPr/>
            </a:pPr>
            <a:r>
              <a:rPr lang="ru-RU" sz="826" dirty="0">
                <a:solidFill>
                  <a:prstClr val="black"/>
                </a:solidFill>
                <a:latin typeface="Arial"/>
              </a:rPr>
              <a:t>Проводят ежегодные конкурсы бережливых проектов по различным тематикам.</a:t>
            </a:r>
          </a:p>
          <a:p>
            <a:pPr marL="128708" indent="-128708">
              <a:spcBef>
                <a:spcPts val="450"/>
              </a:spcBef>
              <a:buFont typeface="Arial" panose="020B0604020202020204" pitchFamily="34" charset="0"/>
              <a:buChar char="•"/>
              <a:defRPr/>
            </a:pPr>
            <a:r>
              <a:rPr lang="ru-RU" sz="826" dirty="0">
                <a:solidFill>
                  <a:prstClr val="black"/>
                </a:solidFill>
                <a:latin typeface="Arial"/>
              </a:rPr>
              <a:t>1 раз в год проводится общероссийская конференция по бережливому образованию с участием всех трех образовательных клубов</a:t>
            </a:r>
          </a:p>
          <a:p>
            <a:pPr marL="128708" indent="-128708">
              <a:spcBef>
                <a:spcPts val="450"/>
              </a:spcBef>
              <a:buFont typeface="Arial" panose="020B0604020202020204" pitchFamily="34" charset="0"/>
              <a:buChar char="•"/>
              <a:defRPr/>
            </a:pPr>
            <a:endParaRPr lang="ru-RU" sz="826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4CF840A-1343-4CCF-9C3B-70C672F2C1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558055"/>
              </p:ext>
            </p:extLst>
          </p:nvPr>
        </p:nvGraphicFramePr>
        <p:xfrm>
          <a:off x="1250055" y="1399055"/>
          <a:ext cx="6524711" cy="16785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4904">
                  <a:extLst>
                    <a:ext uri="{9D8B030D-6E8A-4147-A177-3AD203B41FA5}">
                      <a16:colId xmlns:a16="http://schemas.microsoft.com/office/drawing/2014/main" val="2634995648"/>
                    </a:ext>
                  </a:extLst>
                </a:gridCol>
                <a:gridCol w="2100104">
                  <a:extLst>
                    <a:ext uri="{9D8B030D-6E8A-4147-A177-3AD203B41FA5}">
                      <a16:colId xmlns:a16="http://schemas.microsoft.com/office/drawing/2014/main" val="70758236"/>
                    </a:ext>
                  </a:extLst>
                </a:gridCol>
                <a:gridCol w="2249703">
                  <a:extLst>
                    <a:ext uri="{9D8B030D-6E8A-4147-A177-3AD203B41FA5}">
                      <a16:colId xmlns:a16="http://schemas.microsoft.com/office/drawing/2014/main" val="2218894098"/>
                    </a:ext>
                  </a:extLst>
                </a:gridCol>
              </a:tblGrid>
              <a:tr h="1678594">
                <a:tc>
                  <a:txBody>
                    <a:bodyPr/>
                    <a:lstStyle/>
                    <a:p>
                      <a:pPr marL="45085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Ассоциация Бережливых ВУЗов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/>
                    </a:p>
                    <a:p>
                      <a:pPr marL="4508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/>
                        <a:t>с 28.11.2018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kern="0" dirty="0"/>
                    </a:p>
                  </a:txBody>
                  <a:tcPr marL="34322" marR="34322" marT="34322" marB="34322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34988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Лига бережливых колледжей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/>
                    </a:p>
                    <a:p>
                      <a:pPr marL="627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/>
                        <a:t> с 28.05.2019</a:t>
                      </a:r>
                    </a:p>
                    <a:p>
                      <a:pPr algn="ctr"/>
                      <a:endParaRPr lang="ru-RU" sz="800" baseline="0" dirty="0"/>
                    </a:p>
                  </a:txBody>
                  <a:tcPr marL="34322" marR="34322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085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Клуб директоров бережливых школ и детских садов</a:t>
                      </a:r>
                    </a:p>
                    <a:p>
                      <a:pPr marL="4508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/>
                        <a:t>     с 12.09.2019</a:t>
                      </a:r>
                    </a:p>
                    <a:p>
                      <a:endParaRPr lang="ru-RU" sz="800" dirty="0"/>
                    </a:p>
                  </a:txBody>
                  <a:tcPr marL="34322" marR="34322" marT="34322" marB="343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837425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C40BED1-C94C-431B-9B9A-69053B25AB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234" y="1404545"/>
            <a:ext cx="303360" cy="4384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C04AD6F-8CA7-46BF-9334-B1212D1BF9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4" t="21284" r="12635" b="24117"/>
          <a:stretch/>
        </p:blipFill>
        <p:spPr>
          <a:xfrm>
            <a:off x="3570569" y="1391701"/>
            <a:ext cx="409057" cy="4198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5C6E82D-2EF4-4B6A-BC15-4C604286E8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87"/>
          <a:stretch/>
        </p:blipFill>
        <p:spPr>
          <a:xfrm>
            <a:off x="5673071" y="1391700"/>
            <a:ext cx="409057" cy="394132"/>
          </a:xfrm>
          <a:prstGeom prst="rect">
            <a:avLst/>
          </a:prstGeom>
        </p:spPr>
      </p:pic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12A04062-AA83-46B6-9B26-29581CEE2243}"/>
              </a:ext>
            </a:extLst>
          </p:cNvPr>
          <p:cNvSpPr/>
          <p:nvPr/>
        </p:nvSpPr>
        <p:spPr>
          <a:xfrm rot="5400000">
            <a:off x="1427755" y="3186187"/>
            <a:ext cx="108100" cy="81075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id="{393CE225-3133-4BB9-AF91-AFBE69BFA479}"/>
              </a:ext>
            </a:extLst>
          </p:cNvPr>
          <p:cNvSpPr/>
          <p:nvPr/>
        </p:nvSpPr>
        <p:spPr>
          <a:xfrm rot="5400000">
            <a:off x="1427755" y="3375027"/>
            <a:ext cx="108100" cy="81075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id="{61B961E0-AE05-4B09-9430-04674B0DA6AF}"/>
              </a:ext>
            </a:extLst>
          </p:cNvPr>
          <p:cNvSpPr/>
          <p:nvPr/>
        </p:nvSpPr>
        <p:spPr>
          <a:xfrm rot="5400000">
            <a:off x="1427755" y="3549159"/>
            <a:ext cx="108100" cy="81075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:a16="http://schemas.microsoft.com/office/drawing/2014/main" id="{D08227DB-6A09-48EE-995F-7D987C1E5CD7}"/>
              </a:ext>
            </a:extLst>
          </p:cNvPr>
          <p:cNvSpPr/>
          <p:nvPr/>
        </p:nvSpPr>
        <p:spPr>
          <a:xfrm rot="5400000">
            <a:off x="1427755" y="3738629"/>
            <a:ext cx="108100" cy="81075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22" name="Равнобедренный треугольник 21">
            <a:extLst>
              <a:ext uri="{FF2B5EF4-FFF2-40B4-BE49-F238E27FC236}">
                <a16:creationId xmlns:a16="http://schemas.microsoft.com/office/drawing/2014/main" id="{1B254C0A-B843-4FE6-BC29-FD2760A2A3C7}"/>
              </a:ext>
            </a:extLst>
          </p:cNvPr>
          <p:cNvSpPr/>
          <p:nvPr/>
        </p:nvSpPr>
        <p:spPr>
          <a:xfrm rot="5400000">
            <a:off x="1427755" y="3921819"/>
            <a:ext cx="108100" cy="81075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5D5D89-A888-433B-9599-6F99641A60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087" y="2054427"/>
            <a:ext cx="789597" cy="9745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97FD1BC-09FB-488E-A085-1D0E3D3110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8" t="7770" b="11963"/>
          <a:stretch/>
        </p:blipFill>
        <p:spPr>
          <a:xfrm>
            <a:off x="1413433" y="2054882"/>
            <a:ext cx="834549" cy="97413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D4544CD-3023-41FC-8EBA-0892F082530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2" r="22616"/>
          <a:stretch/>
        </p:blipFill>
        <p:spPr>
          <a:xfrm>
            <a:off x="3617013" y="2054881"/>
            <a:ext cx="771614" cy="974591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6EB8E1E-A4E3-4676-92E7-2C7DF52BB649}"/>
              </a:ext>
            </a:extLst>
          </p:cNvPr>
          <p:cNvSpPr/>
          <p:nvPr/>
        </p:nvSpPr>
        <p:spPr>
          <a:xfrm>
            <a:off x="1604122" y="1798408"/>
            <a:ext cx="1795428" cy="207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929"/>
            <a:r>
              <a:rPr lang="ru-RU" sz="751" dirty="0">
                <a:solidFill>
                  <a:prstClr val="black"/>
                </a:solidFill>
                <a:latin typeface="Arial"/>
              </a:rPr>
              <a:t>2021: 15 вузов и </a:t>
            </a:r>
            <a:r>
              <a:rPr lang="en-US" sz="751" dirty="0">
                <a:solidFill>
                  <a:prstClr val="black"/>
                </a:solidFill>
                <a:latin typeface="Arial"/>
              </a:rPr>
              <a:t>13</a:t>
            </a:r>
            <a:r>
              <a:rPr lang="ru-RU" sz="751" dirty="0">
                <a:solidFill>
                  <a:prstClr val="black"/>
                </a:solidFill>
                <a:latin typeface="Arial"/>
              </a:rPr>
              <a:t> кандидатов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330ED43-CED7-443F-9BC0-E0B5FFE819CA}"/>
              </a:ext>
            </a:extLst>
          </p:cNvPr>
          <p:cNvSpPr/>
          <p:nvPr/>
        </p:nvSpPr>
        <p:spPr>
          <a:xfrm>
            <a:off x="2247983" y="2035267"/>
            <a:ext cx="1057085" cy="1132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1" dirty="0">
                <a:solidFill>
                  <a:prstClr val="black"/>
                </a:solidFill>
                <a:latin typeface="Arial"/>
              </a:rPr>
              <a:t>Председатель:</a:t>
            </a:r>
          </a:p>
          <a:p>
            <a:r>
              <a:rPr lang="ru-RU" sz="751" b="1" dirty="0">
                <a:solidFill>
                  <a:prstClr val="black"/>
                </a:solidFill>
                <a:latin typeface="Arial"/>
              </a:rPr>
              <a:t>Куижева </a:t>
            </a:r>
            <a:br>
              <a:rPr lang="ru-RU" sz="751" b="1" dirty="0">
                <a:solidFill>
                  <a:prstClr val="black"/>
                </a:solidFill>
                <a:latin typeface="Arial"/>
              </a:rPr>
            </a:br>
            <a:r>
              <a:rPr lang="ru-RU" sz="751" b="1" dirty="0">
                <a:solidFill>
                  <a:prstClr val="black"/>
                </a:solidFill>
                <a:latin typeface="Arial"/>
              </a:rPr>
              <a:t>Саида Казбековна,</a:t>
            </a:r>
          </a:p>
          <a:p>
            <a:r>
              <a:rPr lang="ru-RU" sz="751" dirty="0">
                <a:solidFill>
                  <a:prstClr val="black"/>
                </a:solidFill>
                <a:latin typeface="Arial"/>
              </a:rPr>
              <a:t>ректор Майкопского государственного технологического университета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C03D4A6D-184D-4A83-BE2B-C5B314AF8049}"/>
              </a:ext>
            </a:extLst>
          </p:cNvPr>
          <p:cNvSpPr/>
          <p:nvPr/>
        </p:nvSpPr>
        <p:spPr>
          <a:xfrm>
            <a:off x="3920373" y="1798407"/>
            <a:ext cx="1667123" cy="207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929"/>
            <a:r>
              <a:rPr lang="ru-RU" sz="751" dirty="0">
                <a:solidFill>
                  <a:prstClr val="black"/>
                </a:solidFill>
                <a:latin typeface="Arial"/>
              </a:rPr>
              <a:t>2021: 10 ССУЗ и 15 кандидатов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3757D9C-CC58-42A3-A11D-21235D82A795}"/>
              </a:ext>
            </a:extLst>
          </p:cNvPr>
          <p:cNvSpPr/>
          <p:nvPr/>
        </p:nvSpPr>
        <p:spPr>
          <a:xfrm>
            <a:off x="6003915" y="1798407"/>
            <a:ext cx="1534074" cy="207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929"/>
            <a:r>
              <a:rPr lang="ru-RU" sz="751" dirty="0">
                <a:solidFill>
                  <a:prstClr val="black"/>
                </a:solidFill>
                <a:latin typeface="Arial"/>
              </a:rPr>
              <a:t>2021: 1</a:t>
            </a:r>
            <a:r>
              <a:rPr lang="en-US" sz="751" dirty="0">
                <a:solidFill>
                  <a:prstClr val="black"/>
                </a:solidFill>
                <a:latin typeface="Arial"/>
              </a:rPr>
              <a:t>1</a:t>
            </a:r>
            <a:r>
              <a:rPr lang="ru-RU" sz="751" dirty="0">
                <a:solidFill>
                  <a:prstClr val="black"/>
                </a:solidFill>
                <a:latin typeface="Arial"/>
              </a:rPr>
              <a:t> школ и </a:t>
            </a:r>
            <a:r>
              <a:rPr lang="en-US" sz="751" dirty="0">
                <a:solidFill>
                  <a:prstClr val="black"/>
                </a:solidFill>
                <a:latin typeface="Arial"/>
              </a:rPr>
              <a:t>4</a:t>
            </a:r>
            <a:r>
              <a:rPr lang="ru-RU" sz="751" dirty="0">
                <a:solidFill>
                  <a:prstClr val="black"/>
                </a:solidFill>
                <a:latin typeface="Arial"/>
              </a:rPr>
              <a:t> кандидата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989C786-8016-4FA4-A404-C456584213A6}"/>
              </a:ext>
            </a:extLst>
          </p:cNvPr>
          <p:cNvSpPr/>
          <p:nvPr/>
        </p:nvSpPr>
        <p:spPr>
          <a:xfrm>
            <a:off x="4388626" y="2029633"/>
            <a:ext cx="1204905" cy="1016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1" dirty="0">
                <a:solidFill>
                  <a:prstClr val="black"/>
                </a:solidFill>
                <a:latin typeface="Arial"/>
              </a:rPr>
              <a:t>Председатель:</a:t>
            </a:r>
          </a:p>
          <a:p>
            <a:r>
              <a:rPr lang="ru-RU" sz="751" b="1" dirty="0">
                <a:solidFill>
                  <a:prstClr val="black"/>
                </a:solidFill>
                <a:latin typeface="Arial"/>
              </a:rPr>
              <a:t>Зарубин </a:t>
            </a:r>
            <a:br>
              <a:rPr lang="ru-RU" sz="751" b="1" dirty="0">
                <a:solidFill>
                  <a:prstClr val="black"/>
                </a:solidFill>
                <a:latin typeface="Arial"/>
              </a:rPr>
            </a:br>
            <a:r>
              <a:rPr lang="ru-RU" sz="751" b="1" dirty="0">
                <a:solidFill>
                  <a:prstClr val="black"/>
                </a:solidFill>
                <a:latin typeface="Arial"/>
              </a:rPr>
              <a:t>Сергей Семенович,</a:t>
            </a:r>
          </a:p>
          <a:p>
            <a:r>
              <a:rPr lang="ru-RU" sz="751" dirty="0">
                <a:solidFill>
                  <a:prstClr val="black"/>
                </a:solidFill>
                <a:latin typeface="Arial"/>
              </a:rPr>
              <a:t>директор Белгородского механико-технологического техникума 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B12366F-5D74-4FC4-9D03-A6CB539882C7}"/>
              </a:ext>
            </a:extLst>
          </p:cNvPr>
          <p:cNvSpPr/>
          <p:nvPr/>
        </p:nvSpPr>
        <p:spPr>
          <a:xfrm>
            <a:off x="6535176" y="2029633"/>
            <a:ext cx="1204905" cy="1016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1" dirty="0">
                <a:solidFill>
                  <a:prstClr val="black"/>
                </a:solidFill>
                <a:latin typeface="Arial"/>
              </a:rPr>
              <a:t>Председатель:</a:t>
            </a:r>
          </a:p>
          <a:p>
            <a:r>
              <a:rPr lang="ru-RU" sz="751" b="1" dirty="0">
                <a:solidFill>
                  <a:prstClr val="black"/>
                </a:solidFill>
                <a:latin typeface="Arial"/>
              </a:rPr>
              <a:t>Мурышкина </a:t>
            </a:r>
            <a:br>
              <a:rPr lang="ru-RU" sz="751" b="1" dirty="0">
                <a:solidFill>
                  <a:prstClr val="black"/>
                </a:solidFill>
                <a:latin typeface="Arial"/>
              </a:rPr>
            </a:br>
            <a:r>
              <a:rPr lang="ru-RU" sz="751" b="1" dirty="0">
                <a:solidFill>
                  <a:prstClr val="black"/>
                </a:solidFill>
                <a:latin typeface="Arial"/>
              </a:rPr>
              <a:t>Елена Вадимовна,</a:t>
            </a:r>
          </a:p>
          <a:p>
            <a:r>
              <a:rPr lang="ru-RU" sz="751" dirty="0">
                <a:solidFill>
                  <a:prstClr val="black"/>
                </a:solidFill>
                <a:latin typeface="Arial"/>
              </a:rPr>
              <a:t>директор Губернаторского многопрофильного лицея-интерната, </a:t>
            </a:r>
            <a:br>
              <a:rPr lang="ru-RU" sz="751" dirty="0">
                <a:solidFill>
                  <a:prstClr val="black"/>
                </a:solidFill>
                <a:latin typeface="Arial"/>
              </a:rPr>
            </a:br>
            <a:r>
              <a:rPr lang="ru-RU" sz="751" dirty="0">
                <a:solidFill>
                  <a:prstClr val="black"/>
                </a:solidFill>
                <a:latin typeface="Arial"/>
              </a:rPr>
              <a:t>г. Кемерово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BF286C-FE16-422A-A25A-721B7F1A0805}"/>
              </a:ext>
            </a:extLst>
          </p:cNvPr>
          <p:cNvSpPr/>
          <p:nvPr/>
        </p:nvSpPr>
        <p:spPr>
          <a:xfrm>
            <a:off x="1520914" y="4199671"/>
            <a:ext cx="5071765" cy="219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defRPr/>
            </a:pPr>
            <a:r>
              <a:rPr lang="ru-RU" sz="826" b="1" dirty="0">
                <a:solidFill>
                  <a:srgbClr val="5B9BD5">
                    <a:lumMod val="75000"/>
                  </a:srgbClr>
                </a:solidFill>
                <a:latin typeface="Arial"/>
              </a:rPr>
              <a:t>+ координационный комитет при Клубе Губернаторов бережливых регионов</a:t>
            </a:r>
          </a:p>
        </p:txBody>
      </p:sp>
    </p:spTree>
    <p:extLst>
      <p:ext uri="{BB962C8B-B14F-4D97-AF65-F5344CB8AC3E}">
        <p14:creationId xmlns:p14="http://schemas.microsoft.com/office/powerpoint/2010/main" val="1261422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5826028F-38C6-49ED-B8EA-533838C34D59}"/>
              </a:ext>
            </a:extLst>
          </p:cNvPr>
          <p:cNvSpPr txBox="1"/>
          <p:nvPr/>
        </p:nvSpPr>
        <p:spPr>
          <a:xfrm>
            <a:off x="1325767" y="856209"/>
            <a:ext cx="6467209" cy="254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51" b="1" dirty="0">
                <a:solidFill>
                  <a:srgbClr val="5B9BD5">
                    <a:lumMod val="75000"/>
                  </a:srgbClr>
                </a:solidFill>
                <a:latin typeface="Arial" charset="0"/>
                <a:cs typeface="Arial" charset="0"/>
              </a:rPr>
              <a:t>Клуб губернаторов бережливых регионов</a:t>
            </a:r>
            <a:endParaRPr lang="ru-RU" sz="1501" b="1" dirty="0">
              <a:solidFill>
                <a:srgbClr val="5B9BD5">
                  <a:lumMod val="75000"/>
                </a:srgbClr>
              </a:solidFill>
              <a:latin typeface="Arial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CF3F1F9-5E52-4F54-A3B2-E02A35DF2C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3622" y="1755352"/>
            <a:ext cx="1342272" cy="718978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1D51296-FD20-4779-A6DC-15A12EA94E5A}"/>
              </a:ext>
            </a:extLst>
          </p:cNvPr>
          <p:cNvSpPr/>
          <p:nvPr/>
        </p:nvSpPr>
        <p:spPr>
          <a:xfrm>
            <a:off x="3737176" y="1317008"/>
            <a:ext cx="1886071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51" b="1" dirty="0">
                <a:solidFill>
                  <a:prstClr val="black"/>
                </a:solidFill>
                <a:latin typeface="Arial"/>
              </a:rPr>
              <a:t>Первое заседание Клуба под руководством С.В. Кириенко </a:t>
            </a:r>
            <a:br>
              <a:rPr lang="ru-RU" sz="751" dirty="0">
                <a:solidFill>
                  <a:prstClr val="black"/>
                </a:solidFill>
                <a:latin typeface="Arial"/>
              </a:rPr>
            </a:br>
            <a:r>
              <a:rPr lang="ru-RU" sz="751" dirty="0">
                <a:solidFill>
                  <a:prstClr val="black"/>
                </a:solidFill>
                <a:latin typeface="Arial"/>
              </a:rPr>
              <a:t>26 декабря 2019 г.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BF0EE9D-716D-4B10-99E2-E3D9E94E42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4768" y="1746618"/>
            <a:ext cx="1209810" cy="718978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A1C60C5-6543-44F9-9916-C0125BAB379E}"/>
              </a:ext>
            </a:extLst>
          </p:cNvPr>
          <p:cNvSpPr/>
          <p:nvPr/>
        </p:nvSpPr>
        <p:spPr>
          <a:xfrm>
            <a:off x="1325767" y="1317008"/>
            <a:ext cx="2027812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51" b="1" dirty="0">
                <a:solidFill>
                  <a:prstClr val="black"/>
                </a:solidFill>
                <a:latin typeface="Arial"/>
              </a:rPr>
              <a:t>Рождение концепции Клуба на форуме «Производительность 360» </a:t>
            </a:r>
            <a:br>
              <a:rPr lang="ru-RU" sz="751" dirty="0">
                <a:solidFill>
                  <a:prstClr val="black"/>
                </a:solidFill>
                <a:latin typeface="Arial"/>
              </a:rPr>
            </a:br>
            <a:r>
              <a:rPr lang="ru-RU" sz="751" dirty="0">
                <a:solidFill>
                  <a:prstClr val="black"/>
                </a:solidFill>
                <a:latin typeface="Arial"/>
              </a:rPr>
              <a:t>3 июля 2019 г.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818EF63F-C37E-4D48-BBD0-9CB1FFD6DD2F}"/>
              </a:ext>
            </a:extLst>
          </p:cNvPr>
          <p:cNvSpPr/>
          <p:nvPr/>
        </p:nvSpPr>
        <p:spPr>
          <a:xfrm>
            <a:off x="6083685" y="1317008"/>
            <a:ext cx="1755054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51" b="1" dirty="0">
                <a:solidFill>
                  <a:prstClr val="black"/>
                </a:solidFill>
                <a:latin typeface="Arial"/>
              </a:rPr>
              <a:t>Первое собрание Координационного совета Клуба </a:t>
            </a:r>
            <a:br>
              <a:rPr lang="ru-RU" sz="751" dirty="0">
                <a:solidFill>
                  <a:prstClr val="black"/>
                </a:solidFill>
                <a:latin typeface="Arial"/>
              </a:rPr>
            </a:br>
            <a:r>
              <a:rPr lang="ru-RU" sz="751" dirty="0">
                <a:solidFill>
                  <a:prstClr val="black"/>
                </a:solidFill>
                <a:latin typeface="Arial"/>
              </a:rPr>
              <a:t>23 марта 2021 г.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DE0452-61BF-4690-B027-78FA22DED94D}"/>
              </a:ext>
            </a:extLst>
          </p:cNvPr>
          <p:cNvSpPr txBox="1"/>
          <p:nvPr/>
        </p:nvSpPr>
        <p:spPr>
          <a:xfrm>
            <a:off x="1315138" y="2753930"/>
            <a:ext cx="6564003" cy="2540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5B9BD5">
                    <a:lumMod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r>
              <a:rPr lang="ru-RU" sz="1051" dirty="0"/>
              <a:t>Ассоциация</a:t>
            </a:r>
            <a:r>
              <a:rPr lang="en-US" sz="1051" dirty="0"/>
              <a:t> </a:t>
            </a:r>
            <a:r>
              <a:rPr lang="ru-RU" sz="1051" dirty="0"/>
              <a:t>производственных систем России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D0D5EC1-3B30-4BE6-B4BA-CF931DD4F440}"/>
              </a:ext>
            </a:extLst>
          </p:cNvPr>
          <p:cNvSpPr/>
          <p:nvPr/>
        </p:nvSpPr>
        <p:spPr>
          <a:xfrm>
            <a:off x="1196087" y="3074466"/>
            <a:ext cx="1642162" cy="554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51" b="1" dirty="0">
                <a:solidFill>
                  <a:prstClr val="black"/>
                </a:solidFill>
                <a:latin typeface="Arial"/>
              </a:rPr>
              <a:t>Наб. совет ГК «Росатом»</a:t>
            </a:r>
          </a:p>
          <a:p>
            <a:pPr algn="ctr"/>
            <a:r>
              <a:rPr lang="ru-RU" sz="751" dirty="0">
                <a:solidFill>
                  <a:prstClr val="black"/>
                </a:solidFill>
                <a:latin typeface="Arial"/>
              </a:rPr>
              <a:t>24 июня 2019 г.</a:t>
            </a:r>
          </a:p>
          <a:p>
            <a:pPr algn="ctr"/>
            <a:r>
              <a:rPr lang="ru-RU" sz="751" dirty="0">
                <a:solidFill>
                  <a:prstClr val="black"/>
                </a:solidFill>
                <a:latin typeface="Arial"/>
              </a:rPr>
              <a:t>Инициатива Росатома по созданию Ассоциации НПС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0421E06-306C-4F93-90FC-86F59AB73C1A}"/>
              </a:ext>
            </a:extLst>
          </p:cNvPr>
          <p:cNvSpPr/>
          <p:nvPr/>
        </p:nvSpPr>
        <p:spPr>
          <a:xfrm>
            <a:off x="1280005" y="3339066"/>
            <a:ext cx="1503046" cy="207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5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6B7936-7B74-4951-94C3-F609E11AD8B9}"/>
              </a:ext>
            </a:extLst>
          </p:cNvPr>
          <p:cNvSpPr/>
          <p:nvPr/>
        </p:nvSpPr>
        <p:spPr>
          <a:xfrm>
            <a:off x="3443334" y="3074466"/>
            <a:ext cx="2134150" cy="554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51" b="1" dirty="0">
                <a:solidFill>
                  <a:prstClr val="black"/>
                </a:solidFill>
                <a:latin typeface="Arial"/>
              </a:rPr>
              <a:t>Образование партнерства «Производственные системы России </a:t>
            </a:r>
            <a:br>
              <a:rPr lang="ru-RU" sz="751" b="1" dirty="0">
                <a:solidFill>
                  <a:prstClr val="black"/>
                </a:solidFill>
                <a:latin typeface="Arial"/>
              </a:rPr>
            </a:br>
            <a:r>
              <a:rPr lang="ru-RU" sz="751" b="1" dirty="0">
                <a:solidFill>
                  <a:prstClr val="black"/>
                </a:solidFill>
                <a:latin typeface="Arial"/>
              </a:rPr>
              <a:t>на встрече руководителей компаний</a:t>
            </a:r>
          </a:p>
          <a:p>
            <a:pPr algn="ctr"/>
            <a:r>
              <a:rPr lang="ru-RU" sz="751" dirty="0">
                <a:solidFill>
                  <a:prstClr val="black"/>
                </a:solidFill>
                <a:latin typeface="Arial"/>
              </a:rPr>
              <a:t>30 сентября 2019 г.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44C2C72-E25D-4359-9D82-199DD0A8E5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4705"/>
          <a:stretch/>
        </p:blipFill>
        <p:spPr>
          <a:xfrm>
            <a:off x="6444876" y="4217216"/>
            <a:ext cx="293516" cy="16696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5195216-4E35-40CB-AE6F-2D4FB2A1B2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36831"/>
          <a:stretch/>
        </p:blipFill>
        <p:spPr>
          <a:xfrm>
            <a:off x="3707954" y="3940096"/>
            <a:ext cx="474313" cy="22150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DD09D11-306A-4E70-AC7D-A2453EC4F1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91" b="38949"/>
          <a:stretch/>
        </p:blipFill>
        <p:spPr>
          <a:xfrm>
            <a:off x="1938170" y="3980136"/>
            <a:ext cx="171635" cy="9656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08501D9-42D4-44BD-9CBB-1556DFA7BB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0392" y="3759729"/>
            <a:ext cx="200498" cy="9190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C3C7F8D-4797-4598-B90D-A77F12A5F6D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63897" b="-8437"/>
          <a:stretch/>
        </p:blipFill>
        <p:spPr>
          <a:xfrm>
            <a:off x="2824936" y="3730783"/>
            <a:ext cx="134783" cy="143889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BE434CAD-5398-409E-B796-060CC7DECCFB}"/>
              </a:ext>
            </a:extLst>
          </p:cNvPr>
          <p:cNvSpPr/>
          <p:nvPr/>
        </p:nvSpPr>
        <p:spPr>
          <a:xfrm>
            <a:off x="2089415" y="3955004"/>
            <a:ext cx="687876" cy="19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39"/>
              </a:spcAft>
            </a:pPr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Times New Roman" panose="02020603050405020304" pitchFamily="18" charset="0"/>
              </a:rPr>
              <a:t>АО «ОСК»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EC708D9-DB57-453A-9B87-AD7CDA0359D5}"/>
              </a:ext>
            </a:extLst>
          </p:cNvPr>
          <p:cNvSpPr/>
          <p:nvPr/>
        </p:nvSpPr>
        <p:spPr>
          <a:xfrm>
            <a:off x="4049884" y="3997576"/>
            <a:ext cx="935190" cy="19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39"/>
              </a:spcAft>
            </a:pPr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Times New Roman" panose="02020603050405020304" pitchFamily="18" charset="0"/>
              </a:rPr>
              <a:t>ГК «Роскосмос»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00120131-A68E-4307-ACB8-CC74FB1AAA09}"/>
              </a:ext>
            </a:extLst>
          </p:cNvPr>
          <p:cNvSpPr/>
          <p:nvPr/>
        </p:nvSpPr>
        <p:spPr>
          <a:xfrm>
            <a:off x="2970347" y="3722510"/>
            <a:ext cx="828306" cy="19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39"/>
              </a:spcAft>
            </a:pPr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Times New Roman" panose="02020603050405020304" pitchFamily="18" charset="0"/>
              </a:rPr>
              <a:t>ГК «Росатом»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AF3F5E0E-584F-4FA0-8C6C-0A392E851491}"/>
              </a:ext>
            </a:extLst>
          </p:cNvPr>
          <p:cNvSpPr/>
          <p:nvPr/>
        </p:nvSpPr>
        <p:spPr>
          <a:xfrm>
            <a:off x="6066389" y="3974227"/>
            <a:ext cx="1064163" cy="19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39"/>
              </a:spcAft>
            </a:pPr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Times New Roman" panose="02020603050405020304" pitchFamily="18" charset="0"/>
              </a:rPr>
              <a:t>ПАО «Ростелеком»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5FFCAC4-F8B1-424B-8277-29F001AEB602}"/>
              </a:ext>
            </a:extLst>
          </p:cNvPr>
          <p:cNvSpPr/>
          <p:nvPr/>
        </p:nvSpPr>
        <p:spPr>
          <a:xfrm>
            <a:off x="5219769" y="3714624"/>
            <a:ext cx="822542" cy="19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39"/>
              </a:spcAft>
            </a:pPr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Times New Roman" panose="02020603050405020304" pitchFamily="18" charset="0"/>
              </a:rPr>
              <a:t>ОАО «РЖД» 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8D0B9DF0-A98F-4F56-BFE3-3710649BDFD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4534"/>
          <a:stretch/>
        </p:blipFill>
        <p:spPr>
          <a:xfrm>
            <a:off x="5042569" y="4235838"/>
            <a:ext cx="170745" cy="188685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EC024AC-E45C-48EC-BC10-2DB5F404845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4675" b="45307"/>
          <a:stretch/>
        </p:blipFill>
        <p:spPr>
          <a:xfrm>
            <a:off x="5968494" y="4000963"/>
            <a:ext cx="107201" cy="108666"/>
          </a:xfrm>
          <a:prstGeom prst="rect">
            <a:avLst/>
          </a:prstGeom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85A7E85F-DD8A-4BA3-92E9-E0AF760F7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589" r="80761" b="29940"/>
          <a:stretch/>
        </p:blipFill>
        <p:spPr bwMode="auto">
          <a:xfrm>
            <a:off x="2824438" y="4247427"/>
            <a:ext cx="134476" cy="1746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CEC7ED9-A8A3-4298-B312-CAA5146860AC}"/>
              </a:ext>
            </a:extLst>
          </p:cNvPr>
          <p:cNvSpPr/>
          <p:nvPr/>
        </p:nvSpPr>
        <p:spPr>
          <a:xfrm>
            <a:off x="2957038" y="4232183"/>
            <a:ext cx="970925" cy="19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39"/>
              </a:spcAft>
            </a:pPr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Times New Roman" panose="02020603050405020304" pitchFamily="18" charset="0"/>
              </a:rPr>
              <a:t>ПАО «ОАК»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03AA2F09-5ABB-4D51-987E-3ADC88DD0163}"/>
              </a:ext>
            </a:extLst>
          </p:cNvPr>
          <p:cNvSpPr/>
          <p:nvPr/>
        </p:nvSpPr>
        <p:spPr>
          <a:xfrm>
            <a:off x="6640569" y="4247428"/>
            <a:ext cx="1286630" cy="19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39"/>
              </a:spcAft>
            </a:pPr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Times New Roman" panose="02020603050405020304" pitchFamily="18" charset="0"/>
              </a:rPr>
              <a:t>АО «Концерн «Калашников»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82E4281B-6E0D-40FD-95B5-CA8239254426}"/>
              </a:ext>
            </a:extLst>
          </p:cNvPr>
          <p:cNvSpPr/>
          <p:nvPr/>
        </p:nvSpPr>
        <p:spPr>
          <a:xfrm>
            <a:off x="5174190" y="4247428"/>
            <a:ext cx="822542" cy="19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39"/>
              </a:spcAft>
            </a:pPr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Times New Roman" panose="02020603050405020304" pitchFamily="18" charset="0"/>
              </a:rPr>
              <a:t>АО «ОДК»</a:t>
            </a:r>
          </a:p>
        </p:txBody>
      </p:sp>
      <p:pic>
        <p:nvPicPr>
          <p:cNvPr id="46" name="Picture 2" descr="C:\Users\20907856\AppData\Local\Microsoft\Windows\Temporary Internet Files\Content.Outlook\XQORRWP3\IMG_6354.jpg">
            <a:extLst>
              <a:ext uri="{FF2B5EF4-FFF2-40B4-BE49-F238E27FC236}">
                <a16:creationId xmlns:a16="http://schemas.microsoft.com/office/drawing/2014/main" id="{88AF29FD-4224-4A29-8AD6-413CFA6A06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212"/>
          <a:stretch/>
        </p:blipFill>
        <p:spPr bwMode="auto">
          <a:xfrm>
            <a:off x="1345712" y="4255699"/>
            <a:ext cx="139218" cy="16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B2AAC1FE-D6C5-4F03-8C5A-9D043357EEAF}"/>
              </a:ext>
            </a:extLst>
          </p:cNvPr>
          <p:cNvSpPr/>
          <p:nvPr/>
        </p:nvSpPr>
        <p:spPr>
          <a:xfrm>
            <a:off x="1484930" y="4247428"/>
            <a:ext cx="822542" cy="19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39"/>
              </a:spcAft>
            </a:pPr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Times New Roman" panose="02020603050405020304" pitchFamily="18" charset="0"/>
              </a:rPr>
              <a:t>АО «ОПК»</a:t>
            </a: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AB1A54F9-F221-4369-8689-B815BE7BCB8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66"/>
          <a:stretch/>
        </p:blipFill>
        <p:spPr>
          <a:xfrm>
            <a:off x="6511717" y="3653183"/>
            <a:ext cx="141510" cy="254201"/>
          </a:xfrm>
          <a:prstGeom prst="rect">
            <a:avLst/>
          </a:prstGeom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94ED295-CB04-447D-A7B0-0289A6A2C0A4}"/>
              </a:ext>
            </a:extLst>
          </p:cNvPr>
          <p:cNvSpPr/>
          <p:nvPr/>
        </p:nvSpPr>
        <p:spPr>
          <a:xfrm>
            <a:off x="6640570" y="3699416"/>
            <a:ext cx="1153841" cy="19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39"/>
              </a:spcAft>
            </a:pPr>
            <a:r>
              <a:rPr lang="ru-RU" sz="676" dirty="0">
                <a:solidFill>
                  <a:srgbClr val="E7E6E6">
                    <a:lumMod val="10000"/>
                  </a:srgbClr>
                </a:solidFill>
                <a:ea typeface="Times New Roman" panose="02020603050405020304" pitchFamily="18" charset="0"/>
              </a:rPr>
              <a:t>АО «Вертолеты России»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012D9053-A50C-4C45-A0F1-4A941B1C5588}"/>
              </a:ext>
            </a:extLst>
          </p:cNvPr>
          <p:cNvSpPr/>
          <p:nvPr/>
        </p:nvSpPr>
        <p:spPr>
          <a:xfrm>
            <a:off x="5950592" y="3074466"/>
            <a:ext cx="1869704" cy="554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51" b="1" dirty="0">
                <a:solidFill>
                  <a:prstClr val="black"/>
                </a:solidFill>
                <a:latin typeface="Arial"/>
              </a:rPr>
              <a:t>Реализация проектов между компаниями-участниками </a:t>
            </a:r>
            <a:br>
              <a:rPr lang="ru-RU" sz="751" b="1" dirty="0">
                <a:solidFill>
                  <a:prstClr val="black"/>
                </a:solidFill>
                <a:latin typeface="Arial"/>
              </a:rPr>
            </a:br>
            <a:r>
              <a:rPr lang="ru-RU" sz="751" b="1" dirty="0">
                <a:solidFill>
                  <a:prstClr val="black"/>
                </a:solidFill>
                <a:latin typeface="Arial"/>
              </a:rPr>
              <a:t>и заводами-«побратимами» </a:t>
            </a:r>
          </a:p>
          <a:p>
            <a:pPr algn="ctr"/>
            <a:r>
              <a:rPr lang="ru-RU" sz="751" dirty="0">
                <a:solidFill>
                  <a:prstClr val="black"/>
                </a:solidFill>
                <a:latin typeface="Arial"/>
              </a:rPr>
              <a:t>2019-2021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9734BC-D8F9-48F4-876A-17157DCBF232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15" t="16335" r="16578" b="12879"/>
          <a:stretch/>
        </p:blipFill>
        <p:spPr>
          <a:xfrm>
            <a:off x="6410723" y="1731064"/>
            <a:ext cx="1153637" cy="744374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D2AE703-9EC6-4A71-A88C-4DE44626904F}"/>
              </a:ext>
            </a:extLst>
          </p:cNvPr>
          <p:cNvCxnSpPr/>
          <p:nvPr/>
        </p:nvCxnSpPr>
        <p:spPr>
          <a:xfrm>
            <a:off x="1241851" y="2561910"/>
            <a:ext cx="6693683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D76A60BF-E1B3-40E7-8CB4-D9C63168AE56}"/>
              </a:ext>
            </a:extLst>
          </p:cNvPr>
          <p:cNvCxnSpPr>
            <a:cxnSpLocks/>
          </p:cNvCxnSpPr>
          <p:nvPr/>
        </p:nvCxnSpPr>
        <p:spPr>
          <a:xfrm flipV="1">
            <a:off x="3720362" y="3777267"/>
            <a:ext cx="1126068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ABA764ED-47FE-4F71-9522-8F34D484DD1D}"/>
              </a:ext>
            </a:extLst>
          </p:cNvPr>
          <p:cNvCxnSpPr>
            <a:cxnSpLocks/>
          </p:cNvCxnSpPr>
          <p:nvPr/>
        </p:nvCxnSpPr>
        <p:spPr>
          <a:xfrm flipH="1">
            <a:off x="3720361" y="3834470"/>
            <a:ext cx="1143977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60FEFA5D-2C6B-4A2D-805D-123691D1071F}"/>
              </a:ext>
            </a:extLst>
          </p:cNvPr>
          <p:cNvCxnSpPr>
            <a:cxnSpLocks/>
          </p:cNvCxnSpPr>
          <p:nvPr/>
        </p:nvCxnSpPr>
        <p:spPr>
          <a:xfrm>
            <a:off x="5872889" y="3744063"/>
            <a:ext cx="492072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3D9EA09C-CC2B-4731-9AD2-6533D3EAC1BB}"/>
              </a:ext>
            </a:extLst>
          </p:cNvPr>
          <p:cNvCxnSpPr>
            <a:cxnSpLocks/>
          </p:cNvCxnSpPr>
          <p:nvPr/>
        </p:nvCxnSpPr>
        <p:spPr>
          <a:xfrm flipH="1" flipV="1">
            <a:off x="5872888" y="3801266"/>
            <a:ext cx="492071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39AF93BF-41BB-4DAD-8641-76210955881D}"/>
              </a:ext>
            </a:extLst>
          </p:cNvPr>
          <p:cNvCxnSpPr>
            <a:cxnSpLocks/>
          </p:cNvCxnSpPr>
          <p:nvPr/>
        </p:nvCxnSpPr>
        <p:spPr>
          <a:xfrm flipH="1">
            <a:off x="2399664" y="3834471"/>
            <a:ext cx="332007" cy="92179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C9BC3794-D0D9-42AE-A5DD-5A2929EA8837}"/>
              </a:ext>
            </a:extLst>
          </p:cNvPr>
          <p:cNvCxnSpPr>
            <a:cxnSpLocks/>
          </p:cNvCxnSpPr>
          <p:nvPr/>
        </p:nvCxnSpPr>
        <p:spPr>
          <a:xfrm flipV="1">
            <a:off x="2302106" y="3801265"/>
            <a:ext cx="359008" cy="109794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A6436338-E7AB-4F92-B3EC-8638FFFCDF22}"/>
              </a:ext>
            </a:extLst>
          </p:cNvPr>
          <p:cNvCxnSpPr>
            <a:cxnSpLocks/>
          </p:cNvCxnSpPr>
          <p:nvPr/>
        </p:nvCxnSpPr>
        <p:spPr>
          <a:xfrm flipH="1">
            <a:off x="3191706" y="3938413"/>
            <a:ext cx="0" cy="266476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0E368BAE-8E68-492F-95B0-2E65F275002B}"/>
              </a:ext>
            </a:extLst>
          </p:cNvPr>
          <p:cNvCxnSpPr>
            <a:cxnSpLocks/>
          </p:cNvCxnSpPr>
          <p:nvPr/>
        </p:nvCxnSpPr>
        <p:spPr>
          <a:xfrm flipV="1">
            <a:off x="3243462" y="3925565"/>
            <a:ext cx="0" cy="27025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07BCA54C-0C5C-4AA4-B6F0-E23759669AC6}"/>
              </a:ext>
            </a:extLst>
          </p:cNvPr>
          <p:cNvCxnSpPr>
            <a:cxnSpLocks/>
          </p:cNvCxnSpPr>
          <p:nvPr/>
        </p:nvCxnSpPr>
        <p:spPr>
          <a:xfrm>
            <a:off x="3513569" y="3910061"/>
            <a:ext cx="295202" cy="113613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8EA0D8E1-C7A3-41FE-AC00-B94FED4BD110}"/>
              </a:ext>
            </a:extLst>
          </p:cNvPr>
          <p:cNvCxnSpPr>
            <a:cxnSpLocks/>
          </p:cNvCxnSpPr>
          <p:nvPr/>
        </p:nvCxnSpPr>
        <p:spPr>
          <a:xfrm flipH="1" flipV="1">
            <a:off x="3468092" y="3948666"/>
            <a:ext cx="310831" cy="124437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id="{B217A794-6D03-4793-924C-DC72DB7D17CB}"/>
              </a:ext>
            </a:extLst>
          </p:cNvPr>
          <p:cNvCxnSpPr>
            <a:cxnSpLocks/>
          </p:cNvCxnSpPr>
          <p:nvPr/>
        </p:nvCxnSpPr>
        <p:spPr>
          <a:xfrm>
            <a:off x="4792481" y="4133501"/>
            <a:ext cx="231211" cy="113928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>
            <a:extLst>
              <a:ext uri="{FF2B5EF4-FFF2-40B4-BE49-F238E27FC236}">
                <a16:creationId xmlns:a16="http://schemas.microsoft.com/office/drawing/2014/main" id="{2256CF32-26CD-45E7-99E3-A12ED4AD8A35}"/>
              </a:ext>
            </a:extLst>
          </p:cNvPr>
          <p:cNvCxnSpPr>
            <a:cxnSpLocks/>
          </p:cNvCxnSpPr>
          <p:nvPr/>
        </p:nvCxnSpPr>
        <p:spPr>
          <a:xfrm flipH="1" flipV="1">
            <a:off x="4735599" y="4151716"/>
            <a:ext cx="244532" cy="124437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5341A639-559F-46AC-BEB9-9FACC347FE55}"/>
              </a:ext>
            </a:extLst>
          </p:cNvPr>
          <p:cNvCxnSpPr>
            <a:cxnSpLocks/>
          </p:cNvCxnSpPr>
          <p:nvPr/>
        </p:nvCxnSpPr>
        <p:spPr>
          <a:xfrm flipH="1">
            <a:off x="5681528" y="4167672"/>
            <a:ext cx="252376" cy="129023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30714E09-87DF-4ABA-9EDC-8AE720292612}"/>
              </a:ext>
            </a:extLst>
          </p:cNvPr>
          <p:cNvCxnSpPr>
            <a:cxnSpLocks/>
          </p:cNvCxnSpPr>
          <p:nvPr/>
        </p:nvCxnSpPr>
        <p:spPr>
          <a:xfrm flipV="1">
            <a:off x="5646984" y="4128288"/>
            <a:ext cx="261395" cy="132588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>
            <a:extLst>
              <a:ext uri="{FF2B5EF4-FFF2-40B4-BE49-F238E27FC236}">
                <a16:creationId xmlns:a16="http://schemas.microsoft.com/office/drawing/2014/main" id="{934C883C-4A5F-4444-9CB1-88D643059A28}"/>
              </a:ext>
            </a:extLst>
          </p:cNvPr>
          <p:cNvCxnSpPr>
            <a:cxnSpLocks/>
          </p:cNvCxnSpPr>
          <p:nvPr/>
        </p:nvCxnSpPr>
        <p:spPr>
          <a:xfrm flipH="1">
            <a:off x="4805732" y="3931667"/>
            <a:ext cx="252376" cy="129023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>
            <a:extLst>
              <a:ext uri="{FF2B5EF4-FFF2-40B4-BE49-F238E27FC236}">
                <a16:creationId xmlns:a16="http://schemas.microsoft.com/office/drawing/2014/main" id="{801813C6-A54D-473C-A887-38D35A9A07C1}"/>
              </a:ext>
            </a:extLst>
          </p:cNvPr>
          <p:cNvCxnSpPr>
            <a:cxnSpLocks/>
          </p:cNvCxnSpPr>
          <p:nvPr/>
        </p:nvCxnSpPr>
        <p:spPr>
          <a:xfrm flipV="1">
            <a:off x="4771188" y="3892283"/>
            <a:ext cx="261395" cy="132588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963349DE-2B94-4644-B75A-2AB8E21F5E5F}"/>
              </a:ext>
            </a:extLst>
          </p:cNvPr>
          <p:cNvCxnSpPr>
            <a:cxnSpLocks/>
          </p:cNvCxnSpPr>
          <p:nvPr/>
        </p:nvCxnSpPr>
        <p:spPr>
          <a:xfrm>
            <a:off x="5908379" y="4288607"/>
            <a:ext cx="492072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>
            <a:extLst>
              <a:ext uri="{FF2B5EF4-FFF2-40B4-BE49-F238E27FC236}">
                <a16:creationId xmlns:a16="http://schemas.microsoft.com/office/drawing/2014/main" id="{E58CDF59-9C3F-4F12-A8B8-558816039003}"/>
              </a:ext>
            </a:extLst>
          </p:cNvPr>
          <p:cNvCxnSpPr>
            <a:cxnSpLocks/>
          </p:cNvCxnSpPr>
          <p:nvPr/>
        </p:nvCxnSpPr>
        <p:spPr>
          <a:xfrm flipH="1" flipV="1">
            <a:off x="5908379" y="4345810"/>
            <a:ext cx="492071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>
            <a:extLst>
              <a:ext uri="{FF2B5EF4-FFF2-40B4-BE49-F238E27FC236}">
                <a16:creationId xmlns:a16="http://schemas.microsoft.com/office/drawing/2014/main" id="{4D5986D4-5A51-49CF-85F2-97A2A420DE1D}"/>
              </a:ext>
            </a:extLst>
          </p:cNvPr>
          <p:cNvCxnSpPr>
            <a:cxnSpLocks/>
          </p:cNvCxnSpPr>
          <p:nvPr/>
        </p:nvCxnSpPr>
        <p:spPr>
          <a:xfrm>
            <a:off x="2153629" y="4295933"/>
            <a:ext cx="492072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>
            <a:extLst>
              <a:ext uri="{FF2B5EF4-FFF2-40B4-BE49-F238E27FC236}">
                <a16:creationId xmlns:a16="http://schemas.microsoft.com/office/drawing/2014/main" id="{DA71FCB8-2AF2-4ACF-9865-5C7286B86739}"/>
              </a:ext>
            </a:extLst>
          </p:cNvPr>
          <p:cNvCxnSpPr>
            <a:cxnSpLocks/>
          </p:cNvCxnSpPr>
          <p:nvPr/>
        </p:nvCxnSpPr>
        <p:spPr>
          <a:xfrm flipH="1" flipV="1">
            <a:off x="2153629" y="4353136"/>
            <a:ext cx="492071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>
            <a:extLst>
              <a:ext uri="{FF2B5EF4-FFF2-40B4-BE49-F238E27FC236}">
                <a16:creationId xmlns:a16="http://schemas.microsoft.com/office/drawing/2014/main" id="{B15A8A21-198F-442A-BA22-2D928BE7D95C}"/>
              </a:ext>
            </a:extLst>
          </p:cNvPr>
          <p:cNvCxnSpPr>
            <a:cxnSpLocks/>
          </p:cNvCxnSpPr>
          <p:nvPr/>
        </p:nvCxnSpPr>
        <p:spPr>
          <a:xfrm flipV="1">
            <a:off x="3627213" y="4292445"/>
            <a:ext cx="1126068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>
            <a:extLst>
              <a:ext uri="{FF2B5EF4-FFF2-40B4-BE49-F238E27FC236}">
                <a16:creationId xmlns:a16="http://schemas.microsoft.com/office/drawing/2014/main" id="{FE34AFFE-9D79-40DC-A3D5-993FC946FA48}"/>
              </a:ext>
            </a:extLst>
          </p:cNvPr>
          <p:cNvCxnSpPr>
            <a:cxnSpLocks/>
          </p:cNvCxnSpPr>
          <p:nvPr/>
        </p:nvCxnSpPr>
        <p:spPr>
          <a:xfrm flipH="1">
            <a:off x="3627213" y="4349648"/>
            <a:ext cx="1143977" cy="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>
            <a:extLst>
              <a:ext uri="{FF2B5EF4-FFF2-40B4-BE49-F238E27FC236}">
                <a16:creationId xmlns:a16="http://schemas.microsoft.com/office/drawing/2014/main" id="{7C7481B8-65B5-44E4-A3F5-6BF62C19C48D}"/>
              </a:ext>
            </a:extLst>
          </p:cNvPr>
          <p:cNvCxnSpPr>
            <a:cxnSpLocks/>
          </p:cNvCxnSpPr>
          <p:nvPr/>
        </p:nvCxnSpPr>
        <p:spPr>
          <a:xfrm>
            <a:off x="2625293" y="4097871"/>
            <a:ext cx="231211" cy="113928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>
            <a:extLst>
              <a:ext uri="{FF2B5EF4-FFF2-40B4-BE49-F238E27FC236}">
                <a16:creationId xmlns:a16="http://schemas.microsoft.com/office/drawing/2014/main" id="{DF27019C-3405-4CD8-86C3-0AAFD550FE60}"/>
              </a:ext>
            </a:extLst>
          </p:cNvPr>
          <p:cNvCxnSpPr>
            <a:cxnSpLocks/>
          </p:cNvCxnSpPr>
          <p:nvPr/>
        </p:nvCxnSpPr>
        <p:spPr>
          <a:xfrm flipH="1" flipV="1">
            <a:off x="2568411" y="4116086"/>
            <a:ext cx="244532" cy="124437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>
            <a:extLst>
              <a:ext uri="{FF2B5EF4-FFF2-40B4-BE49-F238E27FC236}">
                <a16:creationId xmlns:a16="http://schemas.microsoft.com/office/drawing/2014/main" id="{5BFD62FE-81C7-4643-8974-77F95A4852AD}"/>
              </a:ext>
            </a:extLst>
          </p:cNvPr>
          <p:cNvCxnSpPr>
            <a:cxnSpLocks/>
          </p:cNvCxnSpPr>
          <p:nvPr/>
        </p:nvCxnSpPr>
        <p:spPr>
          <a:xfrm flipH="1">
            <a:off x="1644515" y="4100073"/>
            <a:ext cx="252376" cy="129023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>
            <a:extLst>
              <a:ext uri="{FF2B5EF4-FFF2-40B4-BE49-F238E27FC236}">
                <a16:creationId xmlns:a16="http://schemas.microsoft.com/office/drawing/2014/main" id="{136A96A7-6345-41E7-BDCD-741F355737AB}"/>
              </a:ext>
            </a:extLst>
          </p:cNvPr>
          <p:cNvCxnSpPr>
            <a:cxnSpLocks/>
          </p:cNvCxnSpPr>
          <p:nvPr/>
        </p:nvCxnSpPr>
        <p:spPr>
          <a:xfrm flipV="1">
            <a:off x="1609971" y="4060690"/>
            <a:ext cx="261395" cy="132588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>
            <a:extLst>
              <a:ext uri="{FF2B5EF4-FFF2-40B4-BE49-F238E27FC236}">
                <a16:creationId xmlns:a16="http://schemas.microsoft.com/office/drawing/2014/main" id="{A61D0DD4-601E-4C95-9B20-24224BAF949B}"/>
              </a:ext>
            </a:extLst>
          </p:cNvPr>
          <p:cNvCxnSpPr>
            <a:cxnSpLocks/>
            <a:endCxn id="39" idx="2"/>
          </p:cNvCxnSpPr>
          <p:nvPr/>
        </p:nvCxnSpPr>
        <p:spPr>
          <a:xfrm flipH="1" flipV="1">
            <a:off x="5631040" y="3910960"/>
            <a:ext cx="273733" cy="165740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>
            <a:extLst>
              <a:ext uri="{FF2B5EF4-FFF2-40B4-BE49-F238E27FC236}">
                <a16:creationId xmlns:a16="http://schemas.microsoft.com/office/drawing/2014/main" id="{D1D3505E-A7D8-428D-8642-410DB3CDE012}"/>
              </a:ext>
            </a:extLst>
          </p:cNvPr>
          <p:cNvCxnSpPr>
            <a:cxnSpLocks/>
          </p:cNvCxnSpPr>
          <p:nvPr/>
        </p:nvCxnSpPr>
        <p:spPr>
          <a:xfrm>
            <a:off x="5728311" y="3897711"/>
            <a:ext cx="211290" cy="151817"/>
          </a:xfrm>
          <a:prstGeom prst="straightConnector1">
            <a:avLst/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Заголовок 1">
            <a:extLst>
              <a:ext uri="{FF2B5EF4-FFF2-40B4-BE49-F238E27FC236}">
                <a16:creationId xmlns:a16="http://schemas.microsoft.com/office/drawing/2014/main" id="{99F2B033-E83A-4E29-A20C-D46CE4CFAF0A}"/>
              </a:ext>
            </a:extLst>
          </p:cNvPr>
          <p:cNvSpPr txBox="1">
            <a:spLocks/>
          </p:cNvSpPr>
          <p:nvPr/>
        </p:nvSpPr>
        <p:spPr bwMode="auto">
          <a:xfrm>
            <a:off x="600037" y="50752"/>
            <a:ext cx="6809292" cy="47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ru-RU" sz="1501" dirty="0">
                <a:latin typeface="+mn-lt"/>
              </a:rPr>
            </a:br>
            <a:r>
              <a:rPr lang="ru-RU" sz="1600" dirty="0">
                <a:solidFill>
                  <a:srgbClr val="333333"/>
                </a:solidFill>
                <a:latin typeface="Arial" charset="0"/>
                <a:cs typeface="Arial" charset="0"/>
              </a:rPr>
              <a:t>Новое горизонтальное взаимодействие в стране на уровне губернаторов и крупных корпораций и компаний</a:t>
            </a:r>
          </a:p>
        </p:txBody>
      </p:sp>
      <p:sp>
        <p:nvSpPr>
          <p:cNvPr id="67" name="Номер слайда 8">
            <a:extLst>
              <a:ext uri="{FF2B5EF4-FFF2-40B4-BE49-F238E27FC236}">
                <a16:creationId xmlns:a16="http://schemas.microsoft.com/office/drawing/2014/main" id="{5640ACCF-9E3E-46CA-B4E6-AF84101F6816}"/>
              </a:ext>
            </a:extLst>
          </p:cNvPr>
          <p:cNvSpPr txBox="1">
            <a:spLocks/>
          </p:cNvSpPr>
          <p:nvPr/>
        </p:nvSpPr>
        <p:spPr bwMode="auto">
          <a:xfrm>
            <a:off x="7340383" y="4840797"/>
            <a:ext cx="470732" cy="283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>
              <a:defRPr sz="2200" b="1">
                <a:solidFill>
                  <a:schemeClr val="hlink"/>
                </a:solidFill>
              </a:defRPr>
            </a:lvl1pPr>
            <a:lvl2pPr marL="360363" indent="-177800" eaLnBrk="0" hangingPunct="0">
              <a:lnSpc>
                <a:spcPct val="110000"/>
              </a:lnSpc>
              <a:spcAft>
                <a:spcPct val="20000"/>
              </a:spcAft>
              <a:buBlip>
                <a:blip r:embed="rId17"/>
              </a:buBlip>
              <a:defRPr sz="1400">
                <a:latin typeface="+mn-lt"/>
                <a:cs typeface="+mn-cs"/>
              </a:defRPr>
            </a:lvl2pPr>
            <a:lvl3pPr marL="1162050" indent="-268288" eaLnBrk="0" hangingPunct="0">
              <a:spcAft>
                <a:spcPct val="30000"/>
              </a:spcAft>
              <a:buBlip>
                <a:blip r:embed="rId17"/>
              </a:buBlip>
              <a:defRPr sz="2200">
                <a:latin typeface="+mn-lt"/>
                <a:cs typeface="+mn-cs"/>
              </a:defRPr>
            </a:lvl3pPr>
            <a:lvl4pPr marL="1665288" indent="-228600" eaLnBrk="0" hangingPunct="0">
              <a:spcBef>
                <a:spcPct val="20000"/>
              </a:spcBef>
              <a:buChar char="–"/>
              <a:defRPr sz="2000">
                <a:latin typeface="+mn-lt"/>
                <a:cs typeface="+mn-cs"/>
              </a:defRPr>
            </a:lvl4pPr>
            <a:lvl5pPr marL="2073275" indent="-228600" eaLnBrk="0" hangingPunct="0">
              <a:spcBef>
                <a:spcPct val="20000"/>
              </a:spcBef>
              <a:buChar char="»"/>
              <a:defRPr sz="2000">
                <a:latin typeface="+mn-lt"/>
                <a:cs typeface="+mn-cs"/>
              </a:defRPr>
            </a:lvl5pPr>
            <a:lvl6pPr marL="2530475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6pPr>
            <a:lvl7pPr marL="2987675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7pPr>
            <a:lvl8pPr marL="3444875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8pPr>
            <a:lvl9pPr marL="3902075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9pPr>
          </a:lstStyle>
          <a:p>
            <a:fld id="{5D9369CA-25C1-4200-8FD4-9D37F592EEB4}" type="slidenum">
              <a:rPr lang="ru-RU" altLang="ru-RU" sz="1652"/>
              <a:pPr/>
              <a:t>15</a:t>
            </a:fld>
            <a:endParaRPr lang="ru-RU" altLang="ru-RU" sz="1652" dirty="0"/>
          </a:p>
        </p:txBody>
      </p:sp>
    </p:spTree>
    <p:extLst>
      <p:ext uri="{BB962C8B-B14F-4D97-AF65-F5344CB8AC3E}">
        <p14:creationId xmlns:p14="http://schemas.microsoft.com/office/powerpoint/2010/main" val="3499872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430" y="155919"/>
            <a:ext cx="7498708" cy="722187"/>
          </a:xfrm>
        </p:spPr>
        <p:txBody>
          <a:bodyPr/>
          <a:lstStyle/>
          <a:p>
            <a:r>
              <a:rPr lang="ru-RU" sz="1600" b="1" dirty="0">
                <a:solidFill>
                  <a:srgbClr val="333333"/>
                </a:solidFill>
                <a:latin typeface="Arial" charset="0"/>
                <a:cs typeface="Arial" charset="0"/>
              </a:rPr>
              <a:t>Главная цель бережливых преобразований – </a:t>
            </a:r>
            <a:br>
              <a:rPr lang="ru-RU" sz="1600" b="1" dirty="0">
                <a:solidFill>
                  <a:srgbClr val="333333"/>
                </a:solidFill>
                <a:latin typeface="Arial" charset="0"/>
                <a:cs typeface="Arial" charset="0"/>
              </a:rPr>
            </a:br>
            <a:r>
              <a:rPr lang="ru-RU" sz="1600" b="1" dirty="0">
                <a:solidFill>
                  <a:srgbClr val="333333"/>
                </a:solidFill>
                <a:latin typeface="Arial" charset="0"/>
                <a:cs typeface="Arial" charset="0"/>
              </a:rPr>
              <a:t>изменение людей в лучшую сторону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7340383" y="4840797"/>
            <a:ext cx="470732" cy="283631"/>
          </a:xfrm>
        </p:spPr>
        <p:txBody>
          <a:bodyPr/>
          <a:lstStyle/>
          <a:p>
            <a:fld id="{5D9369CA-25C1-4200-8FD4-9D37F592EEB4}" type="slidenum">
              <a:rPr lang="ru-RU" altLang="ru-RU" smtClean="0"/>
              <a:pPr/>
              <a:t>16</a:t>
            </a:fld>
            <a:endParaRPr lang="ru-RU" alt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59645" y="3808442"/>
            <a:ext cx="3432175" cy="4619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1" dirty="0">
                <a:ea typeface="Calibri" panose="020F0502020204030204" pitchFamily="34" charset="0"/>
              </a:rPr>
              <a:t>Главный врач майкопской городской поликлиники № 3, 2017 год.</a:t>
            </a:r>
            <a:endParaRPr lang="ru-RU" sz="105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3204" y="1748207"/>
            <a:ext cx="2702800" cy="19628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7" name="Овальная выноска 16"/>
          <p:cNvSpPr/>
          <p:nvPr/>
        </p:nvSpPr>
        <p:spPr>
          <a:xfrm>
            <a:off x="1583204" y="910129"/>
            <a:ext cx="3193462" cy="668728"/>
          </a:xfrm>
          <a:prstGeom prst="wedgeEllipseCallout">
            <a:avLst>
              <a:gd name="adj1" fmla="val 2823"/>
              <a:gd name="adj2" fmla="val 213932"/>
            </a:avLst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 dirty="0">
              <a:solidFill>
                <a:srgbClr val="08486B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48051" y="1026213"/>
            <a:ext cx="3043769" cy="461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1" b="1" dirty="0">
                <a:solidFill>
                  <a:schemeClr val="accent2">
                    <a:lumMod val="75000"/>
                  </a:schemeClr>
                </a:solidFill>
                <a:ea typeface="Arial Unicode MS" panose="020B0604020202020204" pitchFamily="34" charset="-128"/>
              </a:rPr>
              <a:t>А вы знаете, за эти 3 месяца </a:t>
            </a:r>
            <a:br>
              <a:rPr lang="ru-RU" sz="1201" b="1" dirty="0">
                <a:solidFill>
                  <a:schemeClr val="accent2">
                    <a:lumMod val="75000"/>
                  </a:schemeClr>
                </a:solidFill>
                <a:ea typeface="Arial Unicode MS" panose="020B0604020202020204" pitchFamily="34" charset="-128"/>
              </a:rPr>
            </a:br>
            <a:r>
              <a:rPr lang="ru-RU" sz="1201" b="1" dirty="0">
                <a:solidFill>
                  <a:schemeClr val="accent2">
                    <a:lumMod val="75000"/>
                  </a:schemeClr>
                </a:solidFill>
                <a:ea typeface="Arial Unicode MS" panose="020B0604020202020204" pitchFamily="34" charset="-128"/>
              </a:rPr>
              <a:t>я стала намного лучше!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93169" y="4431688"/>
            <a:ext cx="4968907" cy="300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1" b="1" kern="0" dirty="0">
                <a:solidFill>
                  <a:schemeClr val="accent2">
                    <a:lumMod val="75000"/>
                  </a:schemeClr>
                </a:solidFill>
              </a:rPr>
              <a:t>Мы должны быть там</a:t>
            </a:r>
            <a:r>
              <a:rPr lang="ru-RU" sz="1351" kern="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1351" b="1" kern="0" dirty="0">
                <a:solidFill>
                  <a:schemeClr val="accent2">
                    <a:lumMod val="75000"/>
                  </a:schemeClr>
                </a:solidFill>
              </a:rPr>
              <a:t>где</a:t>
            </a:r>
            <a:r>
              <a:rPr lang="ru-RU" sz="1351" kern="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351" b="1" kern="0" dirty="0">
                <a:solidFill>
                  <a:schemeClr val="accent2">
                    <a:lumMod val="75000"/>
                  </a:schemeClr>
                </a:solidFill>
              </a:rPr>
              <a:t>нас ждут и хотят изменений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E5039B-607E-4F04-8C7F-D17000C4C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3035" y="1546681"/>
            <a:ext cx="3198080" cy="239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99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7749" y="845939"/>
            <a:ext cx="3491340" cy="400110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Саха (Якутия)</a:t>
            </a:r>
          </a:p>
        </p:txBody>
      </p:sp>
      <p:pic>
        <p:nvPicPr>
          <p:cNvPr id="7" name="Picture 5" descr="http://geoenergetics.ru/wp-content/uploads/2017/07/Yakutia_Russia-1024x497.jpg"/>
          <p:cNvPicPr>
            <a:picLocks noChangeAspect="1" noChangeArrowheads="1"/>
          </p:cNvPicPr>
          <p:nvPr/>
        </p:nvPicPr>
        <p:blipFill rotWithShape="1"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02" r="7501"/>
          <a:stretch/>
        </p:blipFill>
        <p:spPr bwMode="auto">
          <a:xfrm>
            <a:off x="865573" y="1791951"/>
            <a:ext cx="2360128" cy="128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468543" y="3058903"/>
            <a:ext cx="213651" cy="257178"/>
            <a:chOff x="6912196" y="6498675"/>
            <a:chExt cx="272776" cy="287174"/>
          </a:xfrm>
        </p:grpSpPr>
        <p:sp>
          <p:nvSpPr>
            <p:cNvPr id="9" name="Равнобедренный треугольник 8"/>
            <p:cNvSpPr/>
            <p:nvPr/>
          </p:nvSpPr>
          <p:spPr>
            <a:xfrm>
              <a:off x="6912196" y="6713849"/>
              <a:ext cx="151120" cy="720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1286" dirty="0">
                <a:solidFill>
                  <a:prstClr val="white"/>
                </a:solidFill>
              </a:endParaRPr>
            </a:p>
          </p:txBody>
        </p:sp>
        <p:sp>
          <p:nvSpPr>
            <p:cNvPr id="10" name="Волна 9"/>
            <p:cNvSpPr/>
            <p:nvPr/>
          </p:nvSpPr>
          <p:spPr>
            <a:xfrm>
              <a:off x="7004972" y="6498675"/>
              <a:ext cx="180000" cy="144000"/>
            </a:xfrm>
            <a:prstGeom prst="wav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1286" dirty="0">
                <a:solidFill>
                  <a:prstClr val="white"/>
                </a:solidFill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996364" y="6504350"/>
              <a:ext cx="0" cy="216000"/>
            </a:xfrm>
            <a:prstGeom prst="line">
              <a:avLst/>
            </a:prstGeom>
            <a:ln w="28575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859353" y="3065310"/>
            <a:ext cx="3343522" cy="586699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1071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принципов бережливого производства в субъектах присутствия ГК «Росатом»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333012"/>
            <a:ext cx="3719811" cy="279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214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Закрыто 18 проектов в 11 организациях: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4148" y="3638202"/>
            <a:ext cx="1386025" cy="25712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071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071" b="1" i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закрыт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50491" y="14347"/>
            <a:ext cx="6361116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«ЭФФЕКТИВНЫЙ РЕГИОН»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Закрытые проекты на 01.08.21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57831" y="3674761"/>
            <a:ext cx="507742" cy="184004"/>
          </a:xfrm>
          <a:prstGeom prst="rect">
            <a:avLst/>
          </a:prstGeom>
          <a:solidFill>
            <a:srgbClr val="BDD7EE"/>
          </a:solidFill>
          <a:ln w="63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1210" y="4005864"/>
            <a:ext cx="3528392" cy="6684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эффективность 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региону –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139,5%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2456505" y="2208502"/>
            <a:ext cx="198007" cy="215174"/>
            <a:chOff x="6912196" y="6498675"/>
            <a:chExt cx="272776" cy="287174"/>
          </a:xfrm>
        </p:grpSpPr>
        <p:sp>
          <p:nvSpPr>
            <p:cNvPr id="20" name="Равнобедренный треугольник 19"/>
            <p:cNvSpPr/>
            <p:nvPr/>
          </p:nvSpPr>
          <p:spPr>
            <a:xfrm>
              <a:off x="6912196" y="6713849"/>
              <a:ext cx="151120" cy="720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1286" dirty="0">
                <a:solidFill>
                  <a:prstClr val="white"/>
                </a:solidFill>
              </a:endParaRPr>
            </a:p>
          </p:txBody>
        </p:sp>
        <p:sp>
          <p:nvSpPr>
            <p:cNvPr id="21" name="Волна 20"/>
            <p:cNvSpPr/>
            <p:nvPr/>
          </p:nvSpPr>
          <p:spPr>
            <a:xfrm>
              <a:off x="7004972" y="6498675"/>
              <a:ext cx="180000" cy="144000"/>
            </a:xfrm>
            <a:prstGeom prst="wav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1286" dirty="0">
                <a:solidFill>
                  <a:prstClr val="white"/>
                </a:solidFill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>
              <a:off x="6996364" y="6504350"/>
              <a:ext cx="0" cy="216000"/>
            </a:xfrm>
            <a:prstGeom prst="line">
              <a:avLst/>
            </a:prstGeom>
            <a:ln w="28575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4281798" y="722233"/>
          <a:ext cx="4456636" cy="42062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9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3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7050">
                  <a:extLst>
                    <a:ext uri="{9D8B030D-6E8A-4147-A177-3AD203B41FA5}">
                      <a16:colId xmlns:a16="http://schemas.microsoft.com/office/drawing/2014/main" val="2788239754"/>
                    </a:ext>
                  </a:extLst>
                </a:gridCol>
                <a:gridCol w="891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46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7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000" kern="1200" dirty="0">
                          <a:solidFill>
                            <a:schemeClr val="bg1"/>
                          </a:solidFill>
                        </a:rPr>
                        <a:t>№</a:t>
                      </a:r>
                    </a:p>
                    <a:p>
                      <a:pPr algn="ctr"/>
                      <a:r>
                        <a:rPr lang="ru-RU" sz="1000" kern="1200" dirty="0">
                          <a:solidFill>
                            <a:schemeClr val="bg1"/>
                          </a:solidFill>
                        </a:rPr>
                        <a:t>п/п</a:t>
                      </a:r>
                      <a:endParaRPr lang="ru-RU" sz="10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000" kern="1200" dirty="0">
                          <a:solidFill>
                            <a:schemeClr val="bg1"/>
                          </a:solidFill>
                        </a:rPr>
                        <a:t>Организация (ведомство)</a:t>
                      </a:r>
                      <a:endParaRPr lang="ru-RU" sz="10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000" kern="1200" dirty="0">
                          <a:solidFill>
                            <a:schemeClr val="bg1"/>
                          </a:solidFill>
                        </a:rPr>
                        <a:t>Дата закрытия</a:t>
                      </a:r>
                      <a:endParaRPr lang="ru-RU" sz="10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000" kern="1200" dirty="0">
                          <a:solidFill>
                            <a:schemeClr val="bg1"/>
                          </a:solidFill>
                        </a:rPr>
                        <a:t>Количество</a:t>
                      </a:r>
                    </a:p>
                    <a:p>
                      <a:pPr algn="ctr"/>
                      <a:r>
                        <a:rPr lang="ru-RU" sz="1000" kern="1200" dirty="0">
                          <a:solidFill>
                            <a:schemeClr val="bg1"/>
                          </a:solidFill>
                        </a:rPr>
                        <a:t>проектов </a:t>
                      </a:r>
                      <a:endParaRPr lang="ru-RU" sz="10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000" kern="1200" dirty="0">
                          <a:solidFill>
                            <a:schemeClr val="bg1"/>
                          </a:solidFill>
                        </a:rPr>
                        <a:t>Эффективность</a:t>
                      </a:r>
                    </a:p>
                    <a:p>
                      <a:pPr algn="ctr"/>
                      <a:r>
                        <a:rPr lang="ru-RU" sz="1000" kern="1200" dirty="0">
                          <a:solidFill>
                            <a:schemeClr val="bg1"/>
                          </a:solidFill>
                        </a:rPr>
                        <a:t>проекта, %</a:t>
                      </a:r>
                      <a:endParaRPr lang="ru-RU" sz="10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3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+mn-cs"/>
                        </a:rPr>
                        <a:t>1</a:t>
                      </a:r>
                      <a:endParaRPr lang="ru-RU" sz="800" b="0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ГАП</a:t>
                      </a:r>
                      <a:r>
                        <a:rPr lang="ru-RU" sz="700" b="0" kern="12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7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ОУ </a:t>
                      </a:r>
                      <a:r>
                        <a:rPr lang="ru-RU" sz="7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РС(Я)</a:t>
                      </a:r>
                      <a:r>
                        <a:rPr lang="ru-RU" sz="700" b="0" baseline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7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«Якутский автодорожный техникум»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(1 и 2 этап)</a:t>
                      </a:r>
                      <a:endParaRPr lang="ru-RU" sz="700" b="0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15.04.21</a:t>
                      </a:r>
                      <a:endParaRPr lang="ru-RU" sz="800" b="0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+mn-cs"/>
                        </a:rPr>
                        <a:t>4</a:t>
                      </a:r>
                      <a:endParaRPr lang="ru-RU" sz="800" b="0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800" b="1" dirty="0">
                          <a:solidFill>
                            <a:srgbClr val="00B05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98,7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003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+mn-cs"/>
                        </a:rPr>
                        <a:t>2</a:t>
                      </a:r>
                      <a:endParaRPr lang="ru-RU" sz="800" b="0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dirty="0">
                          <a:solidFill>
                            <a:srgbClr val="002060"/>
                          </a:solidFill>
                          <a:latin typeface="+mn-lt"/>
                        </a:rPr>
                        <a:t>МБДОУ</a:t>
                      </a:r>
                      <a:r>
                        <a:rPr lang="ru-RU" sz="700" b="0" baseline="0" dirty="0">
                          <a:solidFill>
                            <a:srgbClr val="002060"/>
                          </a:solidFill>
                          <a:latin typeface="+mn-lt"/>
                        </a:rPr>
                        <a:t> Детский сад «Надежда»</a:t>
                      </a:r>
                      <a:endParaRPr lang="ru-RU" sz="700" b="0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</a:rPr>
                        <a:t>21.01.21</a:t>
                      </a:r>
                      <a:endParaRPr lang="ru-RU" sz="800" b="0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</a:rPr>
                        <a:t>1</a:t>
                      </a:r>
                      <a:endParaRPr lang="ru-RU" sz="800" b="0" dirty="0">
                        <a:solidFill>
                          <a:srgbClr val="00206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00B050"/>
                          </a:solidFill>
                          <a:latin typeface="+mn-lt"/>
                        </a:rPr>
                        <a:t>105,6</a:t>
                      </a:r>
                      <a:endParaRPr lang="ru-RU" sz="800" b="1" dirty="0">
                        <a:solidFill>
                          <a:srgbClr val="00B05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9725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МФЦ - Якутск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12.04.21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00B05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191,0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2351563"/>
                  </a:ext>
                </a:extLst>
              </a:tr>
              <a:tr h="205187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ООО «Саюри»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15.04.21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В работе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0946730"/>
                  </a:ext>
                </a:extLst>
              </a:tr>
              <a:tr h="205187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Министерство по внешним связям и делам народов  крайнего</a:t>
                      </a:r>
                      <a:r>
                        <a:rPr lang="ru-RU" sz="700" u="none" strike="noStrike" baseline="0" dirty="0">
                          <a:solidFill>
                            <a:srgbClr val="002060"/>
                          </a:solidFill>
                          <a:effectLst/>
                        </a:rPr>
                        <a:t> Севера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23.04.21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B05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135,5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827407"/>
                  </a:ext>
                </a:extLst>
              </a:tr>
              <a:tr h="205187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Министерство финансов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30.04.21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B05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100,3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998964"/>
                  </a:ext>
                </a:extLst>
              </a:tr>
              <a:tr h="205187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Государственный театр оперы и балета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25.05.21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B05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226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602597"/>
                  </a:ext>
                </a:extLst>
              </a:tr>
              <a:tr h="205187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Министерство по молодежной политике и социальным коммуникациям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25.05.21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B05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105,3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595443"/>
                  </a:ext>
                </a:extLst>
              </a:tr>
              <a:tr h="205187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Министерство труда и социального развития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26.05.21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B05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174,5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103260"/>
                  </a:ext>
                </a:extLst>
              </a:tr>
              <a:tr h="205187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Департамент</a:t>
                      </a:r>
                      <a:r>
                        <a:rPr lang="ru-RU" sz="7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ветеринарии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27.05.21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B05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138,5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6015393"/>
                  </a:ext>
                </a:extLst>
              </a:tr>
              <a:tr h="205187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Министерство жилищно-коммунального хозяйства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22.07.21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B05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126,5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5035693"/>
                  </a:ext>
                </a:extLst>
              </a:tr>
              <a:tr h="23408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000" dirty="0">
                          <a:solidFill>
                            <a:srgbClr val="002060"/>
                          </a:solidFill>
                        </a:rPr>
                        <a:t>Всего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000" b="1" dirty="0">
                          <a:solidFill>
                            <a:srgbClr val="002060"/>
                          </a:solidFill>
                          <a:latin typeface="Calibri"/>
                          <a:cs typeface="+mn-cs"/>
                        </a:rPr>
                        <a:t>18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0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9834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2915816" y="4802474"/>
            <a:ext cx="1423723" cy="25712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07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071" b="1" i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1071" b="1" i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ick-off</a:t>
            </a:r>
            <a:r>
              <a:rPr lang="ru-RU" sz="1071" b="1" i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411760" y="4861970"/>
            <a:ext cx="507742" cy="13813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23528" y="4861970"/>
            <a:ext cx="507742" cy="138131"/>
          </a:xfrm>
          <a:prstGeom prst="rect">
            <a:avLst/>
          </a:prstGeom>
          <a:solidFill>
            <a:srgbClr val="9DC3E6"/>
          </a:solidFill>
          <a:ln w="63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0495" y="4802474"/>
            <a:ext cx="1941265" cy="25712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07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071" b="1" i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 проекта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971600" y="97348"/>
            <a:ext cx="6264696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«ЭФФЕКТИВНЫЙ РЕГИОН»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Открытые проекты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837159" y="4896785"/>
            <a:ext cx="507742" cy="138131"/>
          </a:xfrm>
          <a:prstGeom prst="rect">
            <a:avLst/>
          </a:prstGeom>
          <a:solidFill>
            <a:srgbClr val="BDD7EE"/>
          </a:solidFill>
          <a:ln w="63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D6BEC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44901" y="4837289"/>
            <a:ext cx="953965" cy="25712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1071" b="1" dirty="0">
                <a:solidFill>
                  <a:prstClr val="black">
                    <a:lumMod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1071" b="1" i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1071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64927" y="773931"/>
          <a:ext cx="4547753" cy="337176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60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92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14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92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30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№ </a:t>
                      </a:r>
                      <a:endParaRPr lang="ru-RU" sz="7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Предприятие (Ведомство)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Кол-во</a:t>
                      </a:r>
                      <a:endParaRPr lang="ru-RU" sz="7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Открытие</a:t>
                      </a:r>
                      <a:endParaRPr lang="ru-RU" sz="7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Kick-off</a:t>
                      </a:r>
                      <a:endParaRPr lang="ru-RU" sz="7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Закрытие</a:t>
                      </a:r>
                      <a:endParaRPr lang="ru-RU" sz="7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Управление образования г. Якутска (2 волна)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30.04.21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30.06.21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17.09.21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703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Министерство предпринимательства, торговли и туризма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13.04.21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10.06.21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13.10.21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Министерство культуры и духовного развития (ДШИ №1)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09.10.20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27.01.21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15.09.21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Министерство экономики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15.10.20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25.03.21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09.07.21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Департамент по охране объектов культурного наследия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28.10.20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04.02.21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30.07.21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542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Министерство по развитию Арктики и делам народов Севера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30.12.20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25.02.21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03.08.21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33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Государственный комитет по ценовой политике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22.01.21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25.06.21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АО «Сахагеоинформ»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02.02.21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02.07.21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02.10.21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Министерство экологии, природопользования и лесного хозяйства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02.02.21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26.04.21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18.08.21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120644"/>
                  </a:ext>
                </a:extLst>
              </a:tr>
              <a:tr h="42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Государственный комитет по обеспечению безопасности жизнедеятельности населения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16.04.21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10.09.21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440615"/>
                  </a:ext>
                </a:extLst>
              </a:tr>
              <a:tr h="74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Управление государственного строительного и жилищного надзора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19.02.21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19.04.21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19.08.21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942167"/>
                  </a:ext>
                </a:extLst>
              </a:tr>
              <a:tr h="344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Управление архитектуры и градостроительства РС(Я)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11.02.21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22.04.21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26.08.21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5193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Центр занятости населения, г. Нерюнгри (1,2 волна)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15.04.21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16.07.21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13.21.21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319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Управление образования Нюрбинского района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23.04.21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24.06.21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22.10.21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772678"/>
                  </a:ext>
                </a:extLst>
              </a:tr>
              <a:tr h="439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МБДОУ «Центр развития ребенка – детский сад «Лесная сказка» № 10 г. Нюрба» МР «</a:t>
                      </a:r>
                      <a:r>
                        <a:rPr lang="ru-RU" sz="7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Нюрбинский</a:t>
                      </a: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улус (район)»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26.04.21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26.09.21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26.11.21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342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МОБУ «</a:t>
                      </a:r>
                      <a:r>
                        <a:rPr lang="ru-RU" sz="7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Хатасская</a:t>
                      </a: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СОШ»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11.05.21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30.09.21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30.11.21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629322"/>
                  </a:ext>
                </a:extLst>
              </a:tr>
              <a:tr h="54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МБОУ «</a:t>
                      </a:r>
                      <a:r>
                        <a:rPr lang="ru-RU" sz="7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Егольжинская</a:t>
                      </a: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СОШ им. Д.И. Павлова» МР «</a:t>
                      </a:r>
                      <a:r>
                        <a:rPr lang="ru-RU" sz="7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Нюрбинский</a:t>
                      </a: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улус (район)»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25.05.21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25.09.21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25.11.21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751491"/>
                  </a:ext>
                </a:extLst>
              </a:tr>
              <a:tr h="866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Министерство культуры РС (Я)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21.05.21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24.09.21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21.11.21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414585"/>
                  </a:ext>
                </a:extLst>
              </a:tr>
              <a:tr h="866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ГБПОУ РС (Я) «Транспортный техникум им. Р.И. Брызгалова»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23.03.21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23.07.21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23.11.21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032993"/>
                  </a:ext>
                </a:extLst>
              </a:tr>
              <a:tr h="866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ГБПОУ РС (Я) "Якутский колледж технологии и дизайна"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03.04.21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07.09.21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384060"/>
                  </a:ext>
                </a:extLst>
              </a:tr>
              <a:tr h="866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ГБПОУ РС (Я) "Якутский коммунально-строительный техникум"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363803"/>
                  </a:ext>
                </a:extLst>
              </a:tr>
              <a:tr h="866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ГБПОУ РС (Я) «Центр подготовки рабочих кадров «Арктика»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07.04.21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768150"/>
                  </a:ext>
                </a:extLst>
              </a:tr>
              <a:tr h="866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Центр социально-психологической поддержки семьи и молодёжи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23.06.21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23.08.21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23.12.21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906446"/>
                  </a:ext>
                </a:extLst>
              </a:tr>
              <a:tr h="866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Дом дружбы народов им </a:t>
                      </a:r>
                      <a:r>
                        <a:rPr lang="ru-RU" sz="7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А.Е.Кулаковского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12.07.21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16.09.21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17.01.22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5357279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644008" y="773931"/>
          <a:ext cx="4330192" cy="346269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39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5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6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26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78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№ </a:t>
                      </a:r>
                      <a:endParaRPr lang="ru-RU" sz="7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Предприятие (Ведомство)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Кол-во</a:t>
                      </a:r>
                      <a:endParaRPr lang="ru-RU" sz="7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Открытие</a:t>
                      </a:r>
                      <a:endParaRPr lang="ru-RU" sz="7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Kick-off</a:t>
                      </a:r>
                      <a:endParaRPr lang="ru-RU" sz="7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Закрытие</a:t>
                      </a:r>
                      <a:endParaRPr lang="ru-RU" sz="7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5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МИЗО (2 волна)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01.03.21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21.05.21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09.09.21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МИЗО (2 волна)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01.03.21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27.07.21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11.11.21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898359"/>
                  </a:ext>
                </a:extLst>
              </a:tr>
              <a:tr h="81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МИЗО (2 волна)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01.03.21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07.06.21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31.05.22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481216"/>
                  </a:ext>
                </a:extLst>
              </a:tr>
              <a:tr h="81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28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МИЗО (2 волна)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01.03.21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07.06.21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05.21.21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662114"/>
                  </a:ext>
                </a:extLst>
              </a:tr>
              <a:tr h="1264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29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образца (МУ) МИЗО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01.03.21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графику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15.12.21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Управление</a:t>
                      </a:r>
                      <a:r>
                        <a:rPr lang="ru-RU" sz="70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ЗАГС</a:t>
                      </a:r>
                      <a:endParaRPr lang="ru-RU" sz="7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05.02.21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14.05.21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20.08.21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Министерство сельского хозяйства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08.02.21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10.03.21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03.08.21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3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32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Министерство промышленности и геологии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03.02.21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17.05.21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06.08.21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33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Министерство транспорта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28.05.21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28.07.21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28.11.21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34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Создание образца (МУ) Государственный</a:t>
                      </a:r>
                      <a:r>
                        <a:rPr lang="ru-RU" sz="7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комитет РС(Я) по занятости населения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01.03.21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графику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31.12.21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9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35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Министерство инноваций, цифрового развития и инфокоммуникационных технологий 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03.03.21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30.06.21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03.09.21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36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Министерство здравоохранения + Военкомат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29.03.21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09.06.21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30.09.21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881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37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Создание образца (РУ) – «Автодорожный техникум»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29.03.21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По графику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20.12.21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15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38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Создание образца (РУ)  УО г. Якутска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17.03.21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По графику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15.12.21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9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39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ГБПОУ Якутский индустриально-педагогический колледж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07.04.21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04.06.21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07.10.21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40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АО "</a:t>
                      </a:r>
                      <a:r>
                        <a:rPr lang="ru-RU" sz="7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Сахатранснефтегаз</a:t>
                      </a: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"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20.04.21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18.06.21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20.10.21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3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Администрация</a:t>
                      </a:r>
                      <a:r>
                        <a:rPr lang="ru-RU" sz="7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Главы РС(Я) и Правительство РС(Я)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23.03.21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01.08.21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10.12.21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42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Институт развития профессионального образования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07.04.21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07.06.21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07.10.21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72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43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Министерство по физкультуре и спорту РС(Я),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ГБУ РС(Я) "РССШ по плаванию"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11.05.21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12.07.21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11.11.21</a:t>
                      </a: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966848"/>
                  </a:ext>
                </a:extLst>
              </a:tr>
              <a:tr h="323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44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Министерство строительства РС(Я)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28.05.21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28.07.21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28.11.21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191358"/>
                  </a:ext>
                </a:extLst>
              </a:tr>
              <a:tr h="835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45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Министерство труда и социального развития (2 волна)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31.05.21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03.08.21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27.11.21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510282"/>
                  </a:ext>
                </a:extLst>
              </a:tr>
              <a:tr h="1347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46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Создание образца (МУ) Министерство труда и социального развития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22.06.21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По графику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15.12.21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292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ГАПУО РС (Я) "Якутский автодорожный техникум"(3 волна)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12.04.21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30.06.21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30.10.21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026333"/>
                  </a:ext>
                </a:extLst>
              </a:tr>
              <a:tr h="1840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Всего проектов  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71</a:t>
                      </a:r>
                    </a:p>
                  </a:txBody>
                  <a:tcPr marL="1857" marR="1857" marT="139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7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59531" y="4330811"/>
            <a:ext cx="4104457" cy="466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214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 проектов – 71, </a:t>
            </a:r>
          </a:p>
          <a:p>
            <a:pPr algn="ctr"/>
            <a:r>
              <a:rPr lang="ru-RU" sz="1214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т.ч: Образец</a:t>
            </a:r>
            <a:r>
              <a:rPr lang="en-US" sz="1214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214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МУ) – 3, Образец (РУ) -2. </a:t>
            </a:r>
          </a:p>
        </p:txBody>
      </p:sp>
    </p:spTree>
    <p:extLst>
      <p:ext uri="{BB962C8B-B14F-4D97-AF65-F5344CB8AC3E}">
        <p14:creationId xmlns:p14="http://schemas.microsoft.com/office/powerpoint/2010/main" val="2025890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51973990-58EB-41FB-934D-E95CF1BD49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8B1091F-B365-4E51-B436-88047E308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44" y="2232725"/>
            <a:ext cx="6561138" cy="330200"/>
          </a:xfrm>
        </p:spPr>
        <p:txBody>
          <a:bodyPr/>
          <a:lstStyle/>
          <a:p>
            <a:r>
              <a:rPr lang="ru-RU" dirty="0"/>
              <a:t>Примеры </a:t>
            </a:r>
          </a:p>
        </p:txBody>
      </p:sp>
    </p:spTree>
    <p:extLst>
      <p:ext uri="{BB962C8B-B14F-4D97-AF65-F5344CB8AC3E}">
        <p14:creationId xmlns:p14="http://schemas.microsoft.com/office/powerpoint/2010/main" val="2797379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50476" y="2790355"/>
            <a:ext cx="8202706" cy="8648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8" name="Прямоугольник 7"/>
          <p:cNvSpPr/>
          <p:nvPr/>
        </p:nvSpPr>
        <p:spPr>
          <a:xfrm>
            <a:off x="450476" y="2033571"/>
            <a:ext cx="8202706" cy="6486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4" name="Прямоугольник 3"/>
          <p:cNvSpPr/>
          <p:nvPr/>
        </p:nvSpPr>
        <p:spPr>
          <a:xfrm>
            <a:off x="441612" y="1276787"/>
            <a:ext cx="8202706" cy="6486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874" y="115558"/>
            <a:ext cx="5297955" cy="722187"/>
          </a:xfrm>
        </p:spPr>
        <p:txBody>
          <a:bodyPr/>
          <a:lstStyle/>
          <a:p>
            <a:r>
              <a:rPr lang="ru-RU" altLang="ru-RU" sz="2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Что такое Производственная система?</a:t>
            </a:r>
            <a:endParaRPr lang="ru-RU" sz="2000" b="1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>
          <a:xfrm>
            <a:off x="8717056" y="4790977"/>
            <a:ext cx="351317" cy="274097"/>
          </a:xfrm>
        </p:spPr>
        <p:txBody>
          <a:bodyPr/>
          <a:lstStyle/>
          <a:p>
            <a:fld id="{5D9369CA-25C1-4200-8FD4-9D37F592EEB4}" type="slidenum">
              <a:rPr lang="ru-RU" altLang="ru-RU" smtClean="0"/>
              <a:pPr/>
              <a:t>2</a:t>
            </a:fld>
            <a:endParaRPr lang="ru-RU" alt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99682" y="790283"/>
            <a:ext cx="7998859" cy="2900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altLang="ru-RU" sz="2102" b="1" dirty="0">
                <a:solidFill>
                  <a:srgbClr val="003274"/>
                </a:solidFill>
              </a:rPr>
              <a:t>Производственная система (</a:t>
            </a:r>
            <a:r>
              <a:rPr lang="en-US" altLang="ru-RU" sz="2102" b="1" dirty="0">
                <a:solidFill>
                  <a:srgbClr val="003274"/>
                </a:solidFill>
              </a:rPr>
              <a:t>lean</a:t>
            </a:r>
            <a:r>
              <a:rPr lang="ru-RU" altLang="ru-RU" sz="2102" b="1" dirty="0">
                <a:solidFill>
                  <a:srgbClr val="003274"/>
                </a:solidFill>
              </a:rPr>
              <a:t>)</a:t>
            </a:r>
            <a:r>
              <a:rPr lang="ru-RU" altLang="ru-RU" sz="2102" dirty="0">
                <a:solidFill>
                  <a:srgbClr val="003274"/>
                </a:solidFill>
              </a:rPr>
              <a:t> –</a:t>
            </a:r>
            <a:endParaRPr lang="en-US" altLang="ru-RU" sz="2102" dirty="0">
              <a:solidFill>
                <a:srgbClr val="003274"/>
              </a:solidFill>
            </a:endParaRPr>
          </a:p>
          <a:p>
            <a:pPr algn="ctr">
              <a:lnSpc>
                <a:spcPct val="120000"/>
              </a:lnSpc>
            </a:pPr>
            <a:br>
              <a:rPr lang="en-US" altLang="ru-RU" sz="751" dirty="0">
                <a:solidFill>
                  <a:srgbClr val="003274"/>
                </a:solidFill>
              </a:rPr>
            </a:br>
            <a:r>
              <a:rPr lang="ru-RU" altLang="ru-RU" sz="1501" dirty="0">
                <a:solidFill>
                  <a:srgbClr val="003274"/>
                </a:solidFill>
              </a:rPr>
              <a:t>это такая система </a:t>
            </a:r>
            <a:r>
              <a:rPr lang="ru-RU" altLang="ru-RU" sz="1501" b="1" dirty="0">
                <a:solidFill>
                  <a:srgbClr val="003274"/>
                </a:solidFill>
              </a:rPr>
              <a:t>ВЗАИМОДЕЙСТВИЯ</a:t>
            </a:r>
            <a:r>
              <a:rPr lang="ru-RU" altLang="ru-RU" sz="1501" dirty="0">
                <a:solidFill>
                  <a:srgbClr val="003274"/>
                </a:solidFill>
              </a:rPr>
              <a:t> людей, </a:t>
            </a:r>
          </a:p>
          <a:p>
            <a:pPr algn="ctr">
              <a:lnSpc>
                <a:spcPct val="120000"/>
              </a:lnSpc>
            </a:pPr>
            <a:r>
              <a:rPr lang="ru-RU" altLang="ru-RU" sz="1501" dirty="0">
                <a:solidFill>
                  <a:srgbClr val="003274"/>
                </a:solidFill>
              </a:rPr>
              <a:t>инструментов и</a:t>
            </a:r>
            <a:r>
              <a:rPr lang="en-US" altLang="ru-RU" sz="1501" dirty="0">
                <a:solidFill>
                  <a:srgbClr val="003274"/>
                </a:solidFill>
              </a:rPr>
              <a:t> </a:t>
            </a:r>
            <a:r>
              <a:rPr lang="ru-RU" altLang="ru-RU" sz="1501" dirty="0">
                <a:solidFill>
                  <a:srgbClr val="003274"/>
                </a:solidFill>
              </a:rPr>
              <a:t>оборудования </a:t>
            </a:r>
            <a:endParaRPr lang="en-US" altLang="ru-RU" sz="1501" dirty="0">
              <a:solidFill>
                <a:srgbClr val="003274"/>
              </a:solidFill>
            </a:endParaRPr>
          </a:p>
          <a:p>
            <a:pPr algn="ctr">
              <a:lnSpc>
                <a:spcPct val="120000"/>
              </a:lnSpc>
            </a:pPr>
            <a:endParaRPr lang="en-US" altLang="ru-RU" sz="901" dirty="0">
              <a:solidFill>
                <a:srgbClr val="003274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ru-RU" altLang="ru-RU" sz="1501" dirty="0">
                <a:solidFill>
                  <a:srgbClr val="003274"/>
                </a:solidFill>
              </a:rPr>
              <a:t>в созданном и визуализированном материальном </a:t>
            </a:r>
            <a:br>
              <a:rPr lang="ru-RU" altLang="ru-RU" sz="1501" dirty="0">
                <a:solidFill>
                  <a:srgbClr val="003274"/>
                </a:solidFill>
              </a:rPr>
            </a:br>
            <a:r>
              <a:rPr lang="ru-RU" altLang="ru-RU" sz="1501" dirty="0">
                <a:solidFill>
                  <a:srgbClr val="003274"/>
                </a:solidFill>
              </a:rPr>
              <a:t>и информационном </a:t>
            </a:r>
            <a:r>
              <a:rPr lang="ru-RU" altLang="ru-RU" sz="1501" b="1" dirty="0">
                <a:solidFill>
                  <a:srgbClr val="003274"/>
                </a:solidFill>
              </a:rPr>
              <a:t>ПОТОКЕ </a:t>
            </a:r>
            <a:r>
              <a:rPr lang="ru-RU" altLang="ru-RU" sz="1501" dirty="0">
                <a:solidFill>
                  <a:srgbClr val="003274"/>
                </a:solidFill>
              </a:rPr>
              <a:t>производства продукции (услуги), </a:t>
            </a:r>
            <a:endParaRPr lang="en-US" altLang="ru-RU" sz="1501" dirty="0">
              <a:solidFill>
                <a:srgbClr val="003274"/>
              </a:solidFill>
            </a:endParaRPr>
          </a:p>
          <a:p>
            <a:pPr algn="ctr">
              <a:lnSpc>
                <a:spcPct val="120000"/>
              </a:lnSpc>
            </a:pPr>
            <a:endParaRPr lang="en-US" altLang="ru-RU" sz="1051" dirty="0">
              <a:solidFill>
                <a:srgbClr val="003274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ru-RU" altLang="ru-RU" sz="1501" dirty="0">
                <a:solidFill>
                  <a:srgbClr val="003274"/>
                </a:solidFill>
              </a:rPr>
              <a:t>которая постоянно стремится перейти из </a:t>
            </a:r>
            <a:br>
              <a:rPr lang="ru-RU" altLang="ru-RU" sz="1501" dirty="0">
                <a:solidFill>
                  <a:srgbClr val="003274"/>
                </a:solidFill>
              </a:rPr>
            </a:br>
            <a:r>
              <a:rPr lang="ru-RU" altLang="ru-RU" sz="1501" b="1" dirty="0">
                <a:solidFill>
                  <a:srgbClr val="003274"/>
                </a:solidFill>
              </a:rPr>
              <a:t>ТЕКУЩЕГО В ЦЕЛЕВОЕ СОСТОЯНИЕ, </a:t>
            </a:r>
            <a:br>
              <a:rPr lang="ru-RU" altLang="ru-RU" sz="1501" b="1" dirty="0">
                <a:solidFill>
                  <a:srgbClr val="003274"/>
                </a:solidFill>
              </a:rPr>
            </a:br>
            <a:r>
              <a:rPr lang="ru-RU" altLang="ru-RU" sz="1501" dirty="0">
                <a:solidFill>
                  <a:srgbClr val="003274"/>
                </a:solidFill>
              </a:rPr>
              <a:t>с меньшим количеством всех типов потерь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82D95A5-AC33-4797-A8C6-913FDE18D634}"/>
              </a:ext>
            </a:extLst>
          </p:cNvPr>
          <p:cNvGrpSpPr/>
          <p:nvPr/>
        </p:nvGrpSpPr>
        <p:grpSpPr>
          <a:xfrm>
            <a:off x="450476" y="3811148"/>
            <a:ext cx="8193841" cy="1130646"/>
            <a:chOff x="1139825" y="3811148"/>
            <a:chExt cx="6868783" cy="979279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39825" y="3811148"/>
              <a:ext cx="6868782" cy="979279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1"/>
            </a:p>
          </p:txBody>
        </p:sp>
        <p:pic>
          <p:nvPicPr>
            <p:cNvPr id="91138" name="Picture 2" descr="&amp;Kcy;&amp;acy;&amp;rcy;&amp;tcy;&amp;icy;&amp;ncy;&amp;kcy;&amp;icy; &amp;pcy;&amp;ocy; &amp;zcy;&amp;acy;&amp;pcy;&amp;rcy;&amp;ocy;&amp;scy;&amp;ucy; &amp;lcy;&amp;iecy;&amp;dcy;&amp;ocy;&amp;kcy;&amp;ocy;&amp;lcy;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5742" y="3904794"/>
              <a:ext cx="1166255" cy="768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140" name="Picture 4" descr="&amp;Kcy;&amp;acy;&amp;rcy;&amp;tcy;&amp;icy;&amp;ncy;&amp;kcy;&amp;icy; &amp;pcy;&amp;ocy; &amp;zcy;&amp;acy;&amp;pcy;&amp;rcy;&amp;ocy;&amp;scy;&amp;ucy; &amp;scy;&amp;acy;&amp;ecy;&amp;scy;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718291" y="3904794"/>
              <a:ext cx="1290317" cy="79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148" name="Picture 12" descr="&amp;Kcy;&amp;acy;&amp;rcy;&amp;tcy;&amp;icy;&amp;ncy;&amp;kcy;&amp;icy; &amp;pcy;&amp;ocy; &amp;zcy;&amp;acy;&amp;pcy;&amp;rcy;&amp;ocy;&amp;scy;&amp;ucy; &amp;pcy;&amp;acy;&amp;rcy;&amp;ocy;&amp;gcy;&amp;iecy;&amp;ncy;&amp;iecy;&amp;rcy;&amp;acy;&amp;tcy;&amp;ocy;&amp;rcy; &amp;rcy;&amp;iecy;&amp;acy;&amp;kcy;&amp;tcy;&amp;ocy;&amp;rcy;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9760" y="3897386"/>
              <a:ext cx="1160469" cy="7736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&amp;Kcy;&amp;acy;&amp;rcy;&amp;tcy;&amp;icy;&amp;ncy;&amp;kcy;&amp;icy; &amp;pcy;&amp;ocy; &amp;zcy;&amp;acy;&amp;pcy;&amp;rcy;&amp;ocy;&amp;scy;&amp;ucy; &amp;fcy;&amp;ocy;&amp;tcy;&amp;ocy; &amp;rcy;&amp;ocy;&amp;scy;&amp;acy;&amp;tcy;&amp;ocy;&amp;mcy;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229026" y="3904794"/>
              <a:ext cx="1397102" cy="7770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&amp;Kcy;&amp;acy;&amp;rcy;&amp;tcy;&amp;icy;&amp;ncy;&amp;kcy;&amp;icy; &amp;pcy;&amp;ocy; &amp;zcy;&amp;acy;&amp;pcy;&amp;rcy;&amp;ocy;&amp;scy;&amp;ucy; &amp;fcy;&amp;ocy;&amp;tcy;&amp;ocy; &amp;rcy;&amp;ocy;&amp;scy;&amp;acy;&amp;tcy;&amp;ocy;&amp;mcy; &amp;lcy;&amp;yucy;&amp;dcy;&amp;icy;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5790" y="3904795"/>
              <a:ext cx="1547290" cy="7736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625395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1287793" y="4790010"/>
            <a:ext cx="5417127" cy="17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ru-RU" sz="1652" dirty="0">
                <a:solidFill>
                  <a:srgbClr val="003274"/>
                </a:solidFill>
              </a:rPr>
            </a:br>
            <a:r>
              <a:rPr lang="ru-RU" sz="1652" b="0" dirty="0">
                <a:solidFill>
                  <a:srgbClr val="003274"/>
                </a:solidFill>
              </a:rPr>
              <a:t>г. Нижний Новгород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402493" y="4771677"/>
            <a:ext cx="1601682" cy="274097"/>
          </a:xfrm>
          <a:prstGeom prst="rect">
            <a:avLst/>
          </a:prstGeom>
        </p:spPr>
        <p:txBody>
          <a:bodyPr/>
          <a:lstStyle/>
          <a:p>
            <a:fld id="{266048B4-E1F6-4B7C-B5CF-B726961A650C}" type="slidenum">
              <a:rPr lang="ru-RU" altLang="ru-RU" smtClean="0"/>
              <a:pPr/>
              <a:t>20</a:t>
            </a:fld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26141" y="762564"/>
            <a:ext cx="3051355" cy="461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1" b="1" dirty="0"/>
              <a:t>Православная гимназия им. преп. Сергия Радонежского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35221" y="794065"/>
            <a:ext cx="2053559" cy="369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1" b="1" dirty="0">
                <a:solidFill>
                  <a:schemeClr val="bg2">
                    <a:lumMod val="50000"/>
                  </a:schemeClr>
                </a:solidFill>
              </a:rPr>
              <a:t>ВПП подготовки к уроку «Технология» (девочки), </a:t>
            </a:r>
            <a:r>
              <a:rPr lang="ru-RU" sz="901" dirty="0">
                <a:solidFill>
                  <a:schemeClr val="bg2">
                    <a:lumMod val="50000"/>
                  </a:schemeClr>
                </a:solidFill>
              </a:rPr>
              <a:t>мин</a:t>
            </a:r>
            <a:r>
              <a:rPr lang="ru-RU" sz="901" b="1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</p:txBody>
      </p:sp>
      <p:graphicFrame>
        <p:nvGraphicFramePr>
          <p:cNvPr id="33" name="Диаграмма 32"/>
          <p:cNvGraphicFramePr/>
          <p:nvPr>
            <p:extLst/>
          </p:nvPr>
        </p:nvGraphicFramePr>
        <p:xfrm>
          <a:off x="4247665" y="948472"/>
          <a:ext cx="1675736" cy="1007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/>
          </p:nvPr>
        </p:nvGraphicFramePr>
        <p:xfrm>
          <a:off x="4439415" y="1953643"/>
          <a:ext cx="1323974" cy="190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8770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ysClr val="windowText" lastClr="000000"/>
                          </a:solidFill>
                        </a:rPr>
                        <a:t>было</a:t>
                      </a:r>
                    </a:p>
                  </a:txBody>
                  <a:tcPr marL="68644" marR="68644" marT="34322" marB="3432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ysClr val="windowText" lastClr="000000"/>
                          </a:solidFill>
                        </a:rPr>
                        <a:t>стало</a:t>
                      </a:r>
                    </a:p>
                  </a:txBody>
                  <a:tcPr marL="68644" marR="68644" marT="34322" marB="3432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5" name="Прямая соединительная линия 34"/>
          <p:cNvCxnSpPr/>
          <p:nvPr/>
        </p:nvCxnSpPr>
        <p:spPr>
          <a:xfrm>
            <a:off x="4658941" y="1565056"/>
            <a:ext cx="664821" cy="0"/>
          </a:xfrm>
          <a:prstGeom prst="line">
            <a:avLst/>
          </a:prstGeom>
          <a:ln w="31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323761" y="1565056"/>
            <a:ext cx="0" cy="219505"/>
          </a:xfrm>
          <a:prstGeom prst="straightConnector1">
            <a:avLst/>
          </a:prstGeom>
          <a:ln w="3175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5061474" y="1196938"/>
            <a:ext cx="834672" cy="254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51" b="1" dirty="0"/>
              <a:t>в 3 раза</a:t>
            </a:r>
          </a:p>
        </p:txBody>
      </p:sp>
      <p:pic>
        <p:nvPicPr>
          <p:cNvPr id="38" name="Picture 2" descr="C:\Гатилов\фото\20180423_1422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66159" y="788643"/>
            <a:ext cx="1281552" cy="127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5459" y="1206936"/>
            <a:ext cx="3245560" cy="739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1" dirty="0">
                <a:solidFill>
                  <a:schemeClr val="bg2">
                    <a:lumMod val="50000"/>
                  </a:schemeClr>
                </a:solidFill>
              </a:rPr>
              <a:t>Разработана и внедрена эффективная система обеспечения учащихся инструментами и материалами </a:t>
            </a:r>
            <a:br>
              <a:rPr lang="ru-RU" sz="105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051" dirty="0">
                <a:solidFill>
                  <a:schemeClr val="bg2">
                    <a:lumMod val="50000"/>
                  </a:schemeClr>
                </a:solidFill>
              </a:rPr>
              <a:t>для проведения занятий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785608" y="2160203"/>
            <a:ext cx="3051355" cy="461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1" b="1" dirty="0"/>
              <a:t>Православный ДС им. преп. Сергия Радонежского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4132092" y="2191705"/>
            <a:ext cx="2053559" cy="369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1" b="1" dirty="0">
                <a:solidFill>
                  <a:schemeClr val="bg2">
                    <a:lumMod val="50000"/>
                  </a:schemeClr>
                </a:solidFill>
              </a:rPr>
              <a:t>ВПП подготовки к занятию по лыжной подготовке, </a:t>
            </a:r>
            <a:r>
              <a:rPr lang="ru-RU" sz="901" dirty="0">
                <a:solidFill>
                  <a:schemeClr val="bg2">
                    <a:lumMod val="50000"/>
                  </a:schemeClr>
                </a:solidFill>
              </a:rPr>
              <a:t>мин</a:t>
            </a:r>
            <a:r>
              <a:rPr lang="ru-RU" sz="901" b="1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</p:txBody>
      </p:sp>
      <p:graphicFrame>
        <p:nvGraphicFramePr>
          <p:cNvPr id="69" name="Диаграмма 68"/>
          <p:cNvGraphicFramePr/>
          <p:nvPr>
            <p:extLst/>
          </p:nvPr>
        </p:nvGraphicFramePr>
        <p:xfrm>
          <a:off x="4244537" y="2538274"/>
          <a:ext cx="1675736" cy="815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0" name="Таблица 69"/>
          <p:cNvGraphicFramePr>
            <a:graphicFrameLocks noGrp="1"/>
          </p:cNvGraphicFramePr>
          <p:nvPr>
            <p:extLst/>
          </p:nvPr>
        </p:nvGraphicFramePr>
        <p:xfrm>
          <a:off x="4488186" y="3376567"/>
          <a:ext cx="1323974" cy="190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8770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ysClr val="windowText" lastClr="000000"/>
                          </a:solidFill>
                        </a:rPr>
                        <a:t>было</a:t>
                      </a:r>
                    </a:p>
                  </a:txBody>
                  <a:tcPr marL="68644" marR="68644" marT="34322" marB="3432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ysClr val="windowText" lastClr="000000"/>
                          </a:solidFill>
                        </a:rPr>
                        <a:t>стало</a:t>
                      </a:r>
                    </a:p>
                  </a:txBody>
                  <a:tcPr marL="68644" marR="68644" marT="34322" marB="3432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71" name="Прямая соединительная линия 70"/>
          <p:cNvCxnSpPr/>
          <p:nvPr/>
        </p:nvCxnSpPr>
        <p:spPr>
          <a:xfrm>
            <a:off x="4488186" y="2825624"/>
            <a:ext cx="837775" cy="0"/>
          </a:xfrm>
          <a:prstGeom prst="line">
            <a:avLst/>
          </a:prstGeom>
          <a:ln w="31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5323761" y="2825624"/>
            <a:ext cx="0" cy="333870"/>
          </a:xfrm>
          <a:prstGeom prst="straightConnector1">
            <a:avLst/>
          </a:prstGeom>
          <a:ln w="3175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5058345" y="2594579"/>
            <a:ext cx="834672" cy="254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51" b="1" dirty="0"/>
              <a:t>в 3 раза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697429" y="2602429"/>
            <a:ext cx="3235716" cy="57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1" dirty="0">
                <a:solidFill>
                  <a:schemeClr val="bg2">
                    <a:lumMod val="50000"/>
                  </a:schemeClr>
                </a:solidFill>
              </a:rPr>
              <a:t>Организована система хранения лыжного инвентаря, позволяющая снизить трудоемкость экипировки детей.</a:t>
            </a:r>
          </a:p>
        </p:txBody>
      </p:sp>
      <p:pic>
        <p:nvPicPr>
          <p:cNvPr id="76" name="Picture 3" descr="C:\Гатилов\Арзамасский ПДС\Photo008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436" y="2258268"/>
            <a:ext cx="1592905" cy="119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Прямоугольник 76"/>
          <p:cNvSpPr/>
          <p:nvPr/>
        </p:nvSpPr>
        <p:spPr>
          <a:xfrm>
            <a:off x="723013" y="3581077"/>
            <a:ext cx="3051355" cy="461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1" b="1" dirty="0"/>
              <a:t>Православная гимназия им. Александра Невского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4132092" y="3612579"/>
            <a:ext cx="2053559" cy="369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1" b="1" dirty="0">
                <a:solidFill>
                  <a:schemeClr val="bg2">
                    <a:lumMod val="50000"/>
                  </a:schemeClr>
                </a:solidFill>
              </a:rPr>
              <a:t>ВПП подготовки к лабораторным работам, </a:t>
            </a:r>
            <a:r>
              <a:rPr lang="ru-RU" sz="901" dirty="0">
                <a:solidFill>
                  <a:schemeClr val="bg2">
                    <a:lumMod val="50000"/>
                  </a:schemeClr>
                </a:solidFill>
              </a:rPr>
              <a:t>мин</a:t>
            </a:r>
            <a:r>
              <a:rPr lang="ru-RU" sz="901" b="1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</p:txBody>
      </p:sp>
      <p:graphicFrame>
        <p:nvGraphicFramePr>
          <p:cNvPr id="79" name="Диаграмма 78"/>
          <p:cNvGraphicFramePr/>
          <p:nvPr>
            <p:extLst/>
          </p:nvPr>
        </p:nvGraphicFramePr>
        <p:xfrm>
          <a:off x="4244537" y="3932089"/>
          <a:ext cx="1675736" cy="726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0" name="Таблица 79"/>
          <p:cNvGraphicFramePr>
            <a:graphicFrameLocks noGrp="1"/>
          </p:cNvGraphicFramePr>
          <p:nvPr>
            <p:extLst/>
          </p:nvPr>
        </p:nvGraphicFramePr>
        <p:xfrm>
          <a:off x="4488186" y="4655713"/>
          <a:ext cx="1323974" cy="190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8770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ysClr val="windowText" lastClr="000000"/>
                          </a:solidFill>
                        </a:rPr>
                        <a:t>было</a:t>
                      </a:r>
                    </a:p>
                  </a:txBody>
                  <a:tcPr marL="68644" marR="68644" marT="34322" marB="3432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ysClr val="windowText" lastClr="000000"/>
                          </a:solidFill>
                        </a:rPr>
                        <a:t>стало</a:t>
                      </a:r>
                    </a:p>
                  </a:txBody>
                  <a:tcPr marL="68644" marR="68644" marT="34322" marB="3432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81" name="Прямая соединительная линия 80"/>
          <p:cNvCxnSpPr/>
          <p:nvPr/>
        </p:nvCxnSpPr>
        <p:spPr>
          <a:xfrm>
            <a:off x="4488186" y="4167769"/>
            <a:ext cx="837775" cy="0"/>
          </a:xfrm>
          <a:prstGeom prst="line">
            <a:avLst/>
          </a:prstGeom>
          <a:ln w="31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flipH="1">
            <a:off x="5323761" y="4167769"/>
            <a:ext cx="0" cy="333870"/>
          </a:xfrm>
          <a:prstGeom prst="straightConnector1">
            <a:avLst/>
          </a:prstGeom>
          <a:ln w="3175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Прямоугольник 82"/>
          <p:cNvSpPr/>
          <p:nvPr/>
        </p:nvSpPr>
        <p:spPr>
          <a:xfrm>
            <a:off x="5070896" y="3965039"/>
            <a:ext cx="834672" cy="254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51" b="1" dirty="0"/>
              <a:t>в 4 раза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690812" y="3999224"/>
            <a:ext cx="3184023" cy="57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1" dirty="0">
                <a:solidFill>
                  <a:schemeClr val="bg2">
                    <a:lumMod val="50000"/>
                  </a:schemeClr>
                </a:solidFill>
              </a:rPr>
              <a:t>Разработана и внедрена эффективная система комплектования и учета лабораторного оборудования </a:t>
            </a:r>
          </a:p>
        </p:txBody>
      </p:sp>
      <p:pic>
        <p:nvPicPr>
          <p:cNvPr id="86" name="Picture 6" descr="C:\Гатилов\фото\20180504_14065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10940" y="3684963"/>
            <a:ext cx="1627619" cy="105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Заголовок 1"/>
          <p:cNvSpPr txBox="1">
            <a:spLocks/>
          </p:cNvSpPr>
          <p:nvPr/>
        </p:nvSpPr>
        <p:spPr bwMode="auto">
          <a:xfrm>
            <a:off x="215154" y="6725"/>
            <a:ext cx="7623406" cy="32279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0"/>
              </a:spcBef>
              <a:buNone/>
              <a:tabLst>
                <a:tab pos="3184011" algn="l"/>
              </a:tabLst>
              <a:defRPr sz="1600" b="1">
                <a:solidFill>
                  <a:srgbClr val="333333"/>
                </a:solidFill>
                <a:latin typeface="Arial" charset="0"/>
                <a:ea typeface="+mj-ea"/>
                <a:cs typeface="Aria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dirty="0"/>
              <a:t>Учебно-методическое обеспечение, подготовка к занятиям</a:t>
            </a:r>
          </a:p>
        </p:txBody>
      </p:sp>
    </p:spTree>
    <p:extLst>
      <p:ext uri="{BB962C8B-B14F-4D97-AF65-F5344CB8AC3E}">
        <p14:creationId xmlns:p14="http://schemas.microsoft.com/office/powerpoint/2010/main" val="1516407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559053" y="4739100"/>
            <a:ext cx="413497" cy="274097"/>
          </a:xfrm>
        </p:spPr>
        <p:txBody>
          <a:bodyPr/>
          <a:lstStyle/>
          <a:p>
            <a:fld id="{5D9369CA-25C1-4200-8FD4-9D37F592EEB4}" type="slidenum">
              <a:rPr lang="ru-RU" altLang="ru-RU" sz="1200" smtClean="0"/>
              <a:pPr/>
              <a:t>21</a:t>
            </a:fld>
            <a:endParaRPr lang="ru-RU" altLang="ru-RU" sz="1200" dirty="0"/>
          </a:p>
        </p:txBody>
      </p:sp>
      <p:sp>
        <p:nvSpPr>
          <p:cNvPr id="42" name="Заголовок 1"/>
          <p:cNvSpPr>
            <a:spLocks noGrp="1"/>
          </p:cNvSpPr>
          <p:nvPr>
            <p:ph type="title"/>
          </p:nvPr>
        </p:nvSpPr>
        <p:spPr>
          <a:xfrm>
            <a:off x="396688" y="73542"/>
            <a:ext cx="6462959" cy="542142"/>
          </a:xfrm>
        </p:spPr>
        <p:txBody>
          <a:bodyPr/>
          <a:lstStyle/>
          <a:p>
            <a:pPr>
              <a:tabLst>
                <a:tab pos="3184011" algn="l"/>
              </a:tabLst>
            </a:pPr>
            <a:r>
              <a:rPr lang="ru-RU" sz="1600" b="1" dirty="0">
                <a:solidFill>
                  <a:srgbClr val="333333"/>
                </a:solidFill>
                <a:latin typeface="Arial" charset="0"/>
                <a:cs typeface="Arial" charset="0"/>
              </a:rPr>
              <a:t>Проект «Эффективный регион» </a:t>
            </a:r>
            <a:br>
              <a:rPr lang="ru-RU" sz="1600" b="1" dirty="0">
                <a:solidFill>
                  <a:srgbClr val="333333"/>
                </a:solidFill>
                <a:latin typeface="Arial" charset="0"/>
                <a:cs typeface="Arial" charset="0"/>
              </a:rPr>
            </a:br>
            <a:r>
              <a:rPr lang="ru-RU" sz="1600" b="1" dirty="0">
                <a:solidFill>
                  <a:srgbClr val="333333"/>
                </a:solidFill>
                <a:latin typeface="Arial" charset="0"/>
                <a:cs typeface="Arial" charset="0"/>
              </a:rPr>
              <a:t>Примеры стратегий развития пилотных проектов 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89" y="780581"/>
            <a:ext cx="8276664" cy="404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69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E2DF6DD9-250E-4C99-86AA-F5529DBF628C}"/>
              </a:ext>
            </a:extLst>
          </p:cNvPr>
          <p:cNvSpPr/>
          <p:nvPr/>
        </p:nvSpPr>
        <p:spPr>
          <a:xfrm>
            <a:off x="440557" y="184578"/>
            <a:ext cx="5186718" cy="3839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333333"/>
                </a:solidFill>
                <a:latin typeface="Arial" charset="0"/>
                <a:ea typeface="+mj-ea"/>
                <a:cs typeface="Arial" charset="0"/>
              </a:rPr>
              <a:t>ВУЗ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4215" y="1241222"/>
            <a:ext cx="1479913" cy="753660"/>
          </a:xfrm>
          <a:prstGeom prst="rect">
            <a:avLst/>
          </a:prstGeom>
          <a:ln>
            <a:noFill/>
          </a:ln>
        </p:spPr>
      </p:pic>
      <p:sp>
        <p:nvSpPr>
          <p:cNvPr id="48" name="Номер слайда 2">
            <a:extLst>
              <a:ext uri="{FF2B5EF4-FFF2-40B4-BE49-F238E27FC236}">
                <a16:creationId xmlns:a16="http://schemas.microsoft.com/office/drawing/2014/main" id="{601C8E0E-F866-4C67-9365-F004031740F9}"/>
              </a:ext>
            </a:extLst>
          </p:cNvPr>
          <p:cNvSpPr txBox="1">
            <a:spLocks/>
          </p:cNvSpPr>
          <p:nvPr/>
        </p:nvSpPr>
        <p:spPr>
          <a:xfrm>
            <a:off x="8469101" y="4767129"/>
            <a:ext cx="472989" cy="205573"/>
          </a:xfrm>
          <a:prstGeom prst="rect">
            <a:avLst/>
          </a:prstGeom>
          <a:noFill/>
          <a:ln>
            <a:noFill/>
          </a:ln>
        </p:spPr>
        <p:txBody>
          <a:bodyPr vert="horz" lIns="51483" tIns="25741" rIns="51483" bIns="25741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7C70C5E-52D3-4E8C-AE3A-848E6660B203}" type="slidenum">
              <a:rPr lang="ru-RU" sz="1501" b="1">
                <a:solidFill>
                  <a:schemeClr val="tx1">
                    <a:lumMod val="50000"/>
                  </a:schemeClr>
                </a:solidFill>
                <a:latin typeface="+mj-lt"/>
              </a:rPr>
              <a:pPr algn="ctr"/>
              <a:t>22</a:t>
            </a:fld>
            <a:endParaRPr lang="ru-RU" sz="1501" b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29573E2-AF47-4F06-BA9D-FA74C8712F64}"/>
              </a:ext>
            </a:extLst>
          </p:cNvPr>
          <p:cNvSpPr txBox="1"/>
          <p:nvPr/>
        </p:nvSpPr>
        <p:spPr>
          <a:xfrm>
            <a:off x="6835645" y="1211777"/>
            <a:ext cx="805608" cy="300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51" b="1" dirty="0">
                <a:solidFill>
                  <a:srgbClr val="002060"/>
                </a:solidFill>
                <a:ea typeface="+mj-ea"/>
              </a:rPr>
              <a:t>1 место</a:t>
            </a:r>
            <a:endParaRPr lang="ru-RU" sz="1351" dirty="0"/>
          </a:p>
        </p:txBody>
      </p:sp>
      <p:pic>
        <p:nvPicPr>
          <p:cNvPr id="51" name="Picture 5" descr="https://fpcequips.files.wordpress.com/2015/09/film-strip.jpg">
            <a:extLst>
              <a:ext uri="{FF2B5EF4-FFF2-40B4-BE49-F238E27FC236}">
                <a16:creationId xmlns:a16="http://schemas.microsoft.com/office/drawing/2014/main" id="{18036C57-83DC-45FF-8E1C-F01B5D3E6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1" y="3480545"/>
            <a:ext cx="6446015" cy="100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https://fpcequips.files.wordpress.com/2015/09/film-strip.jpg">
            <a:extLst>
              <a:ext uri="{FF2B5EF4-FFF2-40B4-BE49-F238E27FC236}">
                <a16:creationId xmlns:a16="http://schemas.microsoft.com/office/drawing/2014/main" id="{CF3912D3-2431-4C44-94BF-22DE61F7A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11" y="1018682"/>
            <a:ext cx="5202352" cy="107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">
            <a:extLst>
              <a:ext uri="{FF2B5EF4-FFF2-40B4-BE49-F238E27FC236}">
                <a16:creationId xmlns:a16="http://schemas.microsoft.com/office/drawing/2014/main" id="{22C6BE34-7C3E-4573-A9DE-8D1070E24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206" y="2036636"/>
            <a:ext cx="1472056" cy="135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4" name="Схема 53">
            <a:extLst>
              <a:ext uri="{FF2B5EF4-FFF2-40B4-BE49-F238E27FC236}">
                <a16:creationId xmlns:a16="http://schemas.microsoft.com/office/drawing/2014/main" id="{F714DF7B-2332-48C8-8204-2BB2767055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2706118"/>
              </p:ext>
            </p:extLst>
          </p:nvPr>
        </p:nvGraphicFramePr>
        <p:xfrm>
          <a:off x="1106508" y="1780833"/>
          <a:ext cx="4565489" cy="1377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B9469AEF-1AAF-446E-897D-1E2DDF6791F2}"/>
              </a:ext>
            </a:extLst>
          </p:cNvPr>
          <p:cNvSpPr/>
          <p:nvPr/>
        </p:nvSpPr>
        <p:spPr>
          <a:xfrm>
            <a:off x="4988673" y="2830184"/>
            <a:ext cx="1277205" cy="726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8708" indent="-128708" algn="just">
              <a:buFont typeface="Wingdings" pitchFamily="2" charset="2"/>
              <a:buChar char="ü"/>
            </a:pPr>
            <a:r>
              <a:rPr lang="ru-RU" sz="676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676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тыс</a:t>
            </a:r>
            <a:r>
              <a:rPr lang="ru-RU" sz="601" dirty="0">
                <a:solidFill>
                  <a:srgbClr val="FF0000"/>
                </a:solidFill>
              </a:rPr>
              <a:t>. </a:t>
            </a:r>
            <a:r>
              <a:rPr lang="ru-RU" sz="601" dirty="0">
                <a:solidFill>
                  <a:schemeClr val="tx1"/>
                </a:solidFill>
              </a:rPr>
              <a:t>услуг в год;</a:t>
            </a:r>
          </a:p>
          <a:p>
            <a:pPr marL="128708" indent="-128708" algn="just">
              <a:buFont typeface="Wingdings" pitchFamily="2" charset="2"/>
              <a:buChar char="ü"/>
            </a:pPr>
            <a:r>
              <a:rPr lang="ru-RU" sz="601" dirty="0">
                <a:solidFill>
                  <a:schemeClr val="tx1"/>
                </a:solidFill>
              </a:rPr>
              <a:t>Экономия средств студентов на проезд при получении справки-вызова в год – </a:t>
            </a:r>
            <a:r>
              <a:rPr lang="ru-RU" sz="901" b="1" dirty="0">
                <a:solidFill>
                  <a:srgbClr val="00B050"/>
                </a:solidFill>
              </a:rPr>
              <a:t>50</a:t>
            </a:r>
            <a:r>
              <a:rPr lang="ru-RU" sz="826" b="1" dirty="0">
                <a:solidFill>
                  <a:srgbClr val="00B050"/>
                </a:solidFill>
              </a:rPr>
              <a:t> млн. рублей</a:t>
            </a:r>
            <a:endParaRPr lang="ru-RU" sz="601" b="1" dirty="0">
              <a:solidFill>
                <a:srgbClr val="00B050"/>
              </a:solidFill>
            </a:endParaRPr>
          </a:p>
          <a:p>
            <a:pPr algn="ctr"/>
            <a:endParaRPr lang="ru-RU" sz="751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2F1CA85F-3830-4549-B514-E268BD9C6D27}"/>
              </a:ext>
            </a:extLst>
          </p:cNvPr>
          <p:cNvSpPr/>
          <p:nvPr/>
        </p:nvSpPr>
        <p:spPr>
          <a:xfrm>
            <a:off x="1465394" y="2946685"/>
            <a:ext cx="767773" cy="24241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1" dirty="0">
                <a:solidFill>
                  <a:schemeClr val="tx1"/>
                </a:solidFill>
              </a:rPr>
              <a:t>Заключение договора на ОПОУ, часы </a:t>
            </a:r>
            <a:r>
              <a:rPr lang="ru-RU" sz="601" b="1" dirty="0">
                <a:solidFill>
                  <a:srgbClr val="00B050"/>
                </a:solidFill>
              </a:rPr>
              <a:t>(с 145 до 0,6)</a:t>
            </a:r>
          </a:p>
        </p:txBody>
      </p:sp>
      <p:sp>
        <p:nvSpPr>
          <p:cNvPr id="57" name="Стрелка вниз 12">
            <a:extLst>
              <a:ext uri="{FF2B5EF4-FFF2-40B4-BE49-F238E27FC236}">
                <a16:creationId xmlns:a16="http://schemas.microsoft.com/office/drawing/2014/main" id="{867EE8D9-3601-4675-9695-917D1DB2A79F}"/>
              </a:ext>
            </a:extLst>
          </p:cNvPr>
          <p:cNvSpPr/>
          <p:nvPr/>
        </p:nvSpPr>
        <p:spPr>
          <a:xfrm>
            <a:off x="1324917" y="2937083"/>
            <a:ext cx="145346" cy="474196"/>
          </a:xfrm>
          <a:prstGeom prst="down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4FB15346-91DB-40B8-8BCB-F54E6F3BB25D}"/>
              </a:ext>
            </a:extLst>
          </p:cNvPr>
          <p:cNvSpPr/>
          <p:nvPr/>
        </p:nvSpPr>
        <p:spPr>
          <a:xfrm>
            <a:off x="1580359" y="3204679"/>
            <a:ext cx="670826" cy="231025"/>
          </a:xfrm>
          <a:prstGeom prst="rect">
            <a:avLst/>
          </a:prstGeom>
          <a:noFill/>
        </p:spPr>
        <p:txBody>
          <a:bodyPr wrap="none" lIns="68644" tIns="34322" rIns="68644" bIns="3432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51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240 раз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AAEF73E9-2F21-4070-A7E9-4E87BD0AC6EF}"/>
              </a:ext>
            </a:extLst>
          </p:cNvPr>
          <p:cNvSpPr/>
          <p:nvPr/>
        </p:nvSpPr>
        <p:spPr>
          <a:xfrm>
            <a:off x="3732254" y="2925727"/>
            <a:ext cx="1047499" cy="2957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1" dirty="0">
                <a:solidFill>
                  <a:schemeClr val="tx1"/>
                </a:solidFill>
              </a:rPr>
              <a:t>Выдача справки, подтверждающей </a:t>
            </a:r>
            <a:r>
              <a:rPr lang="ru-RU" sz="601">
                <a:solidFill>
                  <a:schemeClr val="tx1"/>
                </a:solidFill>
              </a:rPr>
              <a:t>обучение, часы </a:t>
            </a:r>
            <a:r>
              <a:rPr lang="ru-RU" sz="601" b="1" dirty="0">
                <a:solidFill>
                  <a:srgbClr val="00B050"/>
                </a:solidFill>
              </a:rPr>
              <a:t>(с 8 до 1)</a:t>
            </a:r>
          </a:p>
        </p:txBody>
      </p:sp>
      <p:sp>
        <p:nvSpPr>
          <p:cNvPr id="60" name="Стрелка вниз 18">
            <a:extLst>
              <a:ext uri="{FF2B5EF4-FFF2-40B4-BE49-F238E27FC236}">
                <a16:creationId xmlns:a16="http://schemas.microsoft.com/office/drawing/2014/main" id="{A661DEF1-B1F6-49B3-99EA-E8F02837DE15}"/>
              </a:ext>
            </a:extLst>
          </p:cNvPr>
          <p:cNvSpPr/>
          <p:nvPr/>
        </p:nvSpPr>
        <p:spPr>
          <a:xfrm>
            <a:off x="3696387" y="2940096"/>
            <a:ext cx="162168" cy="412201"/>
          </a:xfrm>
          <a:prstGeom prst="down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41853C74-56AF-41A0-967D-17C04446099F}"/>
              </a:ext>
            </a:extLst>
          </p:cNvPr>
          <p:cNvSpPr/>
          <p:nvPr/>
        </p:nvSpPr>
        <p:spPr>
          <a:xfrm>
            <a:off x="3872300" y="3175790"/>
            <a:ext cx="532968" cy="231025"/>
          </a:xfrm>
          <a:prstGeom prst="rect">
            <a:avLst/>
          </a:prstGeom>
          <a:noFill/>
        </p:spPr>
        <p:txBody>
          <a:bodyPr wrap="none" lIns="68644" tIns="34322" rIns="68644" bIns="3432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51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8 раз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B00C29F7-A585-43B7-BCBA-6406CB3C1216}"/>
              </a:ext>
            </a:extLst>
          </p:cNvPr>
          <p:cNvSpPr/>
          <p:nvPr/>
        </p:nvSpPr>
        <p:spPr>
          <a:xfrm>
            <a:off x="2460900" y="2925727"/>
            <a:ext cx="1047499" cy="3709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1" dirty="0">
                <a:solidFill>
                  <a:schemeClr val="tx1"/>
                </a:solidFill>
              </a:rPr>
              <a:t>Оформление документов для оплаты обучения из средств </a:t>
            </a:r>
            <a:r>
              <a:rPr lang="ru-RU" sz="601" dirty="0" err="1">
                <a:solidFill>
                  <a:schemeClr val="tx1"/>
                </a:solidFill>
              </a:rPr>
              <a:t>маткапитала</a:t>
            </a:r>
            <a:r>
              <a:rPr lang="ru-RU" sz="601" dirty="0">
                <a:solidFill>
                  <a:schemeClr val="tx1"/>
                </a:solidFill>
              </a:rPr>
              <a:t>, часы </a:t>
            </a:r>
            <a:r>
              <a:rPr lang="ru-RU" sz="601" b="1" dirty="0">
                <a:solidFill>
                  <a:srgbClr val="00B050"/>
                </a:solidFill>
              </a:rPr>
              <a:t>(с 156 до 17)</a:t>
            </a:r>
          </a:p>
        </p:txBody>
      </p:sp>
      <p:sp>
        <p:nvSpPr>
          <p:cNvPr id="63" name="Стрелка вниз 21">
            <a:extLst>
              <a:ext uri="{FF2B5EF4-FFF2-40B4-BE49-F238E27FC236}">
                <a16:creationId xmlns:a16="http://schemas.microsoft.com/office/drawing/2014/main" id="{D2688731-E8AF-4FEF-9D91-6368F2FC2E59}"/>
              </a:ext>
            </a:extLst>
          </p:cNvPr>
          <p:cNvSpPr/>
          <p:nvPr/>
        </p:nvSpPr>
        <p:spPr>
          <a:xfrm>
            <a:off x="2379631" y="2920128"/>
            <a:ext cx="162168" cy="486504"/>
          </a:xfrm>
          <a:prstGeom prst="down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A801F795-BD64-46A7-8753-13A9EACC5644}"/>
              </a:ext>
            </a:extLst>
          </p:cNvPr>
          <p:cNvSpPr/>
          <p:nvPr/>
        </p:nvSpPr>
        <p:spPr>
          <a:xfrm>
            <a:off x="2571545" y="3249827"/>
            <a:ext cx="532968" cy="231025"/>
          </a:xfrm>
          <a:prstGeom prst="rect">
            <a:avLst/>
          </a:prstGeom>
          <a:noFill/>
        </p:spPr>
        <p:txBody>
          <a:bodyPr wrap="none" lIns="68644" tIns="34322" rIns="68644" bIns="3432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51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9 раз</a:t>
            </a:r>
          </a:p>
        </p:txBody>
      </p:sp>
      <p:sp>
        <p:nvSpPr>
          <p:cNvPr id="65" name="Стрелка вниз 27">
            <a:extLst>
              <a:ext uri="{FF2B5EF4-FFF2-40B4-BE49-F238E27FC236}">
                <a16:creationId xmlns:a16="http://schemas.microsoft.com/office/drawing/2014/main" id="{1157C530-098C-41B0-98DE-67146509EA22}"/>
              </a:ext>
            </a:extLst>
          </p:cNvPr>
          <p:cNvSpPr/>
          <p:nvPr/>
        </p:nvSpPr>
        <p:spPr>
          <a:xfrm rot="10800000">
            <a:off x="7383687" y="2189105"/>
            <a:ext cx="90212" cy="625298"/>
          </a:xfrm>
          <a:prstGeom prst="downArrow">
            <a:avLst/>
          </a:prstGeom>
          <a:solidFill>
            <a:srgbClr val="00B050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ln w="19050"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00A590E-EF7A-44BB-B644-DA38D13446ED}"/>
              </a:ext>
            </a:extLst>
          </p:cNvPr>
          <p:cNvSpPr/>
          <p:nvPr/>
        </p:nvSpPr>
        <p:spPr>
          <a:xfrm rot="16200000">
            <a:off x="7184424" y="2406471"/>
            <a:ext cx="679354" cy="190566"/>
          </a:xfrm>
          <a:prstGeom prst="rect">
            <a:avLst/>
          </a:prstGeom>
          <a:noFill/>
        </p:spPr>
        <p:txBody>
          <a:bodyPr wrap="square" lIns="68644" tIns="34322" rIns="68644" bIns="3432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88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 20 до 96 %</a:t>
            </a:r>
          </a:p>
        </p:txBody>
      </p: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FB719D7A-1EB8-46F0-A470-65311386CB54}"/>
              </a:ext>
            </a:extLst>
          </p:cNvPr>
          <p:cNvCxnSpPr>
            <a:cxnSpLocks/>
          </p:cNvCxnSpPr>
          <p:nvPr/>
        </p:nvCxnSpPr>
        <p:spPr>
          <a:xfrm flipV="1">
            <a:off x="1296987" y="3438616"/>
            <a:ext cx="6559484" cy="18288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655D12FF-2E8D-4D80-A766-FFE7B508B041}"/>
              </a:ext>
            </a:extLst>
          </p:cNvPr>
          <p:cNvSpPr/>
          <p:nvPr/>
        </p:nvSpPr>
        <p:spPr>
          <a:xfrm>
            <a:off x="1166607" y="3652878"/>
            <a:ext cx="6404552" cy="6469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pic>
        <p:nvPicPr>
          <p:cNvPr id="79" name="Picture 3">
            <a:extLst>
              <a:ext uri="{FF2B5EF4-FFF2-40B4-BE49-F238E27FC236}">
                <a16:creationId xmlns:a16="http://schemas.microsoft.com/office/drawing/2014/main" id="{1BC6C2FE-09E2-4E7C-B755-7273AE00B3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/>
          <a:srcRect l="6432" t="1373"/>
          <a:stretch/>
        </p:blipFill>
        <p:spPr bwMode="auto">
          <a:xfrm>
            <a:off x="1296988" y="3580751"/>
            <a:ext cx="710785" cy="74585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6">
            <a:extLst>
              <a:ext uri="{FF2B5EF4-FFF2-40B4-BE49-F238E27FC236}">
                <a16:creationId xmlns:a16="http://schemas.microsoft.com/office/drawing/2014/main" id="{DA5F9FE3-EEBC-4EEE-AE31-D9AD8D002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/>
          <a:srcRect b="1517"/>
          <a:stretch/>
        </p:blipFill>
        <p:spPr bwMode="auto">
          <a:xfrm>
            <a:off x="2270239" y="3593161"/>
            <a:ext cx="712483" cy="721318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4">
            <a:extLst>
              <a:ext uri="{FF2B5EF4-FFF2-40B4-BE49-F238E27FC236}">
                <a16:creationId xmlns:a16="http://schemas.microsoft.com/office/drawing/2014/main" id="{7E93F126-78BF-46B3-A8DC-7DCE4E0A3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607" y="3627942"/>
            <a:ext cx="1048752" cy="660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5">
            <a:extLst>
              <a:ext uri="{FF2B5EF4-FFF2-40B4-BE49-F238E27FC236}">
                <a16:creationId xmlns:a16="http://schemas.microsoft.com/office/drawing/2014/main" id="{93EEB0EE-F661-499F-B268-972FA0D51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616" y="3638386"/>
            <a:ext cx="998978" cy="671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7">
            <a:extLst>
              <a:ext uri="{FF2B5EF4-FFF2-40B4-BE49-F238E27FC236}">
                <a16:creationId xmlns:a16="http://schemas.microsoft.com/office/drawing/2014/main" id="{B36C7CC2-9095-4AC0-B2C2-764190C42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7" t="9482" r="7272" b="10683"/>
          <a:stretch>
            <a:fillRect/>
          </a:stretch>
        </p:blipFill>
        <p:spPr bwMode="auto">
          <a:xfrm>
            <a:off x="5488393" y="3632118"/>
            <a:ext cx="1284233" cy="686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E5AFE5F3-B4B8-45B2-A1EF-D18C0A5C971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42162" y="3620024"/>
            <a:ext cx="613320" cy="697301"/>
          </a:xfrm>
          <a:prstGeom prst="rect">
            <a:avLst/>
          </a:prstGeom>
        </p:spPr>
      </p:pic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EC7883FA-C99B-4A62-8BF5-63A371113E3F}"/>
              </a:ext>
            </a:extLst>
          </p:cNvPr>
          <p:cNvSpPr/>
          <p:nvPr/>
        </p:nvSpPr>
        <p:spPr>
          <a:xfrm>
            <a:off x="1301671" y="1211778"/>
            <a:ext cx="4965187" cy="67073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pic>
        <p:nvPicPr>
          <p:cNvPr id="87" name="Рисунок 8">
            <a:extLst>
              <a:ext uri="{FF2B5EF4-FFF2-40B4-BE49-F238E27FC236}">
                <a16:creationId xmlns:a16="http://schemas.microsoft.com/office/drawing/2014/main" id="{FEA5E02E-D7AA-4FC9-A348-1B16F501CD3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873" y="1222679"/>
            <a:ext cx="1473701" cy="6533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3BC5620F-341A-4F3A-BA24-2AF311D27271}"/>
              </a:ext>
            </a:extLst>
          </p:cNvPr>
          <p:cNvSpPr/>
          <p:nvPr/>
        </p:nvSpPr>
        <p:spPr>
          <a:xfrm>
            <a:off x="2884411" y="1203252"/>
            <a:ext cx="1478640" cy="6774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1" b="1" dirty="0">
                <a:solidFill>
                  <a:schemeClr val="accent3">
                    <a:lumMod val="50000"/>
                  </a:schemeClr>
                </a:solidFill>
              </a:rPr>
              <a:t>МФЦ </a:t>
            </a:r>
          </a:p>
          <a:p>
            <a:pPr algn="ctr"/>
            <a:r>
              <a:rPr lang="ru-RU" sz="1501" b="1" dirty="0">
                <a:solidFill>
                  <a:schemeClr val="accent3">
                    <a:lumMod val="50000"/>
                  </a:schemeClr>
                </a:solidFill>
              </a:rPr>
              <a:t>для студентов </a:t>
            </a:r>
          </a:p>
        </p:txBody>
      </p:sp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DF077C21-CC9D-4C8A-85A4-4412CC04E3B9}"/>
              </a:ext>
            </a:extLst>
          </p:cNvPr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811" y="1216232"/>
            <a:ext cx="1527519" cy="664502"/>
          </a:xfrm>
          <a:prstGeom prst="rect">
            <a:avLst/>
          </a:prstGeom>
          <a:noFill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D10412C-ED9B-49B7-AB73-71D6D2704F6D}"/>
              </a:ext>
            </a:extLst>
          </p:cNvPr>
          <p:cNvSpPr/>
          <p:nvPr/>
        </p:nvSpPr>
        <p:spPr>
          <a:xfrm>
            <a:off x="5627276" y="223130"/>
            <a:ext cx="1437331" cy="3151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1" b="1" dirty="0">
                <a:solidFill>
                  <a:srgbClr val="0085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 федерального уровня</a:t>
            </a:r>
          </a:p>
        </p:txBody>
      </p:sp>
    </p:spTree>
    <p:extLst>
      <p:ext uri="{BB962C8B-B14F-4D97-AF65-F5344CB8AC3E}">
        <p14:creationId xmlns:p14="http://schemas.microsoft.com/office/powerpoint/2010/main" val="2289381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535" y="158136"/>
            <a:ext cx="7535811" cy="500757"/>
          </a:xfrm>
        </p:spPr>
        <p:txBody>
          <a:bodyPr/>
          <a:lstStyle/>
          <a:p>
            <a:pPr>
              <a:tabLst>
                <a:tab pos="3184011" algn="l"/>
              </a:tabLst>
            </a:pPr>
            <a:r>
              <a:rPr lang="ru-RU" sz="1600" b="1" dirty="0">
                <a:solidFill>
                  <a:srgbClr val="333333"/>
                </a:solidFill>
                <a:latin typeface="Arial" charset="0"/>
                <a:cs typeface="Arial" charset="0"/>
              </a:rPr>
              <a:t>Формирование потока создания ценности в образовании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1139825" y="1201262"/>
          <a:ext cx="6864351" cy="3397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39825" y="3768265"/>
            <a:ext cx="1413851" cy="1108497"/>
          </a:xfrm>
          <a:prstGeom prst="rect">
            <a:avLst/>
          </a:prstGeom>
          <a:noFill/>
          <a:ln w="412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815721" y="1973802"/>
            <a:ext cx="1188454" cy="923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1" dirty="0"/>
              <a:t>Непрерывное образование взрослых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677" y="3257009"/>
            <a:ext cx="1953863" cy="106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C:\Users\Сергей\Downloads\рсо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546" y="2930850"/>
            <a:ext cx="1393916" cy="15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320463" y="2522139"/>
            <a:ext cx="1413296" cy="1013184"/>
          </a:xfrm>
          <a:prstGeom prst="rect">
            <a:avLst/>
          </a:prstGeom>
        </p:spPr>
      </p:pic>
      <p:graphicFrame>
        <p:nvGraphicFramePr>
          <p:cNvPr id="15" name="Схема 14"/>
          <p:cNvGraphicFramePr/>
          <p:nvPr>
            <p:extLst/>
          </p:nvPr>
        </p:nvGraphicFramePr>
        <p:xfrm>
          <a:off x="1365221" y="721971"/>
          <a:ext cx="2976538" cy="1530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978907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860" y="0"/>
            <a:ext cx="7506614" cy="722187"/>
          </a:xfrm>
        </p:spPr>
        <p:txBody>
          <a:bodyPr/>
          <a:lstStyle/>
          <a:p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любом процессе есть 4 составляющие </a:t>
            </a:r>
            <a:b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отношению к ценности конечного результата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924781429"/>
              </p:ext>
            </p:extLst>
          </p:nvPr>
        </p:nvGraphicFramePr>
        <p:xfrm>
          <a:off x="1277402" y="722187"/>
          <a:ext cx="6536531" cy="3994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300688" y="1419129"/>
            <a:ext cx="2594688" cy="57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051" b="1" dirty="0"/>
              <a:t>1. Работа, добавляющая ценность</a:t>
            </a:r>
          </a:p>
          <a:p>
            <a:pPr algn="r"/>
            <a:r>
              <a:rPr lang="ru-RU" sz="1051" dirty="0"/>
              <a:t>Непосредственно забор крови </a:t>
            </a:r>
            <a:r>
              <a:rPr lang="ru-RU" sz="1051" dirty="0" err="1"/>
              <a:t>вакутайнером</a:t>
            </a:r>
            <a:r>
              <a:rPr lang="ru-RU" sz="1051" dirty="0"/>
              <a:t> из вены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653121" y="1419129"/>
            <a:ext cx="1973938" cy="1062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1" b="1" dirty="0"/>
              <a:t>2. Работа необходимая, но не добавляющая ценность:</a:t>
            </a:r>
          </a:p>
          <a:p>
            <a:pPr marL="214513" indent="-214513">
              <a:buFont typeface="Arial" panose="020B0604020202020204" pitchFamily="34" charset="0"/>
              <a:buChar char="•"/>
            </a:pPr>
            <a:r>
              <a:rPr lang="ru-RU" sz="1051" dirty="0"/>
              <a:t>Перевязка жгутом</a:t>
            </a:r>
            <a:endParaRPr lang="en-US" sz="1051" dirty="0"/>
          </a:p>
          <a:p>
            <a:pPr marL="214513" indent="-214513">
              <a:buFont typeface="Arial" panose="020B0604020202020204" pitchFamily="34" charset="0"/>
              <a:buChar char="•"/>
            </a:pPr>
            <a:r>
              <a:rPr lang="ru-RU" sz="1051" dirty="0"/>
              <a:t>Дезинфекция места забора и т.д. </a:t>
            </a:r>
            <a:br>
              <a:rPr lang="ru-RU" sz="1051" dirty="0"/>
            </a:br>
            <a:r>
              <a:rPr lang="ru-RU" sz="1051" dirty="0"/>
              <a:t>(в каждом цикле)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021651" y="2843869"/>
            <a:ext cx="1760807" cy="900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1" b="1" dirty="0"/>
              <a:t>3. Периодическая работа:</a:t>
            </a:r>
          </a:p>
          <a:p>
            <a:r>
              <a:rPr lang="ru-RU" sz="1051" dirty="0"/>
              <a:t>Дезинфекция или утилизация инструмента после приема пациентов (1 раз в смену)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1968519" y="3757360"/>
            <a:ext cx="1259026" cy="64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2" b="1" dirty="0">
                <a:solidFill>
                  <a:srgbClr val="FF0000"/>
                </a:solidFill>
              </a:rPr>
              <a:t>4. Явные</a:t>
            </a:r>
            <a:br>
              <a:rPr lang="en-US" sz="1802" b="1" dirty="0">
                <a:solidFill>
                  <a:srgbClr val="FF0000"/>
                </a:solidFill>
              </a:rPr>
            </a:br>
            <a:r>
              <a:rPr lang="en-US" sz="1802" b="1" dirty="0">
                <a:solidFill>
                  <a:srgbClr val="FF0000"/>
                </a:solidFill>
              </a:rPr>
              <a:t>    </a:t>
            </a:r>
            <a:r>
              <a:rPr lang="ru-RU" sz="1802" b="1" dirty="0">
                <a:solidFill>
                  <a:srgbClr val="FF0000"/>
                </a:solidFill>
              </a:rPr>
              <a:t>потери!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627919" y="2023361"/>
            <a:ext cx="308098" cy="300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1" dirty="0"/>
              <a:t>%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4920578" y="2080654"/>
            <a:ext cx="308098" cy="300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1" dirty="0"/>
              <a:t>%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5697516" y="2910286"/>
            <a:ext cx="308098" cy="300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1" dirty="0"/>
              <a:t>%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3520662" y="3480104"/>
            <a:ext cx="308098" cy="300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1" dirty="0"/>
              <a:t>%</a:t>
            </a:r>
          </a:p>
        </p:txBody>
      </p:sp>
      <p:pic>
        <p:nvPicPr>
          <p:cNvPr id="92162" name="Picture 2" descr="&amp;Kcy;&amp;acy;&amp;rcy;&amp;tcy;&amp;icy;&amp;ncy;&amp;kcy;&amp;icy; &amp;pcy;&amp;ocy; &amp;zcy;&amp;acy;&amp;pcy;&amp;rcy;&amp;ocy;&amp;scy;&amp;ucy; &amp;kcy;&amp;acy;&amp;bcy;&amp;icy;&amp;ncy;&amp;iecy;&amp;tcy; &amp;zcy;&amp;acy;&amp;bcy;&amp;ocy;&amp;rcy; &amp;kcy;&amp;rcy;&amp;ocy;&amp;vcy;&amp;icy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6"/>
          <a:stretch/>
        </p:blipFill>
        <p:spPr bwMode="auto">
          <a:xfrm>
            <a:off x="1277402" y="2184233"/>
            <a:ext cx="1444762" cy="131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00566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363" y="68096"/>
            <a:ext cx="5838515" cy="722187"/>
          </a:xfrm>
        </p:spPr>
        <p:txBody>
          <a:bodyPr/>
          <a:lstStyle/>
          <a:p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Классификация видов потерь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7" y="790283"/>
            <a:ext cx="8054787" cy="1647925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883130"/>
              </p:ext>
            </p:extLst>
          </p:nvPr>
        </p:nvGraphicFramePr>
        <p:xfrm>
          <a:off x="531159" y="2520075"/>
          <a:ext cx="7994273" cy="1772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2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2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2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20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20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20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62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ПРИМЕРЫ:</a:t>
                      </a:r>
                    </a:p>
                  </a:txBody>
                  <a:tcPr marL="68644" marR="68644" marT="34322" marB="34322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ПРИМЕРЫ: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ПРИМЕРЫ: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ПРИМЕРЫ: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ПРИМЕРЫ: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ПРИМЕРЫ: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ПРИМЕРЫ: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5919">
                <a:tc>
                  <a:txBody>
                    <a:bodyPr/>
                    <a:lstStyle/>
                    <a:p>
                      <a:pPr marL="88900" indent="-88900" algn="l" defTabSz="1073150">
                        <a:buFont typeface="Wingdings" panose="05000000000000000000" pitchFamily="2" charset="2"/>
                        <a:buChar char="§"/>
                      </a:pPr>
                      <a:r>
                        <a:rPr lang="ru-RU" sz="8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Ненужные или слишком</a:t>
                      </a:r>
                      <a:r>
                        <a:rPr lang="ru-RU" sz="8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большие отчеты (из 13 мин, отведенных на пациента, 10-11 мин уходят на бумаги)</a:t>
                      </a:r>
                    </a:p>
                    <a:p>
                      <a:pPr marL="88900" indent="-88900" algn="l" defTabSz="1073150">
                        <a:buFont typeface="Wingdings" panose="05000000000000000000" pitchFamily="2" charset="2"/>
                        <a:buChar char="§"/>
                      </a:pPr>
                      <a:r>
                        <a:rPr lang="ru-RU" sz="8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Дублирование информации в некоторых документах</a:t>
                      </a:r>
                    </a:p>
                    <a:p>
                      <a:pPr marL="88900" indent="-88900" algn="l" defTabSz="1073150">
                        <a:buFont typeface="Wingdings" panose="05000000000000000000" pitchFamily="2" charset="2"/>
                        <a:buChar char="§"/>
                      </a:pPr>
                      <a:r>
                        <a:rPr lang="ru-RU" sz="8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Дублирование поручений</a:t>
                      </a:r>
                    </a:p>
                  </a:txBody>
                  <a:tcPr marL="68644" marR="68644" marT="34322" marB="34322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Неудобное расположение оргтехники и мебели</a:t>
                      </a:r>
                    </a:p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Поиск необходимого файла на компьютере, рабочем столе</a:t>
                      </a:r>
                    </a:p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Отсутствие кратких памяток и инструкций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Передача документов вручную</a:t>
                      </a:r>
                    </a:p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Потеря времени в пути на совещание вместо решения вопроса дистанционно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Залежи канцтоваров, бумаги</a:t>
                      </a:r>
                    </a:p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Накопление нерассмотренных вопросов, задач, документов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Наполнение презентаций и отчетов ненужной Заказчику информацией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Огромные очереди даже при системе электронной записи</a:t>
                      </a:r>
                    </a:p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Ожидание согласований, принятия решений</a:t>
                      </a:r>
                    </a:p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Медленная работа 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IT</a:t>
                      </a: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-систем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Ошибки при подготовке материалов</a:t>
                      </a:r>
                    </a:p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Разные замечания при повторных согласованиях</a:t>
                      </a:r>
                    </a:p>
                    <a:p>
                      <a:pPr marL="88900" marR="0" lvl="0" indent="-88900" algn="l" defTabSz="10731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E87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Запрос информации, требующей уточнений и изменения формулировок</a:t>
                      </a:r>
                    </a:p>
                  </a:txBody>
                  <a:tcPr marL="68644" marR="68644" marT="34322" marB="34322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467080" y="4303923"/>
            <a:ext cx="4062139" cy="508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351" b="1" dirty="0">
                <a:solidFill>
                  <a:schemeClr val="accent2">
                    <a:lumMod val="75000"/>
                  </a:schemeClr>
                </a:solidFill>
              </a:rPr>
              <a:t>Эти потери ведут к лишним затратам и ухудшению </a:t>
            </a:r>
            <a:br>
              <a:rPr lang="ru-RU" sz="1351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351" b="1" dirty="0">
                <a:solidFill>
                  <a:schemeClr val="accent2">
                    <a:lumMod val="75000"/>
                  </a:schemeClr>
                </a:solidFill>
              </a:rPr>
              <a:t>качества социальных услуг</a:t>
            </a:r>
          </a:p>
        </p:txBody>
      </p:sp>
    </p:spTree>
    <p:extLst>
      <p:ext uri="{BB962C8B-B14F-4D97-AF65-F5344CB8AC3E}">
        <p14:creationId xmlns:p14="http://schemas.microsoft.com/office/powerpoint/2010/main" val="34573795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71" y="155187"/>
            <a:ext cx="7214347" cy="722187"/>
          </a:xfrm>
        </p:spPr>
        <p:txBody>
          <a:bodyPr/>
          <a:lstStyle/>
          <a:p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ПСР – это новая «пересборка» уже известных подходов по повышению производительности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559175" y="4717890"/>
            <a:ext cx="312522" cy="274097"/>
          </a:xfrm>
        </p:spPr>
        <p:txBody>
          <a:bodyPr/>
          <a:lstStyle/>
          <a:p>
            <a:fld id="{5D9369CA-25C1-4200-8FD4-9D37F592EEB4}" type="slidenum">
              <a:rPr lang="ru-RU" altLang="ru-RU" smtClean="0"/>
              <a:pPr/>
              <a:t>5</a:t>
            </a:fld>
            <a:endParaRPr lang="ru-RU" altLang="ru-RU"/>
          </a:p>
        </p:txBody>
      </p:sp>
      <p:sp>
        <p:nvSpPr>
          <p:cNvPr id="35" name="Rectangle 4100"/>
          <p:cNvSpPr>
            <a:spLocks/>
          </p:cNvSpPr>
          <p:nvPr>
            <p:custDataLst>
              <p:tags r:id="rId1"/>
            </p:custDataLst>
          </p:nvPr>
        </p:nvSpPr>
        <p:spPr>
          <a:xfrm>
            <a:off x="1430665" y="1974444"/>
            <a:ext cx="3143427" cy="184297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6440">
              <a:defRPr/>
            </a:pPr>
            <a:endParaRPr lang="en-US" sz="1225" kern="0" dirty="0" err="1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6" name="Прямоугольник 35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3633792" y="1655179"/>
            <a:ext cx="2036401" cy="940233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 lIns="55155" tIns="55155" rIns="55155" bIns="55155" anchor="ctr" anchorCtr="0">
            <a:noAutofit/>
          </a:bodyPr>
          <a:lstStyle/>
          <a:p>
            <a:pPr defTabSz="686440">
              <a:defRPr/>
            </a:pPr>
            <a:endParaRPr lang="ru-RU" sz="1051" kern="0" dirty="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223892" y="1740975"/>
            <a:ext cx="2018207" cy="866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6440">
              <a:defRPr/>
            </a:pPr>
            <a:r>
              <a:rPr lang="en-US" sz="1051" b="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Boeing</a:t>
            </a:r>
            <a:r>
              <a:rPr lang="ru-RU" sz="1051" b="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 Production System (</a:t>
            </a:r>
            <a:r>
              <a:rPr lang="en-US" sz="1051" b="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B</a:t>
            </a:r>
            <a:r>
              <a:rPr lang="ru-RU" sz="1051" b="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PS) – </a:t>
            </a:r>
            <a:r>
              <a:rPr lang="ru-RU" sz="105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Производственная система «Боинг»</a:t>
            </a:r>
          </a:p>
          <a:p>
            <a:pPr defTabSz="686440">
              <a:defRPr/>
            </a:pPr>
            <a:endParaRPr lang="ru-RU" sz="826" kern="0" dirty="0">
              <a:solidFill>
                <a:schemeClr val="bg2">
                  <a:lumMod val="50000"/>
                </a:schemeClr>
              </a:solidFill>
              <a:latin typeface="Arial"/>
            </a:endParaRPr>
          </a:p>
          <a:p>
            <a:pPr algn="ctr">
              <a:defRPr/>
            </a:pPr>
            <a:r>
              <a:rPr lang="ru-RU" sz="1051" dirty="0">
                <a:solidFill>
                  <a:schemeClr val="bg2">
                    <a:lumMod val="50000"/>
                  </a:schemeClr>
                </a:solidFill>
              </a:rPr>
              <a:t>1978</a:t>
            </a:r>
            <a:r>
              <a:rPr lang="en-US" sz="1051" dirty="0">
                <a:solidFill>
                  <a:schemeClr val="bg2">
                    <a:lumMod val="50000"/>
                  </a:schemeClr>
                </a:solidFill>
              </a:rPr>
              <a:t> – </a:t>
            </a:r>
            <a:r>
              <a:rPr lang="ru-RU" sz="1051" dirty="0">
                <a:solidFill>
                  <a:schemeClr val="bg2">
                    <a:lumMod val="50000"/>
                  </a:schemeClr>
                </a:solidFill>
              </a:rPr>
              <a:t>н.в.</a:t>
            </a:r>
            <a:endParaRPr lang="en-US" sz="1051" kern="0" dirty="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505270" y="3177539"/>
            <a:ext cx="2249802" cy="1062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415" indent="-188294">
              <a:buFont typeface="+mj-lt"/>
              <a:buAutoNum type="arabicPeriod"/>
            </a:pPr>
            <a:r>
              <a:rPr lang="ru-RU" sz="1051" dirty="0">
                <a:solidFill>
                  <a:srgbClr val="414142"/>
                </a:solidFill>
              </a:rPr>
              <a:t>Мобилизационный режим</a:t>
            </a:r>
            <a:endParaRPr lang="en-US" sz="1051" dirty="0">
              <a:solidFill>
                <a:srgbClr val="414142"/>
              </a:solidFill>
            </a:endParaRPr>
          </a:p>
          <a:p>
            <a:pPr marL="257415" indent="-188294">
              <a:buFont typeface="+mj-lt"/>
              <a:buAutoNum type="arabicPeriod"/>
            </a:pPr>
            <a:r>
              <a:rPr lang="ru-RU" sz="1051" dirty="0">
                <a:solidFill>
                  <a:srgbClr val="414142"/>
                </a:solidFill>
              </a:rPr>
              <a:t>Бригадные методы работы</a:t>
            </a:r>
            <a:endParaRPr lang="en-US" sz="1051" dirty="0">
              <a:solidFill>
                <a:srgbClr val="414142"/>
              </a:solidFill>
            </a:endParaRPr>
          </a:p>
          <a:p>
            <a:pPr marL="257415" indent="-188294">
              <a:buFont typeface="+mj-lt"/>
              <a:buAutoNum type="arabicPeriod"/>
            </a:pPr>
            <a:r>
              <a:rPr lang="ru-RU" sz="1051" dirty="0">
                <a:solidFill>
                  <a:srgbClr val="414142"/>
                </a:solidFill>
              </a:rPr>
              <a:t>Система рац. предложений</a:t>
            </a:r>
          </a:p>
          <a:p>
            <a:pPr marL="257415" indent="-188294">
              <a:buFont typeface="+mj-lt"/>
              <a:buAutoNum type="arabicPeriod"/>
            </a:pPr>
            <a:r>
              <a:rPr lang="ru-RU" sz="1051" dirty="0">
                <a:solidFill>
                  <a:srgbClr val="414142"/>
                </a:solidFill>
              </a:rPr>
              <a:t>Оперативно-производственное планирования </a:t>
            </a:r>
            <a:endParaRPr lang="en-US" sz="1051" dirty="0">
              <a:solidFill>
                <a:srgbClr val="414142"/>
              </a:solidFill>
            </a:endParaRPr>
          </a:p>
          <a:p>
            <a:pPr marL="257415" indent="-188294">
              <a:buFont typeface="+mj-lt"/>
              <a:buAutoNum type="arabicPeriod"/>
            </a:pPr>
            <a:r>
              <a:rPr lang="ru-RU" sz="1051" dirty="0">
                <a:solidFill>
                  <a:srgbClr val="414142"/>
                </a:solidFill>
              </a:rPr>
              <a:t>Соревновательный дух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736707" y="3180867"/>
            <a:ext cx="2107390" cy="1224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8294" indent="-188294">
              <a:buFont typeface="+mj-lt"/>
              <a:buAutoNum type="arabicPeriod"/>
            </a:pPr>
            <a:r>
              <a:rPr lang="ru-RU" sz="1051" dirty="0"/>
              <a:t>Поиск и устранение потерь.</a:t>
            </a:r>
          </a:p>
          <a:p>
            <a:pPr marL="188294" indent="-188294">
              <a:buFont typeface="+mj-lt"/>
              <a:buAutoNum type="arabicPeriod"/>
            </a:pPr>
            <a:r>
              <a:rPr lang="ru-RU" sz="1051" dirty="0"/>
              <a:t>Производство и поставки «точно и вовремя»</a:t>
            </a:r>
          </a:p>
          <a:p>
            <a:pPr marL="188294" indent="-188294">
              <a:buFont typeface="+mj-lt"/>
              <a:buAutoNum type="arabicPeriod"/>
            </a:pPr>
            <a:r>
              <a:rPr lang="ru-RU" sz="1051" dirty="0"/>
              <a:t>Визуализация и оптимизация потоков</a:t>
            </a:r>
          </a:p>
          <a:p>
            <a:pPr marL="188294" indent="-188294">
              <a:buFont typeface="+mj-lt"/>
              <a:buAutoNum type="arabicPeriod"/>
            </a:pPr>
            <a:r>
              <a:rPr lang="ru-RU" sz="1051" dirty="0"/>
              <a:t>Поток единичных изделий </a:t>
            </a:r>
          </a:p>
          <a:p>
            <a:pPr marL="188294" indent="-188294">
              <a:buFont typeface="+mj-lt"/>
              <a:buAutoNum type="arabicPeriod"/>
            </a:pPr>
            <a:r>
              <a:rPr lang="ru-RU" sz="1051" dirty="0"/>
              <a:t>Тянущая система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6228480" y="3152029"/>
            <a:ext cx="2232880" cy="900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8294" indent="-188294">
              <a:buFont typeface="+mj-lt"/>
              <a:buAutoNum type="arabicPeriod"/>
            </a:pPr>
            <a:r>
              <a:rPr lang="ru-RU" sz="1051" dirty="0"/>
              <a:t>Схемы Lean+ </a:t>
            </a:r>
            <a:r>
              <a:rPr lang="ru-RU" sz="1051"/>
              <a:t>и Lean </a:t>
            </a:r>
            <a:r>
              <a:rPr lang="ru-RU" sz="1051" dirty="0"/>
              <a:t>10x, </a:t>
            </a:r>
          </a:p>
          <a:p>
            <a:pPr marL="188294" indent="-188294">
              <a:buFont typeface="+mj-lt"/>
              <a:buAutoNum type="arabicPeriod"/>
            </a:pPr>
            <a:r>
              <a:rPr lang="ru-RU" sz="1051" dirty="0"/>
              <a:t>Lean-конвейер 737 </a:t>
            </a:r>
          </a:p>
          <a:p>
            <a:pPr marL="188294" indent="-188294">
              <a:buFont typeface="+mj-lt"/>
              <a:buAutoNum type="arabicPeriod"/>
            </a:pPr>
            <a:r>
              <a:rPr lang="ru-RU" sz="1051" dirty="0"/>
              <a:t>Группа быстрого реагирования </a:t>
            </a:r>
          </a:p>
          <a:p>
            <a:pPr marL="188294" indent="-188294">
              <a:buFont typeface="+mj-lt"/>
              <a:buAutoNum type="arabicPeriod"/>
            </a:pPr>
            <a:r>
              <a:rPr lang="ru-RU" sz="1051" dirty="0"/>
              <a:t>Центр глобального ПК - 787</a:t>
            </a:r>
          </a:p>
          <a:p>
            <a:pPr marL="188294" indent="-188294">
              <a:buFont typeface="+mj-lt"/>
              <a:buAutoNum type="arabicPeriod"/>
            </a:pPr>
            <a:r>
              <a:rPr lang="ru-RU" sz="1051" dirty="0"/>
              <a:t>Центр лидерства Боинг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709814" y="1756798"/>
            <a:ext cx="2025216" cy="866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6440">
              <a:defRPr/>
            </a:pPr>
            <a:r>
              <a:rPr lang="ru-RU" sz="1051" b="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Toyota Production System </a:t>
            </a:r>
            <a:br>
              <a:rPr lang="ru-RU" sz="1051" b="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ru-RU" sz="1051" b="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(TPS) – </a:t>
            </a:r>
            <a:r>
              <a:rPr lang="ru-RU" sz="105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Производственная </a:t>
            </a:r>
            <a:br>
              <a:rPr lang="ru-RU" sz="105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ru-RU" sz="105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система «Тойота»</a:t>
            </a:r>
            <a:r>
              <a:rPr lang="ru-RU" sz="1051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defTabSz="686440">
              <a:defRPr/>
            </a:pPr>
            <a:endParaRPr lang="ru-RU" sz="826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sz="1051" dirty="0">
                <a:solidFill>
                  <a:schemeClr val="bg2">
                    <a:lumMod val="50000"/>
                  </a:schemeClr>
                </a:solidFill>
              </a:rPr>
              <a:t>1949</a:t>
            </a:r>
            <a:r>
              <a:rPr lang="en-US" sz="1051" dirty="0">
                <a:solidFill>
                  <a:schemeClr val="bg2">
                    <a:lumMod val="50000"/>
                  </a:schemeClr>
                </a:solidFill>
              </a:rPr>
              <a:t> – </a:t>
            </a:r>
            <a:r>
              <a:rPr lang="ru-RU" sz="1051" dirty="0">
                <a:solidFill>
                  <a:schemeClr val="bg2">
                    <a:lumMod val="50000"/>
                  </a:schemeClr>
                </a:solidFill>
              </a:rPr>
              <a:t>н.в.</a:t>
            </a:r>
            <a:endParaRPr lang="en-US" sz="1051" kern="0" dirty="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1673" y="972272"/>
            <a:ext cx="719664" cy="719664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185" b="9797"/>
          <a:stretch/>
        </p:blipFill>
        <p:spPr>
          <a:xfrm>
            <a:off x="1196847" y="939832"/>
            <a:ext cx="1051148" cy="745174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0099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2958" y="972272"/>
            <a:ext cx="1760557" cy="6640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49234" y="2798580"/>
            <a:ext cx="1653017" cy="2540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1" b="1" dirty="0">
                <a:solidFill>
                  <a:schemeClr val="accent2">
                    <a:lumMod val="75000"/>
                  </a:schemeClr>
                </a:solidFill>
              </a:rPr>
              <a:t>Социальная ориентация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620741" y="1770722"/>
            <a:ext cx="2025216" cy="866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6440">
              <a:defRPr/>
            </a:pPr>
            <a:r>
              <a:rPr lang="ru-RU" sz="1051" b="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Минсредмаш – НОТПиУ </a:t>
            </a:r>
            <a:r>
              <a:rPr lang="ru-RU" sz="105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(научная организация труда, производства и управления)</a:t>
            </a:r>
          </a:p>
          <a:p>
            <a:pPr defTabSz="686440">
              <a:defRPr/>
            </a:pPr>
            <a:endParaRPr lang="ru-RU" sz="826" kern="0" dirty="0">
              <a:solidFill>
                <a:schemeClr val="bg2">
                  <a:lumMod val="50000"/>
                </a:schemeClr>
              </a:solidFill>
              <a:latin typeface="Arial"/>
            </a:endParaRPr>
          </a:p>
          <a:p>
            <a:pPr algn="ctr" defTabSz="686440">
              <a:defRPr/>
            </a:pPr>
            <a:r>
              <a:rPr lang="ru-RU" sz="1051" kern="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1962 – 1991 гг.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65770" y="2799515"/>
            <a:ext cx="1407758" cy="2540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1" b="1" dirty="0">
                <a:solidFill>
                  <a:schemeClr val="accent2">
                    <a:lumMod val="75000"/>
                  </a:schemeClr>
                </a:solidFill>
              </a:rPr>
              <a:t>Глубина погружения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584666" y="2790355"/>
            <a:ext cx="1183337" cy="2540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1" b="1" dirty="0">
                <a:solidFill>
                  <a:schemeClr val="accent2">
                    <a:lumMod val="75000"/>
                  </a:schemeClr>
                </a:solidFill>
              </a:rPr>
              <a:t>Яркое лидерство</a:t>
            </a:r>
          </a:p>
        </p:txBody>
      </p:sp>
    </p:spTree>
    <p:extLst>
      <p:ext uri="{BB962C8B-B14F-4D97-AF65-F5344CB8AC3E}">
        <p14:creationId xmlns:p14="http://schemas.microsoft.com/office/powerpoint/2010/main" val="4030863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2AC8CDAF-3DE9-46DF-B526-35F07F04954D}"/>
              </a:ext>
            </a:extLst>
          </p:cNvPr>
          <p:cNvSpPr/>
          <p:nvPr/>
        </p:nvSpPr>
        <p:spPr>
          <a:xfrm>
            <a:off x="4801948" y="2718354"/>
            <a:ext cx="3181045" cy="5405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351" kern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90609" y="847377"/>
            <a:ext cx="5282618" cy="205994"/>
          </a:xfrm>
        </p:spPr>
        <p:txBody>
          <a:bodyPr/>
          <a:lstStyle/>
          <a:p>
            <a:r>
              <a:rPr lang="ru-RU" sz="1201" dirty="0">
                <a:solidFill>
                  <a:schemeClr val="bg2">
                    <a:lumMod val="10000"/>
                  </a:schemeClr>
                </a:solidFill>
              </a:rPr>
              <a:t>История развития Производственной системы Росатома </a:t>
            </a:r>
            <a:br>
              <a:rPr lang="ru-RU" sz="120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201" dirty="0">
                <a:solidFill>
                  <a:schemeClr val="bg2">
                    <a:lumMod val="10000"/>
                  </a:schemeClr>
                </a:solidFill>
              </a:rPr>
              <a:t>через модель управления жизненным циклом инцидента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1B46C02-A080-454A-B499-771DFFC549FD}"/>
              </a:ext>
            </a:extLst>
          </p:cNvPr>
          <p:cNvSpPr/>
          <p:nvPr/>
        </p:nvSpPr>
        <p:spPr>
          <a:xfrm>
            <a:off x="1139824" y="3289282"/>
            <a:ext cx="6864350" cy="1158091"/>
          </a:xfrm>
          <a:prstGeom prst="rect">
            <a:avLst/>
          </a:prstGeom>
          <a:solidFill>
            <a:srgbClr val="414142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351" ker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F17064D-9C47-4F75-8C18-B9DFEFADFFB6}"/>
              </a:ext>
            </a:extLst>
          </p:cNvPr>
          <p:cNvSpPr/>
          <p:nvPr/>
        </p:nvSpPr>
        <p:spPr>
          <a:xfrm>
            <a:off x="1161011" y="1460116"/>
            <a:ext cx="6821985" cy="714530"/>
          </a:xfrm>
          <a:prstGeom prst="rect">
            <a:avLst/>
          </a:prstGeom>
          <a:solidFill>
            <a:srgbClr val="4596D1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751" kern="0" dirty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82779B1-4792-45C8-BEC2-F454D9F241BE}"/>
              </a:ext>
            </a:extLst>
          </p:cNvPr>
          <p:cNvCxnSpPr>
            <a:cxnSpLocks/>
          </p:cNvCxnSpPr>
          <p:nvPr/>
        </p:nvCxnSpPr>
        <p:spPr>
          <a:xfrm>
            <a:off x="2522107" y="1271244"/>
            <a:ext cx="0" cy="756700"/>
          </a:xfrm>
          <a:prstGeom prst="line">
            <a:avLst/>
          </a:prstGeom>
          <a:noFill/>
          <a:ln w="9525" cap="flat" cmpd="sng" algn="ctr">
            <a:solidFill>
              <a:srgbClr val="808080">
                <a:lumMod val="75000"/>
              </a:srgbClr>
            </a:solidFill>
            <a:prstDash val="solid"/>
          </a:ln>
          <a:effectLst/>
        </p:spPr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2C21C6A-F67A-4453-BC9E-AA24C31377FB}"/>
              </a:ext>
            </a:extLst>
          </p:cNvPr>
          <p:cNvSpPr/>
          <p:nvPr/>
        </p:nvSpPr>
        <p:spPr>
          <a:xfrm>
            <a:off x="1141442" y="1437933"/>
            <a:ext cx="1315977" cy="323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Предпосылки появления ПСР, пилоты на АЭС</a:t>
            </a:r>
            <a:endParaRPr lang="ru-RU" sz="751" dirty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35D0E54-C398-4B4E-A8B4-CBAB3D3646C0}"/>
              </a:ext>
            </a:extLst>
          </p:cNvPr>
          <p:cNvSpPr/>
          <p:nvPr/>
        </p:nvSpPr>
        <p:spPr>
          <a:xfrm flipH="1">
            <a:off x="6157054" y="1488788"/>
            <a:ext cx="987997" cy="554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ПСР-образцы лучших практик </a:t>
            </a:r>
          </a:p>
          <a:p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во всех типах производства</a:t>
            </a: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DD12698-DEF4-49E6-8B6D-7F8D595D02A1}"/>
              </a:ext>
            </a:extLst>
          </p:cNvPr>
          <p:cNvCxnSpPr>
            <a:cxnSpLocks/>
          </p:cNvCxnSpPr>
          <p:nvPr/>
        </p:nvCxnSpPr>
        <p:spPr>
          <a:xfrm flipH="1">
            <a:off x="1153873" y="1254123"/>
            <a:ext cx="0" cy="810750"/>
          </a:xfrm>
          <a:prstGeom prst="line">
            <a:avLst/>
          </a:prstGeom>
          <a:noFill/>
          <a:ln w="9525" cap="flat" cmpd="sng" algn="ctr">
            <a:solidFill>
              <a:srgbClr val="808080">
                <a:lumMod val="75000"/>
              </a:srgbClr>
            </a:solidFill>
            <a:prstDash val="solid"/>
          </a:ln>
          <a:effectLst/>
        </p:spPr>
      </p:cxn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2E79546-4F3C-419E-807E-5846DD24AB1A}"/>
              </a:ext>
            </a:extLst>
          </p:cNvPr>
          <p:cNvSpPr/>
          <p:nvPr/>
        </p:nvSpPr>
        <p:spPr>
          <a:xfrm>
            <a:off x="2516567" y="1740745"/>
            <a:ext cx="689297" cy="323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Пилоты </a:t>
            </a:r>
            <a:b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на заводах</a:t>
            </a:r>
            <a:endParaRPr lang="ru-RU" sz="751" dirty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7B20B1C9-164D-4005-B61F-D46E667AB214}"/>
              </a:ext>
            </a:extLst>
          </p:cNvPr>
          <p:cNvCxnSpPr/>
          <p:nvPr/>
        </p:nvCxnSpPr>
        <p:spPr>
          <a:xfrm>
            <a:off x="2976077" y="1362046"/>
            <a:ext cx="0" cy="378701"/>
          </a:xfrm>
          <a:prstGeom prst="line">
            <a:avLst/>
          </a:prstGeom>
          <a:noFill/>
          <a:ln w="9525" cap="flat" cmpd="sng" algn="ctr">
            <a:solidFill>
              <a:srgbClr val="808080">
                <a:lumMod val="75000"/>
              </a:srgbClr>
            </a:solidFill>
            <a:prstDash val="solid"/>
          </a:ln>
          <a:effectLst/>
        </p:spPr>
      </p:cxn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477D19B1-A1A6-47D4-A52D-0F6A2B8BB9F5}"/>
              </a:ext>
            </a:extLst>
          </p:cNvPr>
          <p:cNvSpPr/>
          <p:nvPr/>
        </p:nvSpPr>
        <p:spPr>
          <a:xfrm>
            <a:off x="2943803" y="1445691"/>
            <a:ext cx="689297" cy="323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ПСР-функции</a:t>
            </a:r>
            <a:endParaRPr lang="ru-RU" sz="751" dirty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B9DD8D50-A1E4-450E-BFD4-85603A274B6B}"/>
              </a:ext>
            </a:extLst>
          </p:cNvPr>
          <p:cNvSpPr/>
          <p:nvPr/>
        </p:nvSpPr>
        <p:spPr>
          <a:xfrm>
            <a:off x="3399418" y="1763865"/>
            <a:ext cx="922205" cy="323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ПСР-кампания</a:t>
            </a:r>
          </a:p>
          <a:p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быстрых побед</a:t>
            </a:r>
            <a:endParaRPr lang="ru-RU" sz="751" dirty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A7DC64CC-3FAC-48B5-BAEA-AEB55F75060F}"/>
              </a:ext>
            </a:extLst>
          </p:cNvPr>
          <p:cNvCxnSpPr/>
          <p:nvPr/>
        </p:nvCxnSpPr>
        <p:spPr>
          <a:xfrm>
            <a:off x="3883342" y="1254123"/>
            <a:ext cx="0" cy="486450"/>
          </a:xfrm>
          <a:prstGeom prst="line">
            <a:avLst/>
          </a:prstGeom>
          <a:noFill/>
          <a:ln w="9525" cap="flat" cmpd="sng" algn="ctr">
            <a:solidFill>
              <a:srgbClr val="808080">
                <a:lumMod val="75000"/>
              </a:srgbClr>
            </a:solidFill>
            <a:prstDash val="solid"/>
          </a:ln>
          <a:effectLst/>
        </p:spPr>
      </p:cxn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FF500B87-8AFF-4A2D-81B4-9803CF1FCDF7}"/>
              </a:ext>
            </a:extLst>
          </p:cNvPr>
          <p:cNvSpPr/>
          <p:nvPr/>
        </p:nvSpPr>
        <p:spPr>
          <a:xfrm>
            <a:off x="3860522" y="1474558"/>
            <a:ext cx="689297" cy="323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ПСР-проекты</a:t>
            </a:r>
            <a:endParaRPr lang="ru-RU" sz="751" dirty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E991E3BD-E81C-4B2A-9A8A-072EEAAAE1DC}"/>
              </a:ext>
            </a:extLst>
          </p:cNvPr>
          <p:cNvSpPr/>
          <p:nvPr/>
        </p:nvSpPr>
        <p:spPr>
          <a:xfrm flipH="1">
            <a:off x="7032883" y="1483574"/>
            <a:ext cx="921769" cy="554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Тираж </a:t>
            </a:r>
          </a:p>
          <a:p>
            <a:pPr algn="ctr"/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образцов</a:t>
            </a:r>
            <a:r>
              <a:rPr lang="en-US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на другие заводы отрасли</a:t>
            </a:r>
          </a:p>
        </p:txBody>
      </p:sp>
      <p:pic>
        <p:nvPicPr>
          <p:cNvPr id="52" name="Рисунок 51" descr="C:\Users\Овечкина Екатерина\Documents\0. ПСР\7. История ПСР\Материалы к истории\2009\2009-09-1 БалАЭС.jpg">
            <a:extLst>
              <a:ext uri="{FF2B5EF4-FFF2-40B4-BE49-F238E27FC236}">
                <a16:creationId xmlns:a16="http://schemas.microsoft.com/office/drawing/2014/main" id="{920D3247-DF39-4867-A2B4-D7E1F65E9BA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271" y="3427864"/>
            <a:ext cx="1232378" cy="862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F98F1E5F-9EB7-44D8-994E-14E25E3F6B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25" y="3429300"/>
            <a:ext cx="1293017" cy="862809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736410EC-0803-4768-B533-FB07BDAC6B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73" y="3429300"/>
            <a:ext cx="1296257" cy="862809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A2773327-66D8-4201-8DC7-E67D0CF312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4"/>
          <a:stretch/>
        </p:blipFill>
        <p:spPr>
          <a:xfrm>
            <a:off x="6721596" y="3427864"/>
            <a:ext cx="1169563" cy="862809"/>
          </a:xfrm>
          <a:prstGeom prst="rect">
            <a:avLst/>
          </a:prstGeom>
        </p:spPr>
      </p:pic>
      <p:graphicFrame>
        <p:nvGraphicFramePr>
          <p:cNvPr id="43" name="Таблица 42">
            <a:extLst>
              <a:ext uri="{FF2B5EF4-FFF2-40B4-BE49-F238E27FC236}">
                <a16:creationId xmlns:a16="http://schemas.microsoft.com/office/drawing/2014/main" id="{EC8B0791-DA6F-44CA-A5F6-FFD36101E09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61007" y="1254122"/>
          <a:ext cx="6821985" cy="205994"/>
        </p:xfrm>
        <a:graphic>
          <a:graphicData uri="http://schemas.openxmlformats.org/drawingml/2006/table">
            <a:tbl>
              <a:tblPr firstRow="1" bandRow="1"/>
              <a:tblGrid>
                <a:gridCol w="454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4799">
                  <a:extLst>
                    <a:ext uri="{9D8B030D-6E8A-4147-A177-3AD203B41FA5}">
                      <a16:colId xmlns:a16="http://schemas.microsoft.com/office/drawing/2014/main" val="729650319"/>
                    </a:ext>
                  </a:extLst>
                </a:gridCol>
              </a:tblGrid>
              <a:tr h="2059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2007</a:t>
                      </a:r>
                    </a:p>
                  </a:txBody>
                  <a:tcPr marL="68644" marR="68644" marT="34353" marB="34353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ru-RU" sz="9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2008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2009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2010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2011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2013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2014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68644" marR="68644" marT="34353" marB="343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8E3D1831-2A6E-47D3-8C94-96A74BDF8F6B}"/>
              </a:ext>
            </a:extLst>
          </p:cNvPr>
          <p:cNvSpPr/>
          <p:nvPr/>
        </p:nvSpPr>
        <p:spPr>
          <a:xfrm>
            <a:off x="1163050" y="1738092"/>
            <a:ext cx="1257075" cy="4389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610" indent="-171610">
              <a:buFont typeface="+mj-lt"/>
              <a:buAutoNum type="arabicPeriod"/>
            </a:pPr>
            <a:r>
              <a:rPr lang="ru-RU" sz="751" b="1" dirty="0">
                <a:solidFill>
                  <a:srgbClr val="5B9BD5">
                    <a:lumMod val="75000"/>
                  </a:srgbClr>
                </a:solidFill>
                <a:latin typeface="Arial"/>
              </a:rPr>
              <a:t>КУЛЬТУРА</a:t>
            </a:r>
            <a:br>
              <a:rPr lang="ru-RU" sz="751" b="1" dirty="0">
                <a:solidFill>
                  <a:srgbClr val="5B9BD5">
                    <a:lumMod val="75000"/>
                  </a:srgbClr>
                </a:solidFill>
                <a:latin typeface="Arial"/>
              </a:rPr>
            </a:br>
            <a:r>
              <a:rPr lang="ru-RU" sz="751" dirty="0">
                <a:solidFill>
                  <a:srgbClr val="5B9BD5">
                    <a:lumMod val="75000"/>
                  </a:srgbClr>
                </a:solidFill>
                <a:latin typeface="Arial"/>
              </a:rPr>
              <a:t>Пилотные участки –</a:t>
            </a:r>
            <a:br>
              <a:rPr lang="ru-RU" sz="751" dirty="0">
                <a:solidFill>
                  <a:srgbClr val="5B9BD5">
                    <a:lumMod val="75000"/>
                  </a:srgbClr>
                </a:solidFill>
                <a:latin typeface="Arial"/>
              </a:rPr>
            </a:br>
            <a:r>
              <a:rPr lang="ru-RU" sz="751" dirty="0">
                <a:solidFill>
                  <a:srgbClr val="5B9BD5">
                    <a:lumMod val="75000"/>
                  </a:srgbClr>
                </a:solidFill>
                <a:latin typeface="Arial"/>
              </a:rPr>
              <a:t>локальные образцы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17032C92-6AA6-4DAC-9EA0-C2FCDE010295}"/>
              </a:ext>
            </a:extLst>
          </p:cNvPr>
          <p:cNvSpPr/>
          <p:nvPr/>
        </p:nvSpPr>
        <p:spPr>
          <a:xfrm>
            <a:off x="4801951" y="2791245"/>
            <a:ext cx="1367159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610" indent="-171610">
              <a:buFont typeface="+mj-lt"/>
              <a:buAutoNum type="arabicPeriod" startAt="3"/>
            </a:pPr>
            <a:r>
              <a:rPr lang="ru-RU" sz="751" b="1" dirty="0">
                <a:solidFill>
                  <a:srgbClr val="FFC000">
                    <a:lumMod val="50000"/>
                  </a:srgbClr>
                </a:solidFill>
                <a:latin typeface="Arial"/>
              </a:rPr>
              <a:t>СИСТЕМА</a:t>
            </a:r>
            <a:br>
              <a:rPr lang="ru-RU" sz="751" b="1" dirty="0">
                <a:solidFill>
                  <a:srgbClr val="FFC000">
                    <a:lumMod val="50000"/>
                  </a:srgbClr>
                </a:solidFill>
                <a:latin typeface="Arial"/>
              </a:rPr>
            </a:br>
            <a:r>
              <a:rPr lang="ru-RU" sz="751" dirty="0">
                <a:solidFill>
                  <a:srgbClr val="FFC000">
                    <a:lumMod val="50000"/>
                  </a:srgbClr>
                </a:solidFill>
                <a:latin typeface="Arial"/>
              </a:rPr>
              <a:t>ПСР предприятия-целостные образцы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FF51B776-DACF-4D96-8FBF-40CE9D722713}"/>
              </a:ext>
            </a:extLst>
          </p:cNvPr>
          <p:cNvSpPr/>
          <p:nvPr/>
        </p:nvSpPr>
        <p:spPr>
          <a:xfrm flipH="1">
            <a:off x="6004093" y="2774284"/>
            <a:ext cx="1154319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Тираж </a:t>
            </a:r>
            <a:b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на предприятия-поставщики ГК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FA44EBF-A5ED-4F9C-B776-8FF104349D9A}"/>
              </a:ext>
            </a:extLst>
          </p:cNvPr>
          <p:cNvSpPr/>
          <p:nvPr/>
        </p:nvSpPr>
        <p:spPr>
          <a:xfrm>
            <a:off x="3435252" y="2176079"/>
            <a:ext cx="4547744" cy="5405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351" kern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A5D5DDEE-09CB-4F7D-B0E4-50A9A9712000}"/>
              </a:ext>
            </a:extLst>
          </p:cNvPr>
          <p:cNvCxnSpPr>
            <a:cxnSpLocks/>
          </p:cNvCxnSpPr>
          <p:nvPr/>
        </p:nvCxnSpPr>
        <p:spPr>
          <a:xfrm>
            <a:off x="4795583" y="1257266"/>
            <a:ext cx="0" cy="1999850"/>
          </a:xfrm>
          <a:prstGeom prst="line">
            <a:avLst/>
          </a:prstGeom>
          <a:noFill/>
          <a:ln w="9525" cap="flat" cmpd="sng" algn="ctr">
            <a:solidFill>
              <a:srgbClr val="808080">
                <a:lumMod val="75000"/>
              </a:srgbClr>
            </a:solidFill>
            <a:prstDash val="solid"/>
          </a:ln>
          <a:effectLst/>
        </p:spPr>
      </p:cxn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32E96B9D-9E0B-4199-947E-30D56EB05A53}"/>
              </a:ext>
            </a:extLst>
          </p:cNvPr>
          <p:cNvSpPr/>
          <p:nvPr/>
        </p:nvSpPr>
        <p:spPr>
          <a:xfrm>
            <a:off x="3435252" y="2306231"/>
            <a:ext cx="1367159" cy="323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610" indent="-171610">
              <a:buFont typeface="+mj-lt"/>
              <a:buAutoNum type="arabicPeriod" startAt="2"/>
            </a:pPr>
            <a:r>
              <a:rPr lang="ru-RU" sz="751" b="1" dirty="0">
                <a:solidFill>
                  <a:srgbClr val="ED7D31">
                    <a:lumMod val="75000"/>
                  </a:srgbClr>
                </a:solidFill>
                <a:latin typeface="Arial"/>
              </a:rPr>
              <a:t>РЕЖИМ ЧС</a:t>
            </a:r>
            <a:br>
              <a:rPr lang="ru-RU" sz="751" b="1" dirty="0">
                <a:solidFill>
                  <a:srgbClr val="ED7D31">
                    <a:lumMod val="75000"/>
                  </a:srgbClr>
                </a:solidFill>
                <a:latin typeface="Arial"/>
              </a:rPr>
            </a:br>
            <a:r>
              <a:rPr lang="ru-RU" sz="751" dirty="0">
                <a:solidFill>
                  <a:srgbClr val="ED7D31">
                    <a:lumMod val="75000"/>
                  </a:srgbClr>
                </a:solidFill>
                <a:latin typeface="Arial"/>
              </a:rPr>
              <a:t>Заказ на ПСР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94247B-F75C-42EB-B675-A25008EB5435}"/>
              </a:ext>
            </a:extLst>
          </p:cNvPr>
          <p:cNvCxnSpPr>
            <a:cxnSpLocks/>
          </p:cNvCxnSpPr>
          <p:nvPr/>
        </p:nvCxnSpPr>
        <p:spPr>
          <a:xfrm>
            <a:off x="3435250" y="1257380"/>
            <a:ext cx="0" cy="1432325"/>
          </a:xfrm>
          <a:prstGeom prst="line">
            <a:avLst/>
          </a:prstGeom>
          <a:noFill/>
          <a:ln w="9525" cap="flat" cmpd="sng" algn="ctr">
            <a:solidFill>
              <a:srgbClr val="808080">
                <a:lumMod val="75000"/>
              </a:srgbClr>
            </a:solidFill>
            <a:prstDash val="solid"/>
          </a:ln>
          <a:effectLst/>
        </p:spPr>
      </p:cxn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0A769E7-1EE1-4EE4-BF47-1BD3DB139A2F}"/>
              </a:ext>
            </a:extLst>
          </p:cNvPr>
          <p:cNvSpPr/>
          <p:nvPr/>
        </p:nvSpPr>
        <p:spPr>
          <a:xfrm>
            <a:off x="4317790" y="1761399"/>
            <a:ext cx="1127574" cy="323422"/>
          </a:xfrm>
          <a:prstGeom prst="rect">
            <a:avLst/>
          </a:prstGeom>
          <a:solidFill>
            <a:srgbClr val="DAEAF6"/>
          </a:solidFill>
        </p:spPr>
        <p:txBody>
          <a:bodyPr wrap="square">
            <a:spAutoFit/>
          </a:bodyPr>
          <a:lstStyle/>
          <a:p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Личные ПСР-проекты ТОП</a:t>
            </a:r>
            <a:r>
              <a:rPr lang="en-US" sz="751" dirty="0">
                <a:solidFill>
                  <a:srgbClr val="E7E6E6">
                    <a:lumMod val="10000"/>
                  </a:srgbClr>
                </a:solidFill>
                <a:latin typeface="Arial"/>
                <a:cs typeface="Times New Roman" panose="02020603050405020304" pitchFamily="18" charset="0"/>
              </a:rPr>
              <a:t>-100</a:t>
            </a:r>
            <a:endParaRPr lang="ru-RU" sz="751" dirty="0">
              <a:solidFill>
                <a:srgbClr val="E7E6E6">
                  <a:lumMod val="10000"/>
                </a:srgbClr>
              </a:solidFill>
              <a:latin typeface="Arial"/>
              <a:cs typeface="Arial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92F25503-3F85-44DD-AD79-BE099DA1C8DA}"/>
              </a:ext>
            </a:extLst>
          </p:cNvPr>
          <p:cNvCxnSpPr>
            <a:cxnSpLocks/>
          </p:cNvCxnSpPr>
          <p:nvPr/>
        </p:nvCxnSpPr>
        <p:spPr>
          <a:xfrm>
            <a:off x="4341610" y="1271244"/>
            <a:ext cx="0" cy="756700"/>
          </a:xfrm>
          <a:prstGeom prst="line">
            <a:avLst/>
          </a:prstGeom>
          <a:noFill/>
          <a:ln w="9525" cap="flat" cmpd="sng" algn="ctr">
            <a:solidFill>
              <a:srgbClr val="808080">
                <a:lumMod val="75000"/>
              </a:srgbClr>
            </a:solidFill>
            <a:prstDash val="solid"/>
          </a:ln>
          <a:effectLst/>
        </p:spPr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C5A4E043-133E-4362-A3D5-32F5BB17B171}"/>
              </a:ext>
            </a:extLst>
          </p:cNvPr>
          <p:cNvCxnSpPr>
            <a:cxnSpLocks/>
          </p:cNvCxnSpPr>
          <p:nvPr/>
        </p:nvCxnSpPr>
        <p:spPr>
          <a:xfrm>
            <a:off x="6159861" y="1263927"/>
            <a:ext cx="0" cy="1945800"/>
          </a:xfrm>
          <a:prstGeom prst="line">
            <a:avLst/>
          </a:prstGeom>
          <a:noFill/>
          <a:ln w="9525" cap="flat" cmpd="sng" algn="ctr">
            <a:solidFill>
              <a:srgbClr val="808080">
                <a:lumMod val="75000"/>
              </a:srgbClr>
            </a:solidFill>
            <a:prstDash val="solid"/>
          </a:ln>
          <a:effectLst/>
        </p:spPr>
      </p:cxnSp>
      <p:pic>
        <p:nvPicPr>
          <p:cNvPr id="69" name="Picture 8" descr="https://pp.vk.me/c622616/v622616172/139f4/ruwD48a1JTk.jpg">
            <a:extLst>
              <a:ext uri="{FF2B5EF4-FFF2-40B4-BE49-F238E27FC236}">
                <a16:creationId xmlns:a16="http://schemas.microsoft.com/office/drawing/2014/main" id="{BC761425-F749-4535-ACBD-91FA94D65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756" y="3427864"/>
            <a:ext cx="1150412" cy="86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698C3537-779E-4A6C-85B1-E81E7E4F0512}"/>
              </a:ext>
            </a:extLst>
          </p:cNvPr>
          <p:cNvSpPr/>
          <p:nvPr/>
        </p:nvSpPr>
        <p:spPr>
          <a:xfrm>
            <a:off x="1139823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519CACA3-6429-4D5D-A32C-8F0325BBD011}"/>
              </a:ext>
            </a:extLst>
          </p:cNvPr>
          <p:cNvSpPr/>
          <p:nvPr/>
        </p:nvSpPr>
        <p:spPr>
          <a:xfrm>
            <a:off x="1322262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A5C9F104-C8FC-48AB-BD34-7FDC96E5CB58}"/>
              </a:ext>
            </a:extLst>
          </p:cNvPr>
          <p:cNvSpPr/>
          <p:nvPr/>
        </p:nvSpPr>
        <p:spPr>
          <a:xfrm>
            <a:off x="1504701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5F8CE4B7-D202-42DE-8BA2-DB1B07A04C13}"/>
              </a:ext>
            </a:extLst>
          </p:cNvPr>
          <p:cNvSpPr/>
          <p:nvPr/>
        </p:nvSpPr>
        <p:spPr>
          <a:xfrm>
            <a:off x="1687140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32E39109-3482-4FEE-87B7-BBB6D80DF5EA}"/>
              </a:ext>
            </a:extLst>
          </p:cNvPr>
          <p:cNvSpPr/>
          <p:nvPr/>
        </p:nvSpPr>
        <p:spPr>
          <a:xfrm>
            <a:off x="1869579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25D44259-F6FF-485B-86E9-A432AA5416AF}"/>
              </a:ext>
            </a:extLst>
          </p:cNvPr>
          <p:cNvSpPr/>
          <p:nvPr/>
        </p:nvSpPr>
        <p:spPr>
          <a:xfrm>
            <a:off x="2052018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A7E56104-4764-4A3E-8FE0-15648368BBBA}"/>
              </a:ext>
            </a:extLst>
          </p:cNvPr>
          <p:cNvSpPr/>
          <p:nvPr/>
        </p:nvSpPr>
        <p:spPr>
          <a:xfrm>
            <a:off x="2234457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A66EF49A-4CBA-42C2-A694-219E19B95737}"/>
              </a:ext>
            </a:extLst>
          </p:cNvPr>
          <p:cNvSpPr/>
          <p:nvPr/>
        </p:nvSpPr>
        <p:spPr>
          <a:xfrm>
            <a:off x="2416896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0D66DFCB-CD69-4824-8347-9521017BE374}"/>
              </a:ext>
            </a:extLst>
          </p:cNvPr>
          <p:cNvSpPr/>
          <p:nvPr/>
        </p:nvSpPr>
        <p:spPr>
          <a:xfrm>
            <a:off x="2599335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861CB899-F50F-4E9C-82F2-C1B82ABC9261}"/>
              </a:ext>
            </a:extLst>
          </p:cNvPr>
          <p:cNvSpPr/>
          <p:nvPr/>
        </p:nvSpPr>
        <p:spPr>
          <a:xfrm>
            <a:off x="2781774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F08D9A99-890B-4E90-A759-4038BDF172AF}"/>
              </a:ext>
            </a:extLst>
          </p:cNvPr>
          <p:cNvSpPr/>
          <p:nvPr/>
        </p:nvSpPr>
        <p:spPr>
          <a:xfrm>
            <a:off x="2964213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43FE7DBC-2616-43C3-83E2-F3FD6EE2D799}"/>
              </a:ext>
            </a:extLst>
          </p:cNvPr>
          <p:cNvSpPr/>
          <p:nvPr/>
        </p:nvSpPr>
        <p:spPr>
          <a:xfrm>
            <a:off x="3146652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882E7A42-04F9-4168-BB9E-2992F5C0EB41}"/>
              </a:ext>
            </a:extLst>
          </p:cNvPr>
          <p:cNvSpPr/>
          <p:nvPr/>
        </p:nvSpPr>
        <p:spPr>
          <a:xfrm>
            <a:off x="3329091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9DDBB603-C390-44FF-ACC5-B6FF724D4FA5}"/>
              </a:ext>
            </a:extLst>
          </p:cNvPr>
          <p:cNvSpPr/>
          <p:nvPr/>
        </p:nvSpPr>
        <p:spPr>
          <a:xfrm>
            <a:off x="3511530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F47A3222-DFE6-4F5C-A968-42713EC0BED3}"/>
              </a:ext>
            </a:extLst>
          </p:cNvPr>
          <p:cNvSpPr/>
          <p:nvPr/>
        </p:nvSpPr>
        <p:spPr>
          <a:xfrm>
            <a:off x="3693970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03B929DC-ABA1-404B-AC6B-A769279332D4}"/>
              </a:ext>
            </a:extLst>
          </p:cNvPr>
          <p:cNvSpPr/>
          <p:nvPr/>
        </p:nvSpPr>
        <p:spPr>
          <a:xfrm>
            <a:off x="3876409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CE3D89B0-E095-4E35-BE46-9E9552ED185A}"/>
              </a:ext>
            </a:extLst>
          </p:cNvPr>
          <p:cNvSpPr/>
          <p:nvPr/>
        </p:nvSpPr>
        <p:spPr>
          <a:xfrm>
            <a:off x="4058848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B813051A-3895-4BED-ABB0-BE4AF435854A}"/>
              </a:ext>
            </a:extLst>
          </p:cNvPr>
          <p:cNvSpPr/>
          <p:nvPr/>
        </p:nvSpPr>
        <p:spPr>
          <a:xfrm>
            <a:off x="4241287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732C232C-32EC-49E4-B000-F5C9D79D5958}"/>
              </a:ext>
            </a:extLst>
          </p:cNvPr>
          <p:cNvSpPr/>
          <p:nvPr/>
        </p:nvSpPr>
        <p:spPr>
          <a:xfrm>
            <a:off x="4423726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49A59B09-6EA3-4B59-BED3-2F862A4A3CBD}"/>
              </a:ext>
            </a:extLst>
          </p:cNvPr>
          <p:cNvSpPr/>
          <p:nvPr/>
        </p:nvSpPr>
        <p:spPr>
          <a:xfrm>
            <a:off x="4606165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1DAE2AD4-38DC-4648-9F1B-08B6C18C1405}"/>
              </a:ext>
            </a:extLst>
          </p:cNvPr>
          <p:cNvSpPr/>
          <p:nvPr/>
        </p:nvSpPr>
        <p:spPr>
          <a:xfrm>
            <a:off x="4788604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810F0FE2-5A28-40A4-B576-A077468DF31A}"/>
              </a:ext>
            </a:extLst>
          </p:cNvPr>
          <p:cNvSpPr/>
          <p:nvPr/>
        </p:nvSpPr>
        <p:spPr>
          <a:xfrm>
            <a:off x="4971043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7A78CD00-181C-4034-B1D6-5D135FBFACE5}"/>
              </a:ext>
            </a:extLst>
          </p:cNvPr>
          <p:cNvSpPr/>
          <p:nvPr/>
        </p:nvSpPr>
        <p:spPr>
          <a:xfrm>
            <a:off x="5153482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156FE6DF-C82D-4537-8CF0-772D20288C08}"/>
              </a:ext>
            </a:extLst>
          </p:cNvPr>
          <p:cNvSpPr/>
          <p:nvPr/>
        </p:nvSpPr>
        <p:spPr>
          <a:xfrm>
            <a:off x="5335921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DF57DEE1-2E80-49EF-A24A-99E5F89BFFA5}"/>
              </a:ext>
            </a:extLst>
          </p:cNvPr>
          <p:cNvSpPr/>
          <p:nvPr/>
        </p:nvSpPr>
        <p:spPr>
          <a:xfrm>
            <a:off x="5518360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1ACDDAC6-4983-4C6B-89A5-6072D7C13A86}"/>
              </a:ext>
            </a:extLst>
          </p:cNvPr>
          <p:cNvSpPr/>
          <p:nvPr/>
        </p:nvSpPr>
        <p:spPr>
          <a:xfrm>
            <a:off x="5700799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9353B55C-F297-4CE3-A45C-7DC211C4D371}"/>
              </a:ext>
            </a:extLst>
          </p:cNvPr>
          <p:cNvSpPr/>
          <p:nvPr/>
        </p:nvSpPr>
        <p:spPr>
          <a:xfrm>
            <a:off x="5883238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id="{17399AAE-49A8-4FE9-A2E2-2E35B105B0BC}"/>
              </a:ext>
            </a:extLst>
          </p:cNvPr>
          <p:cNvSpPr/>
          <p:nvPr/>
        </p:nvSpPr>
        <p:spPr>
          <a:xfrm>
            <a:off x="6065677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id="{50FD94BE-B37B-4AF3-B446-FECD5FE6BAF8}"/>
              </a:ext>
            </a:extLst>
          </p:cNvPr>
          <p:cNvSpPr/>
          <p:nvPr/>
        </p:nvSpPr>
        <p:spPr>
          <a:xfrm>
            <a:off x="6248116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DD04A133-AF60-4F5D-93C7-D7C16177471F}"/>
              </a:ext>
            </a:extLst>
          </p:cNvPr>
          <p:cNvSpPr/>
          <p:nvPr/>
        </p:nvSpPr>
        <p:spPr>
          <a:xfrm>
            <a:off x="6430555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42D9E640-7B6F-4784-A0F8-D44E81F20D8B}"/>
              </a:ext>
            </a:extLst>
          </p:cNvPr>
          <p:cNvSpPr/>
          <p:nvPr/>
        </p:nvSpPr>
        <p:spPr>
          <a:xfrm>
            <a:off x="6795433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44B7DFD6-BCA3-46A6-9865-985DC16CD6CE}"/>
              </a:ext>
            </a:extLst>
          </p:cNvPr>
          <p:cNvSpPr/>
          <p:nvPr/>
        </p:nvSpPr>
        <p:spPr>
          <a:xfrm>
            <a:off x="7160311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id="{0E8E01D3-581A-43D8-BC97-B2E430AA0C2B}"/>
              </a:ext>
            </a:extLst>
          </p:cNvPr>
          <p:cNvSpPr/>
          <p:nvPr/>
        </p:nvSpPr>
        <p:spPr>
          <a:xfrm>
            <a:off x="6612994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ACFD37DA-1278-4E62-B049-FD674350E47C}"/>
              </a:ext>
            </a:extLst>
          </p:cNvPr>
          <p:cNvSpPr/>
          <p:nvPr/>
        </p:nvSpPr>
        <p:spPr>
          <a:xfrm>
            <a:off x="6977872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97E49004-BAAA-4774-AB2A-89FCB71AAEA8}"/>
              </a:ext>
            </a:extLst>
          </p:cNvPr>
          <p:cNvSpPr/>
          <p:nvPr/>
        </p:nvSpPr>
        <p:spPr>
          <a:xfrm>
            <a:off x="7342750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0" name="Прямоугольник 139">
            <a:extLst>
              <a:ext uri="{FF2B5EF4-FFF2-40B4-BE49-F238E27FC236}">
                <a16:creationId xmlns:a16="http://schemas.microsoft.com/office/drawing/2014/main" id="{E4DC39B7-11DF-4D25-BADB-52C2311517C2}"/>
              </a:ext>
            </a:extLst>
          </p:cNvPr>
          <p:cNvSpPr/>
          <p:nvPr/>
        </p:nvSpPr>
        <p:spPr>
          <a:xfrm>
            <a:off x="7525189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1" name="Прямоугольник 140">
            <a:extLst>
              <a:ext uri="{FF2B5EF4-FFF2-40B4-BE49-F238E27FC236}">
                <a16:creationId xmlns:a16="http://schemas.microsoft.com/office/drawing/2014/main" id="{9B8D2091-99EB-43D9-861D-B6DD6E3FC134}"/>
              </a:ext>
            </a:extLst>
          </p:cNvPr>
          <p:cNvSpPr/>
          <p:nvPr/>
        </p:nvSpPr>
        <p:spPr>
          <a:xfrm>
            <a:off x="7707628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2" name="Прямоугольник 141">
            <a:extLst>
              <a:ext uri="{FF2B5EF4-FFF2-40B4-BE49-F238E27FC236}">
                <a16:creationId xmlns:a16="http://schemas.microsoft.com/office/drawing/2014/main" id="{6E9B6F75-43CC-414D-AC3E-AFD5339531C9}"/>
              </a:ext>
            </a:extLst>
          </p:cNvPr>
          <p:cNvSpPr/>
          <p:nvPr/>
        </p:nvSpPr>
        <p:spPr>
          <a:xfrm>
            <a:off x="7890063" y="3332265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3" name="Прямоугольник 142">
            <a:extLst>
              <a:ext uri="{FF2B5EF4-FFF2-40B4-BE49-F238E27FC236}">
                <a16:creationId xmlns:a16="http://schemas.microsoft.com/office/drawing/2014/main" id="{CD0C4D6D-5A03-4985-BE1A-CC40D311F6C4}"/>
              </a:ext>
            </a:extLst>
          </p:cNvPr>
          <p:cNvSpPr/>
          <p:nvPr/>
        </p:nvSpPr>
        <p:spPr>
          <a:xfrm>
            <a:off x="1139823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4" name="Прямоугольник 143">
            <a:extLst>
              <a:ext uri="{FF2B5EF4-FFF2-40B4-BE49-F238E27FC236}">
                <a16:creationId xmlns:a16="http://schemas.microsoft.com/office/drawing/2014/main" id="{DA93A393-CBB5-4042-9AE5-CB495F55E33E}"/>
              </a:ext>
            </a:extLst>
          </p:cNvPr>
          <p:cNvSpPr/>
          <p:nvPr/>
        </p:nvSpPr>
        <p:spPr>
          <a:xfrm>
            <a:off x="1322262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5" name="Прямоугольник 144">
            <a:extLst>
              <a:ext uri="{FF2B5EF4-FFF2-40B4-BE49-F238E27FC236}">
                <a16:creationId xmlns:a16="http://schemas.microsoft.com/office/drawing/2014/main" id="{8FFBB84D-126B-4F3A-A928-3CA4143A6084}"/>
              </a:ext>
            </a:extLst>
          </p:cNvPr>
          <p:cNvSpPr/>
          <p:nvPr/>
        </p:nvSpPr>
        <p:spPr>
          <a:xfrm>
            <a:off x="1504701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6" name="Прямоугольник 145">
            <a:extLst>
              <a:ext uri="{FF2B5EF4-FFF2-40B4-BE49-F238E27FC236}">
                <a16:creationId xmlns:a16="http://schemas.microsoft.com/office/drawing/2014/main" id="{853E2FFD-BE53-41ED-8D9E-283E0C3F63A8}"/>
              </a:ext>
            </a:extLst>
          </p:cNvPr>
          <p:cNvSpPr/>
          <p:nvPr/>
        </p:nvSpPr>
        <p:spPr>
          <a:xfrm>
            <a:off x="1687140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7" name="Прямоугольник 146">
            <a:extLst>
              <a:ext uri="{FF2B5EF4-FFF2-40B4-BE49-F238E27FC236}">
                <a16:creationId xmlns:a16="http://schemas.microsoft.com/office/drawing/2014/main" id="{4E070BE9-4C01-4026-A1F4-B747F286B0C2}"/>
              </a:ext>
            </a:extLst>
          </p:cNvPr>
          <p:cNvSpPr/>
          <p:nvPr/>
        </p:nvSpPr>
        <p:spPr>
          <a:xfrm>
            <a:off x="1869579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id="{4CF2941B-8F10-4C5F-BCE2-9855D75CA39C}"/>
              </a:ext>
            </a:extLst>
          </p:cNvPr>
          <p:cNvSpPr/>
          <p:nvPr/>
        </p:nvSpPr>
        <p:spPr>
          <a:xfrm>
            <a:off x="2052018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A6BD2406-90E1-4D39-95CA-292C21D6EBA2}"/>
              </a:ext>
            </a:extLst>
          </p:cNvPr>
          <p:cNvSpPr/>
          <p:nvPr/>
        </p:nvSpPr>
        <p:spPr>
          <a:xfrm>
            <a:off x="2234457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0" name="Прямоугольник 149">
            <a:extLst>
              <a:ext uri="{FF2B5EF4-FFF2-40B4-BE49-F238E27FC236}">
                <a16:creationId xmlns:a16="http://schemas.microsoft.com/office/drawing/2014/main" id="{E208020B-DD8A-4D63-9502-95728B497A99}"/>
              </a:ext>
            </a:extLst>
          </p:cNvPr>
          <p:cNvSpPr/>
          <p:nvPr/>
        </p:nvSpPr>
        <p:spPr>
          <a:xfrm>
            <a:off x="2416896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1" name="Прямоугольник 150">
            <a:extLst>
              <a:ext uri="{FF2B5EF4-FFF2-40B4-BE49-F238E27FC236}">
                <a16:creationId xmlns:a16="http://schemas.microsoft.com/office/drawing/2014/main" id="{4E6D0FCF-03A6-4B85-B648-C8E588BEFB18}"/>
              </a:ext>
            </a:extLst>
          </p:cNvPr>
          <p:cNvSpPr/>
          <p:nvPr/>
        </p:nvSpPr>
        <p:spPr>
          <a:xfrm>
            <a:off x="2599335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2" name="Прямоугольник 151">
            <a:extLst>
              <a:ext uri="{FF2B5EF4-FFF2-40B4-BE49-F238E27FC236}">
                <a16:creationId xmlns:a16="http://schemas.microsoft.com/office/drawing/2014/main" id="{1023093B-8434-4E64-A3BD-D17E2527FD89}"/>
              </a:ext>
            </a:extLst>
          </p:cNvPr>
          <p:cNvSpPr/>
          <p:nvPr/>
        </p:nvSpPr>
        <p:spPr>
          <a:xfrm>
            <a:off x="2781774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3" name="Прямоугольник 152">
            <a:extLst>
              <a:ext uri="{FF2B5EF4-FFF2-40B4-BE49-F238E27FC236}">
                <a16:creationId xmlns:a16="http://schemas.microsoft.com/office/drawing/2014/main" id="{A4517E5B-3D1F-4AE3-B836-6F5A5D8D0626}"/>
              </a:ext>
            </a:extLst>
          </p:cNvPr>
          <p:cNvSpPr/>
          <p:nvPr/>
        </p:nvSpPr>
        <p:spPr>
          <a:xfrm>
            <a:off x="2964213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4" name="Прямоугольник 153">
            <a:extLst>
              <a:ext uri="{FF2B5EF4-FFF2-40B4-BE49-F238E27FC236}">
                <a16:creationId xmlns:a16="http://schemas.microsoft.com/office/drawing/2014/main" id="{CBDDDBE3-0C8B-4C5F-9C29-93B079D6A4AF}"/>
              </a:ext>
            </a:extLst>
          </p:cNvPr>
          <p:cNvSpPr/>
          <p:nvPr/>
        </p:nvSpPr>
        <p:spPr>
          <a:xfrm>
            <a:off x="3146652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5" name="Прямоугольник 154">
            <a:extLst>
              <a:ext uri="{FF2B5EF4-FFF2-40B4-BE49-F238E27FC236}">
                <a16:creationId xmlns:a16="http://schemas.microsoft.com/office/drawing/2014/main" id="{C71540C8-EEE3-46DF-9E76-9F9A721B24D2}"/>
              </a:ext>
            </a:extLst>
          </p:cNvPr>
          <p:cNvSpPr/>
          <p:nvPr/>
        </p:nvSpPr>
        <p:spPr>
          <a:xfrm>
            <a:off x="3329091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6" name="Прямоугольник 155">
            <a:extLst>
              <a:ext uri="{FF2B5EF4-FFF2-40B4-BE49-F238E27FC236}">
                <a16:creationId xmlns:a16="http://schemas.microsoft.com/office/drawing/2014/main" id="{6A7BDEC5-B272-45AA-A7A0-22EB9C2F282F}"/>
              </a:ext>
            </a:extLst>
          </p:cNvPr>
          <p:cNvSpPr/>
          <p:nvPr/>
        </p:nvSpPr>
        <p:spPr>
          <a:xfrm>
            <a:off x="3511530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7" name="Прямоугольник 156">
            <a:extLst>
              <a:ext uri="{FF2B5EF4-FFF2-40B4-BE49-F238E27FC236}">
                <a16:creationId xmlns:a16="http://schemas.microsoft.com/office/drawing/2014/main" id="{2F390D57-8F97-4043-BC49-3911B9C04B5A}"/>
              </a:ext>
            </a:extLst>
          </p:cNvPr>
          <p:cNvSpPr/>
          <p:nvPr/>
        </p:nvSpPr>
        <p:spPr>
          <a:xfrm>
            <a:off x="3693970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id="{55DB5D02-BE13-4FA5-8B79-4E497779512F}"/>
              </a:ext>
            </a:extLst>
          </p:cNvPr>
          <p:cNvSpPr/>
          <p:nvPr/>
        </p:nvSpPr>
        <p:spPr>
          <a:xfrm>
            <a:off x="3876409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59" name="Прямоугольник 158">
            <a:extLst>
              <a:ext uri="{FF2B5EF4-FFF2-40B4-BE49-F238E27FC236}">
                <a16:creationId xmlns:a16="http://schemas.microsoft.com/office/drawing/2014/main" id="{E157AFBE-1F35-4777-91CE-7A3C92C70D3F}"/>
              </a:ext>
            </a:extLst>
          </p:cNvPr>
          <p:cNvSpPr/>
          <p:nvPr/>
        </p:nvSpPr>
        <p:spPr>
          <a:xfrm>
            <a:off x="4058848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0" name="Прямоугольник 159">
            <a:extLst>
              <a:ext uri="{FF2B5EF4-FFF2-40B4-BE49-F238E27FC236}">
                <a16:creationId xmlns:a16="http://schemas.microsoft.com/office/drawing/2014/main" id="{82CBF1AF-C841-4D4D-BB98-81ED1DD8EF9E}"/>
              </a:ext>
            </a:extLst>
          </p:cNvPr>
          <p:cNvSpPr/>
          <p:nvPr/>
        </p:nvSpPr>
        <p:spPr>
          <a:xfrm>
            <a:off x="4241287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1" name="Прямоугольник 160">
            <a:extLst>
              <a:ext uri="{FF2B5EF4-FFF2-40B4-BE49-F238E27FC236}">
                <a16:creationId xmlns:a16="http://schemas.microsoft.com/office/drawing/2014/main" id="{53391551-C683-43BD-97E8-187FE1307253}"/>
              </a:ext>
            </a:extLst>
          </p:cNvPr>
          <p:cNvSpPr/>
          <p:nvPr/>
        </p:nvSpPr>
        <p:spPr>
          <a:xfrm>
            <a:off x="4423726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2" name="Прямоугольник 161">
            <a:extLst>
              <a:ext uri="{FF2B5EF4-FFF2-40B4-BE49-F238E27FC236}">
                <a16:creationId xmlns:a16="http://schemas.microsoft.com/office/drawing/2014/main" id="{4C450D7E-F77D-4F8C-8DB4-180AE1F4BB5D}"/>
              </a:ext>
            </a:extLst>
          </p:cNvPr>
          <p:cNvSpPr/>
          <p:nvPr/>
        </p:nvSpPr>
        <p:spPr>
          <a:xfrm>
            <a:off x="4606165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3" name="Прямоугольник 162">
            <a:extLst>
              <a:ext uri="{FF2B5EF4-FFF2-40B4-BE49-F238E27FC236}">
                <a16:creationId xmlns:a16="http://schemas.microsoft.com/office/drawing/2014/main" id="{3A4A0211-524A-4A79-A609-C245903FCFE5}"/>
              </a:ext>
            </a:extLst>
          </p:cNvPr>
          <p:cNvSpPr/>
          <p:nvPr/>
        </p:nvSpPr>
        <p:spPr>
          <a:xfrm>
            <a:off x="4788604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4" name="Прямоугольник 163">
            <a:extLst>
              <a:ext uri="{FF2B5EF4-FFF2-40B4-BE49-F238E27FC236}">
                <a16:creationId xmlns:a16="http://schemas.microsoft.com/office/drawing/2014/main" id="{7B0D4883-7CEB-43A3-9DC4-DB97685A1D77}"/>
              </a:ext>
            </a:extLst>
          </p:cNvPr>
          <p:cNvSpPr/>
          <p:nvPr/>
        </p:nvSpPr>
        <p:spPr>
          <a:xfrm>
            <a:off x="4971043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5" name="Прямоугольник 164">
            <a:extLst>
              <a:ext uri="{FF2B5EF4-FFF2-40B4-BE49-F238E27FC236}">
                <a16:creationId xmlns:a16="http://schemas.microsoft.com/office/drawing/2014/main" id="{9A00C967-20F1-4EEE-BC16-7F9549378D79}"/>
              </a:ext>
            </a:extLst>
          </p:cNvPr>
          <p:cNvSpPr/>
          <p:nvPr/>
        </p:nvSpPr>
        <p:spPr>
          <a:xfrm>
            <a:off x="5153482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6" name="Прямоугольник 165">
            <a:extLst>
              <a:ext uri="{FF2B5EF4-FFF2-40B4-BE49-F238E27FC236}">
                <a16:creationId xmlns:a16="http://schemas.microsoft.com/office/drawing/2014/main" id="{C977B2D2-2EAE-43C5-8B87-FA92229F8DD2}"/>
              </a:ext>
            </a:extLst>
          </p:cNvPr>
          <p:cNvSpPr/>
          <p:nvPr/>
        </p:nvSpPr>
        <p:spPr>
          <a:xfrm>
            <a:off x="5335921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7" name="Прямоугольник 166">
            <a:extLst>
              <a:ext uri="{FF2B5EF4-FFF2-40B4-BE49-F238E27FC236}">
                <a16:creationId xmlns:a16="http://schemas.microsoft.com/office/drawing/2014/main" id="{8EC4B126-AFE2-449C-8C03-E4B6B06F6750}"/>
              </a:ext>
            </a:extLst>
          </p:cNvPr>
          <p:cNvSpPr/>
          <p:nvPr/>
        </p:nvSpPr>
        <p:spPr>
          <a:xfrm>
            <a:off x="5518360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8" name="Прямоугольник 167">
            <a:extLst>
              <a:ext uri="{FF2B5EF4-FFF2-40B4-BE49-F238E27FC236}">
                <a16:creationId xmlns:a16="http://schemas.microsoft.com/office/drawing/2014/main" id="{4C2F29DD-0C10-412A-B4C8-72BBDDB3A83C}"/>
              </a:ext>
            </a:extLst>
          </p:cNvPr>
          <p:cNvSpPr/>
          <p:nvPr/>
        </p:nvSpPr>
        <p:spPr>
          <a:xfrm>
            <a:off x="5700799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69" name="Прямоугольник 168">
            <a:extLst>
              <a:ext uri="{FF2B5EF4-FFF2-40B4-BE49-F238E27FC236}">
                <a16:creationId xmlns:a16="http://schemas.microsoft.com/office/drawing/2014/main" id="{12C7271F-021B-40EA-8ABD-558A28FA1AB1}"/>
              </a:ext>
            </a:extLst>
          </p:cNvPr>
          <p:cNvSpPr/>
          <p:nvPr/>
        </p:nvSpPr>
        <p:spPr>
          <a:xfrm>
            <a:off x="5883238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70" name="Прямоугольник 169">
            <a:extLst>
              <a:ext uri="{FF2B5EF4-FFF2-40B4-BE49-F238E27FC236}">
                <a16:creationId xmlns:a16="http://schemas.microsoft.com/office/drawing/2014/main" id="{A8526801-75B7-4EA5-8C43-FDC8507C71C9}"/>
              </a:ext>
            </a:extLst>
          </p:cNvPr>
          <p:cNvSpPr/>
          <p:nvPr/>
        </p:nvSpPr>
        <p:spPr>
          <a:xfrm>
            <a:off x="6065677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71" name="Прямоугольник 170">
            <a:extLst>
              <a:ext uri="{FF2B5EF4-FFF2-40B4-BE49-F238E27FC236}">
                <a16:creationId xmlns:a16="http://schemas.microsoft.com/office/drawing/2014/main" id="{0EB94DFE-D48D-4905-BB45-518AA3BBBC71}"/>
              </a:ext>
            </a:extLst>
          </p:cNvPr>
          <p:cNvSpPr/>
          <p:nvPr/>
        </p:nvSpPr>
        <p:spPr>
          <a:xfrm>
            <a:off x="6248116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72" name="Прямоугольник 171">
            <a:extLst>
              <a:ext uri="{FF2B5EF4-FFF2-40B4-BE49-F238E27FC236}">
                <a16:creationId xmlns:a16="http://schemas.microsoft.com/office/drawing/2014/main" id="{D7247084-406E-4B86-9438-91CE23AFAFAE}"/>
              </a:ext>
            </a:extLst>
          </p:cNvPr>
          <p:cNvSpPr/>
          <p:nvPr/>
        </p:nvSpPr>
        <p:spPr>
          <a:xfrm>
            <a:off x="6430555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73" name="Прямоугольник 172">
            <a:extLst>
              <a:ext uri="{FF2B5EF4-FFF2-40B4-BE49-F238E27FC236}">
                <a16:creationId xmlns:a16="http://schemas.microsoft.com/office/drawing/2014/main" id="{2DE9D042-C42A-4FC3-95F7-2C8EDFBCE046}"/>
              </a:ext>
            </a:extLst>
          </p:cNvPr>
          <p:cNvSpPr/>
          <p:nvPr/>
        </p:nvSpPr>
        <p:spPr>
          <a:xfrm>
            <a:off x="6795433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74" name="Прямоугольник 173">
            <a:extLst>
              <a:ext uri="{FF2B5EF4-FFF2-40B4-BE49-F238E27FC236}">
                <a16:creationId xmlns:a16="http://schemas.microsoft.com/office/drawing/2014/main" id="{C68D79FD-253D-466E-B4D5-59C3D47E01E3}"/>
              </a:ext>
            </a:extLst>
          </p:cNvPr>
          <p:cNvSpPr/>
          <p:nvPr/>
        </p:nvSpPr>
        <p:spPr>
          <a:xfrm>
            <a:off x="7160311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03CC9BF5-9524-437C-965E-69805930A8E1}"/>
              </a:ext>
            </a:extLst>
          </p:cNvPr>
          <p:cNvSpPr/>
          <p:nvPr/>
        </p:nvSpPr>
        <p:spPr>
          <a:xfrm>
            <a:off x="6612994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76" name="Прямоугольник 175">
            <a:extLst>
              <a:ext uri="{FF2B5EF4-FFF2-40B4-BE49-F238E27FC236}">
                <a16:creationId xmlns:a16="http://schemas.microsoft.com/office/drawing/2014/main" id="{3ABF884B-B2F5-47BF-AA15-469B2CDEED88}"/>
              </a:ext>
            </a:extLst>
          </p:cNvPr>
          <p:cNvSpPr/>
          <p:nvPr/>
        </p:nvSpPr>
        <p:spPr>
          <a:xfrm>
            <a:off x="6977872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77" name="Прямоугольник 176">
            <a:extLst>
              <a:ext uri="{FF2B5EF4-FFF2-40B4-BE49-F238E27FC236}">
                <a16:creationId xmlns:a16="http://schemas.microsoft.com/office/drawing/2014/main" id="{2ED2F2DC-1073-47A8-99E4-2838E7403BEC}"/>
              </a:ext>
            </a:extLst>
          </p:cNvPr>
          <p:cNvSpPr/>
          <p:nvPr/>
        </p:nvSpPr>
        <p:spPr>
          <a:xfrm>
            <a:off x="7342750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78" name="Прямоугольник 177">
            <a:extLst>
              <a:ext uri="{FF2B5EF4-FFF2-40B4-BE49-F238E27FC236}">
                <a16:creationId xmlns:a16="http://schemas.microsoft.com/office/drawing/2014/main" id="{ECD5249A-3873-4785-825C-6A57693F5EAB}"/>
              </a:ext>
            </a:extLst>
          </p:cNvPr>
          <p:cNvSpPr/>
          <p:nvPr/>
        </p:nvSpPr>
        <p:spPr>
          <a:xfrm>
            <a:off x="7525189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79" name="Прямоугольник 178">
            <a:extLst>
              <a:ext uri="{FF2B5EF4-FFF2-40B4-BE49-F238E27FC236}">
                <a16:creationId xmlns:a16="http://schemas.microsoft.com/office/drawing/2014/main" id="{6901017A-D756-475D-BE3B-88BDDE5BCB15}"/>
              </a:ext>
            </a:extLst>
          </p:cNvPr>
          <p:cNvSpPr/>
          <p:nvPr/>
        </p:nvSpPr>
        <p:spPr>
          <a:xfrm>
            <a:off x="7707628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80" name="Прямоугольник 179">
            <a:extLst>
              <a:ext uri="{FF2B5EF4-FFF2-40B4-BE49-F238E27FC236}">
                <a16:creationId xmlns:a16="http://schemas.microsoft.com/office/drawing/2014/main" id="{7ADC3B75-887E-45EA-A5D4-23052DAF612F}"/>
              </a:ext>
            </a:extLst>
          </p:cNvPr>
          <p:cNvSpPr/>
          <p:nvPr/>
        </p:nvSpPr>
        <p:spPr>
          <a:xfrm>
            <a:off x="7890063" y="4349228"/>
            <a:ext cx="94588" cy="54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B40FCC9-F5F3-4E63-A1D7-C53DEF7E9D5A}"/>
              </a:ext>
            </a:extLst>
          </p:cNvPr>
          <p:cNvSpPr/>
          <p:nvPr/>
        </p:nvSpPr>
        <p:spPr>
          <a:xfrm>
            <a:off x="4818880" y="2243915"/>
            <a:ext cx="1301354" cy="438966"/>
          </a:xfrm>
          <a:prstGeom prst="rect">
            <a:avLst/>
          </a:prstGeom>
          <a:solidFill>
            <a:srgbClr val="F8CBAD"/>
          </a:solidFill>
        </p:spPr>
        <p:txBody>
          <a:bodyPr wrap="square">
            <a:spAutoFit/>
          </a:bodyPr>
          <a:lstStyle/>
          <a:p>
            <a:pPr algn="ctr"/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</a:rPr>
              <a:t>Поступление заказов </a:t>
            </a:r>
            <a:br>
              <a:rPr lang="en-US" sz="751" dirty="0">
                <a:solidFill>
                  <a:srgbClr val="E7E6E6">
                    <a:lumMod val="10000"/>
                  </a:srgbClr>
                </a:solidFill>
                <a:latin typeface="Arial"/>
              </a:rPr>
            </a:br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</a:rPr>
              <a:t>по мере возникновения отклонений</a:t>
            </a: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83CE8755-D117-484F-BCE9-7F9705745BA7}"/>
              </a:ext>
            </a:extLst>
          </p:cNvPr>
          <p:cNvSpPr/>
          <p:nvPr/>
        </p:nvSpPr>
        <p:spPr>
          <a:xfrm>
            <a:off x="6401842" y="2290112"/>
            <a:ext cx="1301354" cy="323422"/>
          </a:xfrm>
          <a:prstGeom prst="rect">
            <a:avLst/>
          </a:prstGeom>
          <a:solidFill>
            <a:srgbClr val="F8CBAD"/>
          </a:solidFill>
        </p:spPr>
        <p:txBody>
          <a:bodyPr wrap="square">
            <a:spAutoFit/>
          </a:bodyPr>
          <a:lstStyle/>
          <a:p>
            <a:pPr algn="ctr"/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</a:rPr>
              <a:t>Регулярный ПСР-заказ </a:t>
            </a:r>
            <a:b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</a:rPr>
            </a:br>
            <a:r>
              <a:rPr lang="ru-RU" sz="751" dirty="0">
                <a:solidFill>
                  <a:srgbClr val="E7E6E6">
                    <a:lumMod val="10000"/>
                  </a:srgbClr>
                </a:solidFill>
                <a:latin typeface="Arial"/>
              </a:rPr>
              <a:t>от ТОП-30</a:t>
            </a:r>
          </a:p>
        </p:txBody>
      </p:sp>
    </p:spTree>
    <p:extLst>
      <p:ext uri="{BB962C8B-B14F-4D97-AF65-F5344CB8AC3E}">
        <p14:creationId xmlns:p14="http://schemas.microsoft.com/office/powerpoint/2010/main" val="2055850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048B4-E1F6-4B7C-B5CF-B726961A650C}" type="slidenum">
              <a:rPr lang="ru-RU" altLang="ru-RU" smtClean="0">
                <a:solidFill>
                  <a:schemeClr val="bg1"/>
                </a:solidFill>
              </a:rPr>
              <a:pPr/>
              <a:t>7</a:t>
            </a:fld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18747" y="2108997"/>
            <a:ext cx="3142345" cy="814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051" b="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14 февраля 2017 г. </a:t>
            </a:r>
            <a: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– </a:t>
            </a:r>
            <a:b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</a:br>
            <a: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Наб. совет ГК «Росатом»</a:t>
            </a:r>
          </a:p>
          <a:p>
            <a:pPr>
              <a:lnSpc>
                <a:spcPct val="114000"/>
              </a:lnSpc>
            </a:pPr>
            <a: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принял решение о работе </a:t>
            </a:r>
            <a:b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</a:br>
            <a: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ПСР по заказу ФОИВ: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618747" y="3266176"/>
            <a:ext cx="3281869" cy="1145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051" b="1" dirty="0">
                <a:solidFill>
                  <a:srgbClr val="808080">
                    <a:lumMod val="50000"/>
                  </a:srgbClr>
                </a:solidFill>
                <a:latin typeface="Arial"/>
                <a:ea typeface="Times New Roman" panose="02020603050405020304" pitchFamily="18" charset="0"/>
              </a:rPr>
              <a:t>Одобрить распространение Государственной корпорацией по атомной энергии «Росатом» лучших практик Производственной системы Росатом по запросам федеральных органов исполнительной власти, государственных корпораций и государственных компаний.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882824" y="1226947"/>
            <a:ext cx="1928292" cy="814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051" b="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Кириенко С.В., </a:t>
            </a:r>
            <a:b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</a:br>
            <a: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Председатель </a:t>
            </a:r>
            <a:b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</a:br>
            <a: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наблюдательного совета Госкорпорации «Росатом»</a:t>
            </a:r>
            <a:endParaRPr lang="ru-RU" sz="1051" dirty="0">
              <a:solidFill>
                <a:srgbClr val="414142"/>
              </a:solidFill>
              <a:latin typeface="Arial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0642" y="861317"/>
            <a:ext cx="1142181" cy="111529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695" y="2166065"/>
            <a:ext cx="1223172" cy="81544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4084" y="847283"/>
            <a:ext cx="1124058" cy="111679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2463413" y="1370529"/>
            <a:ext cx="2071074" cy="62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051" b="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Лихачев А.Е., </a:t>
            </a:r>
            <a:b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</a:br>
            <a: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генеральный директор Госкорпорации «Росатом»</a:t>
            </a:r>
            <a:endParaRPr lang="ru-RU" sz="1051" dirty="0">
              <a:solidFill>
                <a:srgbClr val="414142"/>
              </a:solidFill>
              <a:latin typeface="Arial"/>
            </a:endParaRPr>
          </a:p>
        </p:txBody>
      </p:sp>
      <p:pic>
        <p:nvPicPr>
          <p:cNvPr id="31" name="Picture 2" descr="&amp;Kcy;&amp;acy;&amp;rcy;&amp;tcy;&amp;icy;&amp;ncy;&amp;kcy;&amp;icy; &amp;pcy;&amp;ocy; &amp;zcy;&amp;acy;&amp;pcy;&amp;rcy;&amp;ocy;&amp;scy;&amp;ucy; &amp;zcy;&amp;dcy;&amp;rcy;&amp;acy;&amp;vcy;&amp;ocy;&amp;ocy;&amp;khcy;&amp;rcy;&amp;acy;&amp;ncy;&amp;iecy;&amp;ncy;&amp;icy;&amp;iecy;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50" y="2174186"/>
            <a:ext cx="747737" cy="82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2463816" y="2108997"/>
            <a:ext cx="2074615" cy="814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Письма от 02.12.2016 и от 24.08.2017 об помощи ПСР в создании образцов «бережливых поликлиник»</a:t>
            </a:r>
            <a:endParaRPr lang="ru-RU" sz="1051" dirty="0">
              <a:solidFill>
                <a:srgbClr val="414142"/>
              </a:solidFill>
              <a:latin typeface="Arial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391023" y="3011280"/>
            <a:ext cx="1096775" cy="2540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1" b="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Минздрав РФ</a:t>
            </a:r>
            <a:endParaRPr lang="ru-RU" sz="1051" b="1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489" y="3384971"/>
            <a:ext cx="743184" cy="813374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1211925" y="4193310"/>
            <a:ext cx="1390124" cy="2309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1" b="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М</a:t>
            </a:r>
            <a:r>
              <a:rPr lang="ru-RU" sz="751" b="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инэкономразвития </a:t>
            </a:r>
            <a:r>
              <a:rPr lang="ru-RU" sz="901" b="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РФ</a:t>
            </a:r>
            <a:endParaRPr lang="ru-RU" sz="901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486144" y="3384971"/>
            <a:ext cx="2052504" cy="998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Письмо от 27.10.2017 ведущей роли ПСР</a:t>
            </a:r>
            <a:b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</a:br>
            <a:r>
              <a:rPr lang="ru-RU" sz="1051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в реализации федеральной программы «Повышение производительности труда»</a:t>
            </a:r>
            <a:endParaRPr lang="ru-RU" sz="1051" dirty="0">
              <a:solidFill>
                <a:srgbClr val="414142"/>
              </a:solidFill>
              <a:latin typeface="Arial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534486" y="820538"/>
            <a:ext cx="0" cy="394565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465696" y="20152"/>
            <a:ext cx="6472984" cy="47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br>
              <a:rPr lang="ru-RU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История</a:t>
            </a:r>
            <a:r>
              <a:rPr lang="ru-RU" sz="1652" dirty="0">
                <a:latin typeface="+mn-lt"/>
              </a:rPr>
              <a:t>: 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Распространение лучших практик ПСР</a:t>
            </a:r>
          </a:p>
        </p:txBody>
      </p:sp>
    </p:spTree>
    <p:extLst>
      <p:ext uri="{BB962C8B-B14F-4D97-AF65-F5344CB8AC3E}">
        <p14:creationId xmlns:p14="http://schemas.microsoft.com/office/powerpoint/2010/main" val="92168840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Номер слайда 5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048B4-E1F6-4B7C-B5CF-B726961A650C}" type="slidenum">
              <a:rPr lang="ru-RU" altLang="ru-RU" smtClean="0">
                <a:solidFill>
                  <a:schemeClr val="bg1"/>
                </a:solidFill>
              </a:rPr>
              <a:pPr/>
              <a:t>8</a:t>
            </a:fld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23236" y="809250"/>
            <a:ext cx="2766151" cy="900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1" kern="0" dirty="0">
                <a:solidFill>
                  <a:schemeClr val="bg2">
                    <a:lumMod val="50000"/>
                  </a:schemeClr>
                </a:solidFill>
              </a:rPr>
              <a:t>17 ноября 2016 года – совещание </a:t>
            </a:r>
            <a:br>
              <a:rPr lang="ru-RU" sz="1051" kern="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051" kern="0" dirty="0">
                <a:solidFill>
                  <a:schemeClr val="bg2">
                    <a:lumMod val="50000"/>
                  </a:schemeClr>
                </a:solidFill>
              </a:rPr>
              <a:t>на Старой Площади</a:t>
            </a:r>
          </a:p>
          <a:p>
            <a:endParaRPr lang="ru-RU" sz="1051" kern="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1051" kern="0" dirty="0">
                <a:solidFill>
                  <a:schemeClr val="bg2">
                    <a:lumMod val="50000"/>
                  </a:schemeClr>
                </a:solidFill>
              </a:rPr>
              <a:t>Формирование совместной команды Росатома и Минздрава РФ </a:t>
            </a:r>
          </a:p>
        </p:txBody>
      </p:sp>
      <p:pic>
        <p:nvPicPr>
          <p:cNvPr id="41" name="Picture 4" descr="&amp;Kcy;&amp;acy;&amp;rcy;&amp;tcy;&amp;icy;&amp;ncy;&amp;kcy;&amp;icy; &amp;pcy;&amp;ocy; &amp;zcy;&amp;acy;&amp;pcy;&amp;rcy;&amp;ocy;&amp;scy;&amp;ucy; &amp;yacy;&amp;kcy;&amp;ocy;&amp;vcy;&amp;lcy;&amp;iecy;&amp;vcy;&amp;acy; &amp;mcy;&amp;icy;&amp;ncy;&amp;zcy;&amp;dcy;&amp;rcy;&amp;acy;&amp;vcy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64851" y="789493"/>
            <a:ext cx="830086" cy="106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6585759" y="1863965"/>
            <a:ext cx="1241045" cy="3465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26" dirty="0"/>
              <a:t>Яковлева </a:t>
            </a:r>
            <a:br>
              <a:rPr lang="ru-RU" sz="826" dirty="0"/>
            </a:br>
            <a:r>
              <a:rPr lang="ru-RU" sz="826" dirty="0"/>
              <a:t>Татьяна Владимировна</a:t>
            </a:r>
          </a:p>
        </p:txBody>
      </p:sp>
      <p:pic>
        <p:nvPicPr>
          <p:cNvPr id="47" name="Picture 6" descr="&amp;Kcy;&amp;acy;&amp;rcy;&amp;tcy;&amp;icy;&amp;ncy;&amp;kcy;&amp;icy; &amp;pcy;&amp;ocy; &amp;zcy;&amp;acy;&amp;pcy;&amp;rcy;&amp;ocy;&amp;scy;&amp;ucy; &amp;scy;&amp;kcy;&amp;vcy;&amp;ocy;&amp;rcy;&amp;tscy;&amp;ocy;&amp;vcy;&amp;acy; &amp;mcy;&amp;icy;&amp;ncy;&amp;zcy;&amp;dcy;&amp;rcy;&amp;acy;&amp;vcy;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76310" y="785516"/>
            <a:ext cx="798909" cy="107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Прямоугольник 47"/>
          <p:cNvSpPr/>
          <p:nvPr/>
        </p:nvSpPr>
        <p:spPr>
          <a:xfrm>
            <a:off x="5285205" y="1868040"/>
            <a:ext cx="1203313" cy="346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26" dirty="0"/>
              <a:t>Скворцова </a:t>
            </a:r>
            <a:br>
              <a:rPr lang="ru-RU" sz="826" dirty="0"/>
            </a:br>
            <a:r>
              <a:rPr lang="ru-RU" sz="826" dirty="0"/>
              <a:t>Вероника Игоревна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01469" y="3216453"/>
            <a:ext cx="4780476" cy="2540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51" b="1" dirty="0"/>
              <a:t>Версия 1-го проектного цикла: 5 проблемных потоков в каждой поликлинике</a:t>
            </a:r>
          </a:p>
        </p:txBody>
      </p:sp>
      <p:graphicFrame>
        <p:nvGraphicFramePr>
          <p:cNvPr id="44" name="Схема 43"/>
          <p:cNvGraphicFramePr/>
          <p:nvPr/>
        </p:nvGraphicFramePr>
        <p:xfrm>
          <a:off x="1338521" y="2184703"/>
          <a:ext cx="6573435" cy="1045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9" name="Заголовок 1"/>
          <p:cNvSpPr txBox="1">
            <a:spLocks/>
          </p:cNvSpPr>
          <p:nvPr/>
        </p:nvSpPr>
        <p:spPr bwMode="auto">
          <a:xfrm>
            <a:off x="638735" y="16422"/>
            <a:ext cx="6701649" cy="69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История: Социальная сфера – Медицина </a:t>
            </a:r>
            <a:br>
              <a:rPr lang="ru-RU" sz="1501" dirty="0"/>
            </a:br>
            <a:r>
              <a:rPr lang="ru-RU" sz="1501" b="0" kern="0" dirty="0">
                <a:solidFill>
                  <a:srgbClr val="003274"/>
                </a:solidFill>
              </a:rPr>
              <a:t>Заказ на создание бережливых </a:t>
            </a:r>
            <a:br>
              <a:rPr lang="ru-RU" sz="1501" b="0" kern="0" dirty="0">
                <a:solidFill>
                  <a:srgbClr val="003274"/>
                </a:solidFill>
              </a:rPr>
            </a:br>
            <a:r>
              <a:rPr lang="ru-RU" sz="1501" b="0" kern="0" dirty="0">
                <a:solidFill>
                  <a:srgbClr val="003274"/>
                </a:solidFill>
              </a:rPr>
              <a:t>поликлиник-образцов в 3 регионах России</a:t>
            </a: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0" r="20822" b="2436"/>
          <a:stretch/>
        </p:blipFill>
        <p:spPr>
          <a:xfrm>
            <a:off x="4144056" y="791451"/>
            <a:ext cx="898412" cy="10664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79273" y="1872275"/>
            <a:ext cx="1444952" cy="346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26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Кириенко </a:t>
            </a:r>
            <a:br>
              <a:rPr lang="ru-RU" sz="826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</a:br>
            <a:r>
              <a:rPr lang="ru-RU" sz="826" dirty="0">
                <a:solidFill>
                  <a:srgbClr val="414142"/>
                </a:solidFill>
                <a:latin typeface="Arial"/>
                <a:ea typeface="Times New Roman" panose="02020603050405020304" pitchFamily="18" charset="0"/>
              </a:rPr>
              <a:t>Сергей Владиленович</a:t>
            </a:r>
            <a:endParaRPr lang="ru-RU" sz="826" dirty="0"/>
          </a:p>
        </p:txBody>
      </p:sp>
      <p:sp>
        <p:nvSpPr>
          <p:cNvPr id="46" name="Пятиугольник 45"/>
          <p:cNvSpPr/>
          <p:nvPr/>
        </p:nvSpPr>
        <p:spPr>
          <a:xfrm>
            <a:off x="3804576" y="3461948"/>
            <a:ext cx="643245" cy="231046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50" name="Прямоугольник 49"/>
          <p:cNvSpPr/>
          <p:nvPr/>
        </p:nvSpPr>
        <p:spPr>
          <a:xfrm>
            <a:off x="1304058" y="3919175"/>
            <a:ext cx="6558721" cy="64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1151043" y="4143747"/>
            <a:ext cx="1663069" cy="415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51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Снятие текущего состояния</a:t>
            </a:r>
            <a:endParaRPr lang="ru-RU" sz="1051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2529089" y="3919175"/>
            <a:ext cx="270250" cy="324300"/>
          </a:xfrm>
          <a:prstGeom prst="line">
            <a:avLst/>
          </a:prstGeom>
          <a:ln w="31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2534310" y="4246503"/>
            <a:ext cx="270250" cy="324300"/>
          </a:xfrm>
          <a:prstGeom prst="line">
            <a:avLst/>
          </a:prstGeom>
          <a:ln w="31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627978" y="4136592"/>
            <a:ext cx="1446848" cy="415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51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Планирование мероприятий</a:t>
            </a:r>
            <a:endParaRPr lang="ru-RU" sz="1051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3804576" y="3912998"/>
            <a:ext cx="270250" cy="324300"/>
          </a:xfrm>
          <a:prstGeom prst="line">
            <a:avLst/>
          </a:prstGeom>
          <a:ln w="31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3809796" y="4240326"/>
            <a:ext cx="270250" cy="324300"/>
          </a:xfrm>
          <a:prstGeom prst="line">
            <a:avLst/>
          </a:prstGeom>
          <a:ln w="31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3738757" y="4136056"/>
            <a:ext cx="2881606" cy="415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51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Реализация</a:t>
            </a:r>
            <a:br>
              <a:rPr lang="ru-RU" sz="1051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</a:br>
            <a:r>
              <a:rPr lang="ru-RU" sz="1051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проекта</a:t>
            </a:r>
            <a:endParaRPr lang="ru-RU" sz="1051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6473137" y="3919175"/>
            <a:ext cx="270250" cy="324300"/>
          </a:xfrm>
          <a:prstGeom prst="line">
            <a:avLst/>
          </a:prstGeom>
          <a:ln w="31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6478357" y="4246503"/>
            <a:ext cx="270250" cy="324300"/>
          </a:xfrm>
          <a:prstGeom prst="line">
            <a:avLst/>
          </a:prstGeom>
          <a:ln w="31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6475279" y="4136056"/>
            <a:ext cx="1540516" cy="415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51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Закрытие</a:t>
            </a:r>
            <a:br>
              <a:rPr lang="ru-RU" sz="1051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</a:br>
            <a:r>
              <a:rPr lang="ru-RU" sz="1051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проекта</a:t>
            </a:r>
            <a:endParaRPr lang="ru-RU" sz="1051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818033" y="3479712"/>
            <a:ext cx="551754" cy="2309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901" b="1" dirty="0">
                <a:solidFill>
                  <a:schemeClr val="accent5">
                    <a:lumMod val="50000"/>
                  </a:schemeClr>
                </a:solidFill>
              </a:rPr>
              <a:t>Kick-off</a:t>
            </a:r>
            <a:endParaRPr lang="ru-RU" sz="901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3804576" y="3439027"/>
            <a:ext cx="0" cy="466196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Равнобедренный треугольник 64"/>
          <p:cNvSpPr/>
          <p:nvPr/>
        </p:nvSpPr>
        <p:spPr>
          <a:xfrm>
            <a:off x="3767600" y="3857175"/>
            <a:ext cx="73951" cy="50760"/>
          </a:xfrm>
          <a:prstGeom prst="triangl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66" name="Пятиугольник 65"/>
          <p:cNvSpPr/>
          <p:nvPr/>
        </p:nvSpPr>
        <p:spPr>
          <a:xfrm>
            <a:off x="6467916" y="3465587"/>
            <a:ext cx="830064" cy="266317"/>
          </a:xfrm>
          <a:prstGeom prst="homePlate">
            <a:avLst/>
          </a:prstGeom>
          <a:solidFill>
            <a:srgbClr val="DAF7D3"/>
          </a:solidFill>
          <a:ln w="3175">
            <a:solidFill>
              <a:srgbClr val="AFEE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67" name="Прямоугольник 66"/>
          <p:cNvSpPr/>
          <p:nvPr/>
        </p:nvSpPr>
        <p:spPr>
          <a:xfrm>
            <a:off x="6467395" y="3450069"/>
            <a:ext cx="739305" cy="3175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76" b="1" dirty="0">
                <a:solidFill>
                  <a:srgbClr val="568424"/>
                </a:solidFill>
              </a:rPr>
              <a:t>Предъявление</a:t>
            </a:r>
            <a:br>
              <a:rPr lang="ru-RU" sz="676" b="1" dirty="0">
                <a:solidFill>
                  <a:srgbClr val="568424"/>
                </a:solidFill>
              </a:rPr>
            </a:br>
            <a:r>
              <a:rPr lang="ru-RU" sz="788" b="1" dirty="0">
                <a:solidFill>
                  <a:srgbClr val="568424"/>
                </a:solidFill>
              </a:rPr>
              <a:t>результатов</a:t>
            </a: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6467916" y="3442667"/>
            <a:ext cx="0" cy="46619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Равнобедренный треугольник 68"/>
          <p:cNvSpPr/>
          <p:nvPr/>
        </p:nvSpPr>
        <p:spPr>
          <a:xfrm>
            <a:off x="6430941" y="3860814"/>
            <a:ext cx="73951" cy="50760"/>
          </a:xfrm>
          <a:prstGeom prst="triangl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70" name="Пятиугольник 69"/>
          <p:cNvSpPr/>
          <p:nvPr/>
        </p:nvSpPr>
        <p:spPr>
          <a:xfrm>
            <a:off x="4722012" y="3683730"/>
            <a:ext cx="228451" cy="108562"/>
          </a:xfrm>
          <a:prstGeom prst="homePlate">
            <a:avLst/>
          </a:prstGeom>
          <a:solidFill>
            <a:srgbClr val="DAF7D3"/>
          </a:solidFill>
          <a:ln w="3175">
            <a:solidFill>
              <a:srgbClr val="AFEE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4722013" y="3686078"/>
            <a:ext cx="0" cy="233097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Равнобедренный треугольник 71"/>
          <p:cNvSpPr/>
          <p:nvPr/>
        </p:nvSpPr>
        <p:spPr>
          <a:xfrm>
            <a:off x="4703525" y="3865690"/>
            <a:ext cx="36975" cy="45884"/>
          </a:xfrm>
          <a:prstGeom prst="triangl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73" name="Прямоугольник 72"/>
          <p:cNvSpPr/>
          <p:nvPr/>
        </p:nvSpPr>
        <p:spPr>
          <a:xfrm>
            <a:off x="4715268" y="3474393"/>
            <a:ext cx="1449436" cy="2135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788" b="1" dirty="0">
                <a:solidFill>
                  <a:srgbClr val="568424"/>
                </a:solidFill>
              </a:rPr>
              <a:t>Промежуточные результаты</a:t>
            </a:r>
          </a:p>
        </p:txBody>
      </p:sp>
      <p:sp>
        <p:nvSpPr>
          <p:cNvPr id="74" name="Пятиугольник 73"/>
          <p:cNvSpPr/>
          <p:nvPr/>
        </p:nvSpPr>
        <p:spPr>
          <a:xfrm>
            <a:off x="5309506" y="3683730"/>
            <a:ext cx="228451" cy="108562"/>
          </a:xfrm>
          <a:prstGeom prst="homePlate">
            <a:avLst/>
          </a:prstGeom>
          <a:solidFill>
            <a:srgbClr val="DAF7D3"/>
          </a:solidFill>
          <a:ln w="3175">
            <a:solidFill>
              <a:srgbClr val="AFEE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5309506" y="3686078"/>
            <a:ext cx="0" cy="233097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Равнобедренный треугольник 75"/>
          <p:cNvSpPr/>
          <p:nvPr/>
        </p:nvSpPr>
        <p:spPr>
          <a:xfrm>
            <a:off x="5291019" y="3865690"/>
            <a:ext cx="36975" cy="45884"/>
          </a:xfrm>
          <a:prstGeom prst="triangl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77" name="Пятиугольник 76"/>
          <p:cNvSpPr/>
          <p:nvPr/>
        </p:nvSpPr>
        <p:spPr>
          <a:xfrm>
            <a:off x="5867898" y="3680544"/>
            <a:ext cx="228451" cy="108562"/>
          </a:xfrm>
          <a:prstGeom prst="homePlate">
            <a:avLst/>
          </a:prstGeom>
          <a:solidFill>
            <a:srgbClr val="DAF7D3"/>
          </a:solidFill>
          <a:ln w="3175">
            <a:solidFill>
              <a:srgbClr val="AFEE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5867899" y="3682892"/>
            <a:ext cx="0" cy="233097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Равнобедренный треугольник 78"/>
          <p:cNvSpPr/>
          <p:nvPr/>
        </p:nvSpPr>
        <p:spPr>
          <a:xfrm>
            <a:off x="5849412" y="3862504"/>
            <a:ext cx="36975" cy="45884"/>
          </a:xfrm>
          <a:prstGeom prst="triangl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grpSp>
        <p:nvGrpSpPr>
          <p:cNvPr id="80" name="Группа 79"/>
          <p:cNvGrpSpPr/>
          <p:nvPr/>
        </p:nvGrpSpPr>
        <p:grpSpPr>
          <a:xfrm>
            <a:off x="6353063" y="4091378"/>
            <a:ext cx="303658" cy="309963"/>
            <a:chOff x="3961415" y="2840038"/>
            <a:chExt cx="731838" cy="731837"/>
          </a:xfrm>
          <a:solidFill>
            <a:schemeClr val="accent2">
              <a:lumMod val="50000"/>
            </a:schemeClr>
          </a:solidFill>
        </p:grpSpPr>
        <p:sp>
          <p:nvSpPr>
            <p:cNvPr id="81" name="Freeform 46"/>
            <p:cNvSpPr>
              <a:spLocks noEditPoints="1"/>
            </p:cNvSpPr>
            <p:nvPr/>
          </p:nvSpPr>
          <p:spPr bwMode="auto">
            <a:xfrm>
              <a:off x="4177315" y="3059113"/>
              <a:ext cx="298450" cy="295275"/>
            </a:xfrm>
            <a:custGeom>
              <a:avLst/>
              <a:gdLst>
                <a:gd name="T0" fmla="*/ 95 w 188"/>
                <a:gd name="T1" fmla="*/ 14 h 186"/>
                <a:gd name="T2" fmla="*/ 72 w 188"/>
                <a:gd name="T3" fmla="*/ 17 h 186"/>
                <a:gd name="T4" fmla="*/ 54 w 188"/>
                <a:gd name="T5" fmla="*/ 25 h 186"/>
                <a:gd name="T6" fmla="*/ 38 w 188"/>
                <a:gd name="T7" fmla="*/ 36 h 186"/>
                <a:gd name="T8" fmla="*/ 25 w 188"/>
                <a:gd name="T9" fmla="*/ 52 h 186"/>
                <a:gd name="T10" fmla="*/ 17 w 188"/>
                <a:gd name="T11" fmla="*/ 72 h 186"/>
                <a:gd name="T12" fmla="*/ 15 w 188"/>
                <a:gd name="T13" fmla="*/ 93 h 186"/>
                <a:gd name="T14" fmla="*/ 17 w 188"/>
                <a:gd name="T15" fmla="*/ 114 h 186"/>
                <a:gd name="T16" fmla="*/ 25 w 188"/>
                <a:gd name="T17" fmla="*/ 133 h 186"/>
                <a:gd name="T18" fmla="*/ 38 w 188"/>
                <a:gd name="T19" fmla="*/ 149 h 186"/>
                <a:gd name="T20" fmla="*/ 54 w 188"/>
                <a:gd name="T21" fmla="*/ 161 h 186"/>
                <a:gd name="T22" fmla="*/ 72 w 188"/>
                <a:gd name="T23" fmla="*/ 169 h 186"/>
                <a:gd name="T24" fmla="*/ 95 w 188"/>
                <a:gd name="T25" fmla="*/ 172 h 186"/>
                <a:gd name="T26" fmla="*/ 116 w 188"/>
                <a:gd name="T27" fmla="*/ 169 h 186"/>
                <a:gd name="T28" fmla="*/ 134 w 188"/>
                <a:gd name="T29" fmla="*/ 161 h 186"/>
                <a:gd name="T30" fmla="*/ 150 w 188"/>
                <a:gd name="T31" fmla="*/ 149 h 186"/>
                <a:gd name="T32" fmla="*/ 163 w 188"/>
                <a:gd name="T33" fmla="*/ 133 h 186"/>
                <a:gd name="T34" fmla="*/ 171 w 188"/>
                <a:gd name="T35" fmla="*/ 114 h 186"/>
                <a:gd name="T36" fmla="*/ 173 w 188"/>
                <a:gd name="T37" fmla="*/ 93 h 186"/>
                <a:gd name="T38" fmla="*/ 171 w 188"/>
                <a:gd name="T39" fmla="*/ 72 h 186"/>
                <a:gd name="T40" fmla="*/ 163 w 188"/>
                <a:gd name="T41" fmla="*/ 52 h 186"/>
                <a:gd name="T42" fmla="*/ 150 w 188"/>
                <a:gd name="T43" fmla="*/ 36 h 186"/>
                <a:gd name="T44" fmla="*/ 134 w 188"/>
                <a:gd name="T45" fmla="*/ 25 h 186"/>
                <a:gd name="T46" fmla="*/ 116 w 188"/>
                <a:gd name="T47" fmla="*/ 17 h 186"/>
                <a:gd name="T48" fmla="*/ 95 w 188"/>
                <a:gd name="T49" fmla="*/ 14 h 186"/>
                <a:gd name="T50" fmla="*/ 95 w 188"/>
                <a:gd name="T51" fmla="*/ 0 h 186"/>
                <a:gd name="T52" fmla="*/ 118 w 188"/>
                <a:gd name="T53" fmla="*/ 2 h 186"/>
                <a:gd name="T54" fmla="*/ 142 w 188"/>
                <a:gd name="T55" fmla="*/ 11 h 186"/>
                <a:gd name="T56" fmla="*/ 160 w 188"/>
                <a:gd name="T57" fmla="*/ 26 h 186"/>
                <a:gd name="T58" fmla="*/ 175 w 188"/>
                <a:gd name="T59" fmla="*/ 45 h 186"/>
                <a:gd name="T60" fmla="*/ 184 w 188"/>
                <a:gd name="T61" fmla="*/ 68 h 186"/>
                <a:gd name="T62" fmla="*/ 188 w 188"/>
                <a:gd name="T63" fmla="*/ 93 h 186"/>
                <a:gd name="T64" fmla="*/ 184 w 188"/>
                <a:gd name="T65" fmla="*/ 117 h 186"/>
                <a:gd name="T66" fmla="*/ 175 w 188"/>
                <a:gd name="T67" fmla="*/ 140 h 186"/>
                <a:gd name="T68" fmla="*/ 160 w 188"/>
                <a:gd name="T69" fmla="*/ 159 h 186"/>
                <a:gd name="T70" fmla="*/ 142 w 188"/>
                <a:gd name="T71" fmla="*/ 174 h 186"/>
                <a:gd name="T72" fmla="*/ 118 w 188"/>
                <a:gd name="T73" fmla="*/ 183 h 186"/>
                <a:gd name="T74" fmla="*/ 95 w 188"/>
                <a:gd name="T75" fmla="*/ 186 h 186"/>
                <a:gd name="T76" fmla="*/ 70 w 188"/>
                <a:gd name="T77" fmla="*/ 183 h 186"/>
                <a:gd name="T78" fmla="*/ 46 w 188"/>
                <a:gd name="T79" fmla="*/ 174 h 186"/>
                <a:gd name="T80" fmla="*/ 28 w 188"/>
                <a:gd name="T81" fmla="*/ 159 h 186"/>
                <a:gd name="T82" fmla="*/ 13 w 188"/>
                <a:gd name="T83" fmla="*/ 140 h 186"/>
                <a:gd name="T84" fmla="*/ 4 w 188"/>
                <a:gd name="T85" fmla="*/ 117 h 186"/>
                <a:gd name="T86" fmla="*/ 0 w 188"/>
                <a:gd name="T87" fmla="*/ 93 h 186"/>
                <a:gd name="T88" fmla="*/ 4 w 188"/>
                <a:gd name="T89" fmla="*/ 68 h 186"/>
                <a:gd name="T90" fmla="*/ 13 w 188"/>
                <a:gd name="T91" fmla="*/ 45 h 186"/>
                <a:gd name="T92" fmla="*/ 28 w 188"/>
                <a:gd name="T93" fmla="*/ 26 h 186"/>
                <a:gd name="T94" fmla="*/ 46 w 188"/>
                <a:gd name="T95" fmla="*/ 11 h 186"/>
                <a:gd name="T96" fmla="*/ 70 w 188"/>
                <a:gd name="T97" fmla="*/ 2 h 186"/>
                <a:gd name="T98" fmla="*/ 95 w 188"/>
                <a:gd name="T9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8" h="186">
                  <a:moveTo>
                    <a:pt x="95" y="14"/>
                  </a:moveTo>
                  <a:lnTo>
                    <a:pt x="72" y="17"/>
                  </a:lnTo>
                  <a:lnTo>
                    <a:pt x="54" y="25"/>
                  </a:lnTo>
                  <a:lnTo>
                    <a:pt x="38" y="36"/>
                  </a:lnTo>
                  <a:lnTo>
                    <a:pt x="25" y="52"/>
                  </a:lnTo>
                  <a:lnTo>
                    <a:pt x="17" y="72"/>
                  </a:lnTo>
                  <a:lnTo>
                    <a:pt x="15" y="93"/>
                  </a:lnTo>
                  <a:lnTo>
                    <a:pt x="17" y="114"/>
                  </a:lnTo>
                  <a:lnTo>
                    <a:pt x="25" y="133"/>
                  </a:lnTo>
                  <a:lnTo>
                    <a:pt x="38" y="149"/>
                  </a:lnTo>
                  <a:lnTo>
                    <a:pt x="54" y="161"/>
                  </a:lnTo>
                  <a:lnTo>
                    <a:pt x="72" y="169"/>
                  </a:lnTo>
                  <a:lnTo>
                    <a:pt x="95" y="172"/>
                  </a:lnTo>
                  <a:lnTo>
                    <a:pt x="116" y="169"/>
                  </a:lnTo>
                  <a:lnTo>
                    <a:pt x="134" y="161"/>
                  </a:lnTo>
                  <a:lnTo>
                    <a:pt x="150" y="149"/>
                  </a:lnTo>
                  <a:lnTo>
                    <a:pt x="163" y="133"/>
                  </a:lnTo>
                  <a:lnTo>
                    <a:pt x="171" y="114"/>
                  </a:lnTo>
                  <a:lnTo>
                    <a:pt x="173" y="93"/>
                  </a:lnTo>
                  <a:lnTo>
                    <a:pt x="171" y="72"/>
                  </a:lnTo>
                  <a:lnTo>
                    <a:pt x="163" y="52"/>
                  </a:lnTo>
                  <a:lnTo>
                    <a:pt x="150" y="36"/>
                  </a:lnTo>
                  <a:lnTo>
                    <a:pt x="134" y="25"/>
                  </a:lnTo>
                  <a:lnTo>
                    <a:pt x="116" y="17"/>
                  </a:lnTo>
                  <a:lnTo>
                    <a:pt x="95" y="14"/>
                  </a:lnTo>
                  <a:close/>
                  <a:moveTo>
                    <a:pt x="95" y="0"/>
                  </a:moveTo>
                  <a:lnTo>
                    <a:pt x="118" y="2"/>
                  </a:lnTo>
                  <a:lnTo>
                    <a:pt x="142" y="11"/>
                  </a:lnTo>
                  <a:lnTo>
                    <a:pt x="160" y="26"/>
                  </a:lnTo>
                  <a:lnTo>
                    <a:pt x="175" y="45"/>
                  </a:lnTo>
                  <a:lnTo>
                    <a:pt x="184" y="68"/>
                  </a:lnTo>
                  <a:lnTo>
                    <a:pt x="188" y="93"/>
                  </a:lnTo>
                  <a:lnTo>
                    <a:pt x="184" y="117"/>
                  </a:lnTo>
                  <a:lnTo>
                    <a:pt x="175" y="140"/>
                  </a:lnTo>
                  <a:lnTo>
                    <a:pt x="160" y="159"/>
                  </a:lnTo>
                  <a:lnTo>
                    <a:pt x="142" y="174"/>
                  </a:lnTo>
                  <a:lnTo>
                    <a:pt x="118" y="183"/>
                  </a:lnTo>
                  <a:lnTo>
                    <a:pt x="95" y="186"/>
                  </a:lnTo>
                  <a:lnTo>
                    <a:pt x="70" y="183"/>
                  </a:lnTo>
                  <a:lnTo>
                    <a:pt x="46" y="174"/>
                  </a:lnTo>
                  <a:lnTo>
                    <a:pt x="28" y="159"/>
                  </a:lnTo>
                  <a:lnTo>
                    <a:pt x="13" y="140"/>
                  </a:lnTo>
                  <a:lnTo>
                    <a:pt x="4" y="117"/>
                  </a:lnTo>
                  <a:lnTo>
                    <a:pt x="0" y="93"/>
                  </a:lnTo>
                  <a:lnTo>
                    <a:pt x="4" y="68"/>
                  </a:lnTo>
                  <a:lnTo>
                    <a:pt x="13" y="45"/>
                  </a:lnTo>
                  <a:lnTo>
                    <a:pt x="28" y="26"/>
                  </a:lnTo>
                  <a:lnTo>
                    <a:pt x="46" y="11"/>
                  </a:lnTo>
                  <a:lnTo>
                    <a:pt x="70" y="2"/>
                  </a:lnTo>
                  <a:lnTo>
                    <a:pt x="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endParaRPr lang="ru-RU" sz="1351"/>
            </a:p>
          </p:txBody>
        </p:sp>
        <p:sp>
          <p:nvSpPr>
            <p:cNvPr id="82" name="Freeform 47"/>
            <p:cNvSpPr>
              <a:spLocks noEditPoints="1"/>
            </p:cNvSpPr>
            <p:nvPr/>
          </p:nvSpPr>
          <p:spPr bwMode="auto">
            <a:xfrm>
              <a:off x="4132865" y="3013075"/>
              <a:ext cx="387350" cy="388938"/>
            </a:xfrm>
            <a:custGeom>
              <a:avLst/>
              <a:gdLst>
                <a:gd name="T0" fmla="*/ 123 w 244"/>
                <a:gd name="T1" fmla="*/ 14 h 245"/>
                <a:gd name="T2" fmla="*/ 94 w 244"/>
                <a:gd name="T3" fmla="*/ 17 h 245"/>
                <a:gd name="T4" fmla="*/ 68 w 244"/>
                <a:gd name="T5" fmla="*/ 29 h 245"/>
                <a:gd name="T6" fmla="*/ 45 w 244"/>
                <a:gd name="T7" fmla="*/ 46 h 245"/>
                <a:gd name="T8" fmla="*/ 28 w 244"/>
                <a:gd name="T9" fmla="*/ 67 h 245"/>
                <a:gd name="T10" fmla="*/ 18 w 244"/>
                <a:gd name="T11" fmla="*/ 93 h 245"/>
                <a:gd name="T12" fmla="*/ 14 w 244"/>
                <a:gd name="T13" fmla="*/ 122 h 245"/>
                <a:gd name="T14" fmla="*/ 18 w 244"/>
                <a:gd name="T15" fmla="*/ 150 h 245"/>
                <a:gd name="T16" fmla="*/ 28 w 244"/>
                <a:gd name="T17" fmla="*/ 177 h 245"/>
                <a:gd name="T18" fmla="*/ 45 w 244"/>
                <a:gd name="T19" fmla="*/ 198 h 245"/>
                <a:gd name="T20" fmla="*/ 68 w 244"/>
                <a:gd name="T21" fmla="*/ 215 h 245"/>
                <a:gd name="T22" fmla="*/ 94 w 244"/>
                <a:gd name="T23" fmla="*/ 226 h 245"/>
                <a:gd name="T24" fmla="*/ 123 w 244"/>
                <a:gd name="T25" fmla="*/ 229 h 245"/>
                <a:gd name="T26" fmla="*/ 150 w 244"/>
                <a:gd name="T27" fmla="*/ 226 h 245"/>
                <a:gd name="T28" fmla="*/ 176 w 244"/>
                <a:gd name="T29" fmla="*/ 215 h 245"/>
                <a:gd name="T30" fmla="*/ 199 w 244"/>
                <a:gd name="T31" fmla="*/ 198 h 245"/>
                <a:gd name="T32" fmla="*/ 216 w 244"/>
                <a:gd name="T33" fmla="*/ 177 h 245"/>
                <a:gd name="T34" fmla="*/ 226 w 244"/>
                <a:gd name="T35" fmla="*/ 150 h 245"/>
                <a:gd name="T36" fmla="*/ 230 w 244"/>
                <a:gd name="T37" fmla="*/ 122 h 245"/>
                <a:gd name="T38" fmla="*/ 226 w 244"/>
                <a:gd name="T39" fmla="*/ 93 h 245"/>
                <a:gd name="T40" fmla="*/ 216 w 244"/>
                <a:gd name="T41" fmla="*/ 67 h 245"/>
                <a:gd name="T42" fmla="*/ 199 w 244"/>
                <a:gd name="T43" fmla="*/ 46 h 245"/>
                <a:gd name="T44" fmla="*/ 176 w 244"/>
                <a:gd name="T45" fmla="*/ 29 h 245"/>
                <a:gd name="T46" fmla="*/ 150 w 244"/>
                <a:gd name="T47" fmla="*/ 17 h 245"/>
                <a:gd name="T48" fmla="*/ 123 w 244"/>
                <a:gd name="T49" fmla="*/ 14 h 245"/>
                <a:gd name="T50" fmla="*/ 123 w 244"/>
                <a:gd name="T51" fmla="*/ 0 h 245"/>
                <a:gd name="T52" fmla="*/ 150 w 244"/>
                <a:gd name="T53" fmla="*/ 2 h 245"/>
                <a:gd name="T54" fmla="*/ 176 w 244"/>
                <a:gd name="T55" fmla="*/ 12 h 245"/>
                <a:gd name="T56" fmla="*/ 199 w 244"/>
                <a:gd name="T57" fmla="*/ 26 h 245"/>
                <a:gd name="T58" fmla="*/ 217 w 244"/>
                <a:gd name="T59" fmla="*/ 46 h 245"/>
                <a:gd name="T60" fmla="*/ 231 w 244"/>
                <a:gd name="T61" fmla="*/ 68 h 245"/>
                <a:gd name="T62" fmla="*/ 242 w 244"/>
                <a:gd name="T63" fmla="*/ 94 h 245"/>
                <a:gd name="T64" fmla="*/ 244 w 244"/>
                <a:gd name="T65" fmla="*/ 122 h 245"/>
                <a:gd name="T66" fmla="*/ 242 w 244"/>
                <a:gd name="T67" fmla="*/ 149 h 245"/>
                <a:gd name="T68" fmla="*/ 231 w 244"/>
                <a:gd name="T69" fmla="*/ 175 h 245"/>
                <a:gd name="T70" fmla="*/ 217 w 244"/>
                <a:gd name="T71" fmla="*/ 198 h 245"/>
                <a:gd name="T72" fmla="*/ 199 w 244"/>
                <a:gd name="T73" fmla="*/ 217 h 245"/>
                <a:gd name="T74" fmla="*/ 176 w 244"/>
                <a:gd name="T75" fmla="*/ 232 h 245"/>
                <a:gd name="T76" fmla="*/ 150 w 244"/>
                <a:gd name="T77" fmla="*/ 241 h 245"/>
                <a:gd name="T78" fmla="*/ 123 w 244"/>
                <a:gd name="T79" fmla="*/ 245 h 245"/>
                <a:gd name="T80" fmla="*/ 94 w 244"/>
                <a:gd name="T81" fmla="*/ 241 h 245"/>
                <a:gd name="T82" fmla="*/ 68 w 244"/>
                <a:gd name="T83" fmla="*/ 232 h 245"/>
                <a:gd name="T84" fmla="*/ 45 w 244"/>
                <a:gd name="T85" fmla="*/ 217 h 245"/>
                <a:gd name="T86" fmla="*/ 27 w 244"/>
                <a:gd name="T87" fmla="*/ 198 h 245"/>
                <a:gd name="T88" fmla="*/ 13 w 244"/>
                <a:gd name="T89" fmla="*/ 175 h 245"/>
                <a:gd name="T90" fmla="*/ 2 w 244"/>
                <a:gd name="T91" fmla="*/ 149 h 245"/>
                <a:gd name="T92" fmla="*/ 0 w 244"/>
                <a:gd name="T93" fmla="*/ 122 h 245"/>
                <a:gd name="T94" fmla="*/ 2 w 244"/>
                <a:gd name="T95" fmla="*/ 94 h 245"/>
                <a:gd name="T96" fmla="*/ 13 w 244"/>
                <a:gd name="T97" fmla="*/ 68 h 245"/>
                <a:gd name="T98" fmla="*/ 27 w 244"/>
                <a:gd name="T99" fmla="*/ 46 h 245"/>
                <a:gd name="T100" fmla="*/ 45 w 244"/>
                <a:gd name="T101" fmla="*/ 26 h 245"/>
                <a:gd name="T102" fmla="*/ 68 w 244"/>
                <a:gd name="T103" fmla="*/ 12 h 245"/>
                <a:gd name="T104" fmla="*/ 94 w 244"/>
                <a:gd name="T105" fmla="*/ 2 h 245"/>
                <a:gd name="T106" fmla="*/ 123 w 244"/>
                <a:gd name="T107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4" h="245">
                  <a:moveTo>
                    <a:pt x="123" y="14"/>
                  </a:moveTo>
                  <a:lnTo>
                    <a:pt x="94" y="17"/>
                  </a:lnTo>
                  <a:lnTo>
                    <a:pt x="68" y="29"/>
                  </a:lnTo>
                  <a:lnTo>
                    <a:pt x="45" y="46"/>
                  </a:lnTo>
                  <a:lnTo>
                    <a:pt x="28" y="67"/>
                  </a:lnTo>
                  <a:lnTo>
                    <a:pt x="18" y="93"/>
                  </a:lnTo>
                  <a:lnTo>
                    <a:pt x="14" y="122"/>
                  </a:lnTo>
                  <a:lnTo>
                    <a:pt x="18" y="150"/>
                  </a:lnTo>
                  <a:lnTo>
                    <a:pt x="28" y="177"/>
                  </a:lnTo>
                  <a:lnTo>
                    <a:pt x="45" y="198"/>
                  </a:lnTo>
                  <a:lnTo>
                    <a:pt x="68" y="215"/>
                  </a:lnTo>
                  <a:lnTo>
                    <a:pt x="94" y="226"/>
                  </a:lnTo>
                  <a:lnTo>
                    <a:pt x="123" y="229"/>
                  </a:lnTo>
                  <a:lnTo>
                    <a:pt x="150" y="226"/>
                  </a:lnTo>
                  <a:lnTo>
                    <a:pt x="176" y="215"/>
                  </a:lnTo>
                  <a:lnTo>
                    <a:pt x="199" y="198"/>
                  </a:lnTo>
                  <a:lnTo>
                    <a:pt x="216" y="177"/>
                  </a:lnTo>
                  <a:lnTo>
                    <a:pt x="226" y="150"/>
                  </a:lnTo>
                  <a:lnTo>
                    <a:pt x="230" y="122"/>
                  </a:lnTo>
                  <a:lnTo>
                    <a:pt x="226" y="93"/>
                  </a:lnTo>
                  <a:lnTo>
                    <a:pt x="216" y="67"/>
                  </a:lnTo>
                  <a:lnTo>
                    <a:pt x="199" y="46"/>
                  </a:lnTo>
                  <a:lnTo>
                    <a:pt x="176" y="29"/>
                  </a:lnTo>
                  <a:lnTo>
                    <a:pt x="150" y="17"/>
                  </a:lnTo>
                  <a:lnTo>
                    <a:pt x="123" y="14"/>
                  </a:lnTo>
                  <a:close/>
                  <a:moveTo>
                    <a:pt x="123" y="0"/>
                  </a:moveTo>
                  <a:lnTo>
                    <a:pt x="150" y="2"/>
                  </a:lnTo>
                  <a:lnTo>
                    <a:pt x="176" y="12"/>
                  </a:lnTo>
                  <a:lnTo>
                    <a:pt x="199" y="26"/>
                  </a:lnTo>
                  <a:lnTo>
                    <a:pt x="217" y="46"/>
                  </a:lnTo>
                  <a:lnTo>
                    <a:pt x="231" y="68"/>
                  </a:lnTo>
                  <a:lnTo>
                    <a:pt x="242" y="94"/>
                  </a:lnTo>
                  <a:lnTo>
                    <a:pt x="244" y="122"/>
                  </a:lnTo>
                  <a:lnTo>
                    <a:pt x="242" y="149"/>
                  </a:lnTo>
                  <a:lnTo>
                    <a:pt x="231" y="175"/>
                  </a:lnTo>
                  <a:lnTo>
                    <a:pt x="217" y="198"/>
                  </a:lnTo>
                  <a:lnTo>
                    <a:pt x="199" y="217"/>
                  </a:lnTo>
                  <a:lnTo>
                    <a:pt x="176" y="232"/>
                  </a:lnTo>
                  <a:lnTo>
                    <a:pt x="150" y="241"/>
                  </a:lnTo>
                  <a:lnTo>
                    <a:pt x="123" y="245"/>
                  </a:lnTo>
                  <a:lnTo>
                    <a:pt x="94" y="241"/>
                  </a:lnTo>
                  <a:lnTo>
                    <a:pt x="68" y="232"/>
                  </a:lnTo>
                  <a:lnTo>
                    <a:pt x="45" y="217"/>
                  </a:lnTo>
                  <a:lnTo>
                    <a:pt x="27" y="198"/>
                  </a:lnTo>
                  <a:lnTo>
                    <a:pt x="13" y="175"/>
                  </a:lnTo>
                  <a:lnTo>
                    <a:pt x="2" y="149"/>
                  </a:lnTo>
                  <a:lnTo>
                    <a:pt x="0" y="122"/>
                  </a:lnTo>
                  <a:lnTo>
                    <a:pt x="2" y="94"/>
                  </a:lnTo>
                  <a:lnTo>
                    <a:pt x="13" y="68"/>
                  </a:lnTo>
                  <a:lnTo>
                    <a:pt x="27" y="46"/>
                  </a:lnTo>
                  <a:lnTo>
                    <a:pt x="45" y="26"/>
                  </a:lnTo>
                  <a:lnTo>
                    <a:pt x="68" y="12"/>
                  </a:lnTo>
                  <a:lnTo>
                    <a:pt x="94" y="2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endParaRPr lang="ru-RU" sz="1351"/>
            </a:p>
          </p:txBody>
        </p:sp>
        <p:sp>
          <p:nvSpPr>
            <p:cNvPr id="83" name="Freeform 48"/>
            <p:cNvSpPr>
              <a:spLocks noEditPoints="1"/>
            </p:cNvSpPr>
            <p:nvPr/>
          </p:nvSpPr>
          <p:spPr bwMode="auto">
            <a:xfrm>
              <a:off x="4086828" y="2967038"/>
              <a:ext cx="479425" cy="479425"/>
            </a:xfrm>
            <a:custGeom>
              <a:avLst/>
              <a:gdLst>
                <a:gd name="T0" fmla="*/ 152 w 302"/>
                <a:gd name="T1" fmla="*/ 14 h 302"/>
                <a:gd name="T2" fmla="*/ 120 w 302"/>
                <a:gd name="T3" fmla="*/ 17 h 302"/>
                <a:gd name="T4" fmla="*/ 91 w 302"/>
                <a:gd name="T5" fmla="*/ 28 h 302"/>
                <a:gd name="T6" fmla="*/ 65 w 302"/>
                <a:gd name="T7" fmla="*/ 43 h 302"/>
                <a:gd name="T8" fmla="*/ 44 w 302"/>
                <a:gd name="T9" fmla="*/ 66 h 302"/>
                <a:gd name="T10" fmla="*/ 29 w 302"/>
                <a:gd name="T11" fmla="*/ 90 h 302"/>
                <a:gd name="T12" fmla="*/ 18 w 302"/>
                <a:gd name="T13" fmla="*/ 119 h 302"/>
                <a:gd name="T14" fmla="*/ 14 w 302"/>
                <a:gd name="T15" fmla="*/ 151 h 302"/>
                <a:gd name="T16" fmla="*/ 18 w 302"/>
                <a:gd name="T17" fmla="*/ 182 h 302"/>
                <a:gd name="T18" fmla="*/ 29 w 302"/>
                <a:gd name="T19" fmla="*/ 211 h 302"/>
                <a:gd name="T20" fmla="*/ 44 w 302"/>
                <a:gd name="T21" fmla="*/ 236 h 302"/>
                <a:gd name="T22" fmla="*/ 65 w 302"/>
                <a:gd name="T23" fmla="*/ 258 h 302"/>
                <a:gd name="T24" fmla="*/ 91 w 302"/>
                <a:gd name="T25" fmla="*/ 274 h 302"/>
                <a:gd name="T26" fmla="*/ 120 w 302"/>
                <a:gd name="T27" fmla="*/ 284 h 302"/>
                <a:gd name="T28" fmla="*/ 152 w 302"/>
                <a:gd name="T29" fmla="*/ 288 h 302"/>
                <a:gd name="T30" fmla="*/ 182 w 302"/>
                <a:gd name="T31" fmla="*/ 284 h 302"/>
                <a:gd name="T32" fmla="*/ 211 w 302"/>
                <a:gd name="T33" fmla="*/ 274 h 302"/>
                <a:gd name="T34" fmla="*/ 237 w 302"/>
                <a:gd name="T35" fmla="*/ 258 h 302"/>
                <a:gd name="T36" fmla="*/ 258 w 302"/>
                <a:gd name="T37" fmla="*/ 236 h 302"/>
                <a:gd name="T38" fmla="*/ 273 w 302"/>
                <a:gd name="T39" fmla="*/ 211 h 302"/>
                <a:gd name="T40" fmla="*/ 284 w 302"/>
                <a:gd name="T41" fmla="*/ 182 h 302"/>
                <a:gd name="T42" fmla="*/ 288 w 302"/>
                <a:gd name="T43" fmla="*/ 151 h 302"/>
                <a:gd name="T44" fmla="*/ 284 w 302"/>
                <a:gd name="T45" fmla="*/ 119 h 302"/>
                <a:gd name="T46" fmla="*/ 273 w 302"/>
                <a:gd name="T47" fmla="*/ 90 h 302"/>
                <a:gd name="T48" fmla="*/ 258 w 302"/>
                <a:gd name="T49" fmla="*/ 66 h 302"/>
                <a:gd name="T50" fmla="*/ 237 w 302"/>
                <a:gd name="T51" fmla="*/ 43 h 302"/>
                <a:gd name="T52" fmla="*/ 211 w 302"/>
                <a:gd name="T53" fmla="*/ 28 h 302"/>
                <a:gd name="T54" fmla="*/ 182 w 302"/>
                <a:gd name="T55" fmla="*/ 17 h 302"/>
                <a:gd name="T56" fmla="*/ 152 w 302"/>
                <a:gd name="T57" fmla="*/ 14 h 302"/>
                <a:gd name="T58" fmla="*/ 152 w 302"/>
                <a:gd name="T59" fmla="*/ 0 h 302"/>
                <a:gd name="T60" fmla="*/ 186 w 302"/>
                <a:gd name="T61" fmla="*/ 4 h 302"/>
                <a:gd name="T62" fmla="*/ 217 w 302"/>
                <a:gd name="T63" fmla="*/ 14 h 302"/>
                <a:gd name="T64" fmla="*/ 246 w 302"/>
                <a:gd name="T65" fmla="*/ 33 h 302"/>
                <a:gd name="T66" fmla="*/ 269 w 302"/>
                <a:gd name="T67" fmla="*/ 56 h 302"/>
                <a:gd name="T68" fmla="*/ 286 w 302"/>
                <a:gd name="T69" fmla="*/ 84 h 302"/>
                <a:gd name="T70" fmla="*/ 298 w 302"/>
                <a:gd name="T71" fmla="*/ 117 h 302"/>
                <a:gd name="T72" fmla="*/ 302 w 302"/>
                <a:gd name="T73" fmla="*/ 151 h 302"/>
                <a:gd name="T74" fmla="*/ 298 w 302"/>
                <a:gd name="T75" fmla="*/ 185 h 302"/>
                <a:gd name="T76" fmla="*/ 286 w 302"/>
                <a:gd name="T77" fmla="*/ 217 h 302"/>
                <a:gd name="T78" fmla="*/ 269 w 302"/>
                <a:gd name="T79" fmla="*/ 245 h 302"/>
                <a:gd name="T80" fmla="*/ 246 w 302"/>
                <a:gd name="T81" fmla="*/ 268 h 302"/>
                <a:gd name="T82" fmla="*/ 217 w 302"/>
                <a:gd name="T83" fmla="*/ 287 h 302"/>
                <a:gd name="T84" fmla="*/ 186 w 302"/>
                <a:gd name="T85" fmla="*/ 297 h 302"/>
                <a:gd name="T86" fmla="*/ 152 w 302"/>
                <a:gd name="T87" fmla="*/ 302 h 302"/>
                <a:gd name="T88" fmla="*/ 116 w 302"/>
                <a:gd name="T89" fmla="*/ 297 h 302"/>
                <a:gd name="T90" fmla="*/ 85 w 302"/>
                <a:gd name="T91" fmla="*/ 287 h 302"/>
                <a:gd name="T92" fmla="*/ 56 w 302"/>
                <a:gd name="T93" fmla="*/ 268 h 302"/>
                <a:gd name="T94" fmla="*/ 33 w 302"/>
                <a:gd name="T95" fmla="*/ 245 h 302"/>
                <a:gd name="T96" fmla="*/ 16 w 302"/>
                <a:gd name="T97" fmla="*/ 217 h 302"/>
                <a:gd name="T98" fmla="*/ 4 w 302"/>
                <a:gd name="T99" fmla="*/ 185 h 302"/>
                <a:gd name="T100" fmla="*/ 0 w 302"/>
                <a:gd name="T101" fmla="*/ 151 h 302"/>
                <a:gd name="T102" fmla="*/ 4 w 302"/>
                <a:gd name="T103" fmla="*/ 117 h 302"/>
                <a:gd name="T104" fmla="*/ 16 w 302"/>
                <a:gd name="T105" fmla="*/ 84 h 302"/>
                <a:gd name="T106" fmla="*/ 33 w 302"/>
                <a:gd name="T107" fmla="*/ 56 h 302"/>
                <a:gd name="T108" fmla="*/ 56 w 302"/>
                <a:gd name="T109" fmla="*/ 33 h 302"/>
                <a:gd name="T110" fmla="*/ 85 w 302"/>
                <a:gd name="T111" fmla="*/ 14 h 302"/>
                <a:gd name="T112" fmla="*/ 116 w 302"/>
                <a:gd name="T113" fmla="*/ 4 h 302"/>
                <a:gd name="T114" fmla="*/ 152 w 302"/>
                <a:gd name="T115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2" h="302">
                  <a:moveTo>
                    <a:pt x="152" y="14"/>
                  </a:moveTo>
                  <a:lnTo>
                    <a:pt x="120" y="17"/>
                  </a:lnTo>
                  <a:lnTo>
                    <a:pt x="91" y="28"/>
                  </a:lnTo>
                  <a:lnTo>
                    <a:pt x="65" y="43"/>
                  </a:lnTo>
                  <a:lnTo>
                    <a:pt x="44" y="66"/>
                  </a:lnTo>
                  <a:lnTo>
                    <a:pt x="29" y="90"/>
                  </a:lnTo>
                  <a:lnTo>
                    <a:pt x="18" y="119"/>
                  </a:lnTo>
                  <a:lnTo>
                    <a:pt x="14" y="151"/>
                  </a:lnTo>
                  <a:lnTo>
                    <a:pt x="18" y="182"/>
                  </a:lnTo>
                  <a:lnTo>
                    <a:pt x="29" y="211"/>
                  </a:lnTo>
                  <a:lnTo>
                    <a:pt x="44" y="236"/>
                  </a:lnTo>
                  <a:lnTo>
                    <a:pt x="65" y="258"/>
                  </a:lnTo>
                  <a:lnTo>
                    <a:pt x="91" y="274"/>
                  </a:lnTo>
                  <a:lnTo>
                    <a:pt x="120" y="284"/>
                  </a:lnTo>
                  <a:lnTo>
                    <a:pt x="152" y="288"/>
                  </a:lnTo>
                  <a:lnTo>
                    <a:pt x="182" y="284"/>
                  </a:lnTo>
                  <a:lnTo>
                    <a:pt x="211" y="274"/>
                  </a:lnTo>
                  <a:lnTo>
                    <a:pt x="237" y="258"/>
                  </a:lnTo>
                  <a:lnTo>
                    <a:pt x="258" y="236"/>
                  </a:lnTo>
                  <a:lnTo>
                    <a:pt x="273" y="211"/>
                  </a:lnTo>
                  <a:lnTo>
                    <a:pt x="284" y="182"/>
                  </a:lnTo>
                  <a:lnTo>
                    <a:pt x="288" y="151"/>
                  </a:lnTo>
                  <a:lnTo>
                    <a:pt x="284" y="119"/>
                  </a:lnTo>
                  <a:lnTo>
                    <a:pt x="273" y="90"/>
                  </a:lnTo>
                  <a:lnTo>
                    <a:pt x="258" y="66"/>
                  </a:lnTo>
                  <a:lnTo>
                    <a:pt x="237" y="43"/>
                  </a:lnTo>
                  <a:lnTo>
                    <a:pt x="211" y="28"/>
                  </a:lnTo>
                  <a:lnTo>
                    <a:pt x="182" y="17"/>
                  </a:lnTo>
                  <a:lnTo>
                    <a:pt x="152" y="14"/>
                  </a:lnTo>
                  <a:close/>
                  <a:moveTo>
                    <a:pt x="152" y="0"/>
                  </a:moveTo>
                  <a:lnTo>
                    <a:pt x="186" y="4"/>
                  </a:lnTo>
                  <a:lnTo>
                    <a:pt x="217" y="14"/>
                  </a:lnTo>
                  <a:lnTo>
                    <a:pt x="246" y="33"/>
                  </a:lnTo>
                  <a:lnTo>
                    <a:pt x="269" y="56"/>
                  </a:lnTo>
                  <a:lnTo>
                    <a:pt x="286" y="84"/>
                  </a:lnTo>
                  <a:lnTo>
                    <a:pt x="298" y="117"/>
                  </a:lnTo>
                  <a:lnTo>
                    <a:pt x="302" y="151"/>
                  </a:lnTo>
                  <a:lnTo>
                    <a:pt x="298" y="185"/>
                  </a:lnTo>
                  <a:lnTo>
                    <a:pt x="286" y="217"/>
                  </a:lnTo>
                  <a:lnTo>
                    <a:pt x="269" y="245"/>
                  </a:lnTo>
                  <a:lnTo>
                    <a:pt x="246" y="268"/>
                  </a:lnTo>
                  <a:lnTo>
                    <a:pt x="217" y="287"/>
                  </a:lnTo>
                  <a:lnTo>
                    <a:pt x="186" y="297"/>
                  </a:lnTo>
                  <a:lnTo>
                    <a:pt x="152" y="302"/>
                  </a:lnTo>
                  <a:lnTo>
                    <a:pt x="116" y="297"/>
                  </a:lnTo>
                  <a:lnTo>
                    <a:pt x="85" y="287"/>
                  </a:lnTo>
                  <a:lnTo>
                    <a:pt x="56" y="268"/>
                  </a:lnTo>
                  <a:lnTo>
                    <a:pt x="33" y="245"/>
                  </a:lnTo>
                  <a:lnTo>
                    <a:pt x="16" y="217"/>
                  </a:lnTo>
                  <a:lnTo>
                    <a:pt x="4" y="185"/>
                  </a:lnTo>
                  <a:lnTo>
                    <a:pt x="0" y="151"/>
                  </a:lnTo>
                  <a:lnTo>
                    <a:pt x="4" y="117"/>
                  </a:lnTo>
                  <a:lnTo>
                    <a:pt x="16" y="84"/>
                  </a:lnTo>
                  <a:lnTo>
                    <a:pt x="33" y="56"/>
                  </a:lnTo>
                  <a:lnTo>
                    <a:pt x="56" y="33"/>
                  </a:lnTo>
                  <a:lnTo>
                    <a:pt x="85" y="14"/>
                  </a:lnTo>
                  <a:lnTo>
                    <a:pt x="116" y="4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endParaRPr lang="ru-RU" sz="1351"/>
            </a:p>
          </p:txBody>
        </p:sp>
        <p:sp>
          <p:nvSpPr>
            <p:cNvPr id="84" name="Freeform 49"/>
            <p:cNvSpPr>
              <a:spLocks noEditPoints="1"/>
            </p:cNvSpPr>
            <p:nvPr/>
          </p:nvSpPr>
          <p:spPr bwMode="auto">
            <a:xfrm>
              <a:off x="4040790" y="2921000"/>
              <a:ext cx="571500" cy="569913"/>
            </a:xfrm>
            <a:custGeom>
              <a:avLst/>
              <a:gdLst>
                <a:gd name="T0" fmla="*/ 147 w 360"/>
                <a:gd name="T1" fmla="*/ 17 h 359"/>
                <a:gd name="T2" fmla="*/ 88 w 360"/>
                <a:gd name="T3" fmla="*/ 42 h 359"/>
                <a:gd name="T4" fmla="*/ 43 w 360"/>
                <a:gd name="T5" fmla="*/ 87 h 359"/>
                <a:gd name="T6" fmla="*/ 18 w 360"/>
                <a:gd name="T7" fmla="*/ 147 h 359"/>
                <a:gd name="T8" fmla="*/ 18 w 360"/>
                <a:gd name="T9" fmla="*/ 212 h 359"/>
                <a:gd name="T10" fmla="*/ 43 w 360"/>
                <a:gd name="T11" fmla="*/ 273 h 359"/>
                <a:gd name="T12" fmla="*/ 88 w 360"/>
                <a:gd name="T13" fmla="*/ 317 h 359"/>
                <a:gd name="T14" fmla="*/ 147 w 360"/>
                <a:gd name="T15" fmla="*/ 342 h 359"/>
                <a:gd name="T16" fmla="*/ 213 w 360"/>
                <a:gd name="T17" fmla="*/ 342 h 359"/>
                <a:gd name="T18" fmla="*/ 272 w 360"/>
                <a:gd name="T19" fmla="*/ 317 h 359"/>
                <a:gd name="T20" fmla="*/ 317 w 360"/>
                <a:gd name="T21" fmla="*/ 273 h 359"/>
                <a:gd name="T22" fmla="*/ 342 w 360"/>
                <a:gd name="T23" fmla="*/ 212 h 359"/>
                <a:gd name="T24" fmla="*/ 342 w 360"/>
                <a:gd name="T25" fmla="*/ 147 h 359"/>
                <a:gd name="T26" fmla="*/ 317 w 360"/>
                <a:gd name="T27" fmla="*/ 87 h 359"/>
                <a:gd name="T28" fmla="*/ 272 w 360"/>
                <a:gd name="T29" fmla="*/ 42 h 359"/>
                <a:gd name="T30" fmla="*/ 213 w 360"/>
                <a:gd name="T31" fmla="*/ 17 h 359"/>
                <a:gd name="T32" fmla="*/ 181 w 360"/>
                <a:gd name="T33" fmla="*/ 0 h 359"/>
                <a:gd name="T34" fmla="*/ 250 w 360"/>
                <a:gd name="T35" fmla="*/ 13 h 359"/>
                <a:gd name="T36" fmla="*/ 308 w 360"/>
                <a:gd name="T37" fmla="*/ 53 h 359"/>
                <a:gd name="T38" fmla="*/ 346 w 360"/>
                <a:gd name="T39" fmla="*/ 110 h 359"/>
                <a:gd name="T40" fmla="*/ 360 w 360"/>
                <a:gd name="T41" fmla="*/ 180 h 359"/>
                <a:gd name="T42" fmla="*/ 346 w 360"/>
                <a:gd name="T43" fmla="*/ 249 h 359"/>
                <a:gd name="T44" fmla="*/ 308 w 360"/>
                <a:gd name="T45" fmla="*/ 307 h 359"/>
                <a:gd name="T46" fmla="*/ 250 w 360"/>
                <a:gd name="T47" fmla="*/ 346 h 359"/>
                <a:gd name="T48" fmla="*/ 181 w 360"/>
                <a:gd name="T49" fmla="*/ 359 h 359"/>
                <a:gd name="T50" fmla="*/ 110 w 360"/>
                <a:gd name="T51" fmla="*/ 346 h 359"/>
                <a:gd name="T52" fmla="*/ 52 w 360"/>
                <a:gd name="T53" fmla="*/ 307 h 359"/>
                <a:gd name="T54" fmla="*/ 14 w 360"/>
                <a:gd name="T55" fmla="*/ 249 h 359"/>
                <a:gd name="T56" fmla="*/ 0 w 360"/>
                <a:gd name="T57" fmla="*/ 180 h 359"/>
                <a:gd name="T58" fmla="*/ 14 w 360"/>
                <a:gd name="T59" fmla="*/ 110 h 359"/>
                <a:gd name="T60" fmla="*/ 52 w 360"/>
                <a:gd name="T61" fmla="*/ 53 h 359"/>
                <a:gd name="T62" fmla="*/ 110 w 360"/>
                <a:gd name="T63" fmla="*/ 13 h 359"/>
                <a:gd name="T64" fmla="*/ 181 w 360"/>
                <a:gd name="T65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0" h="359">
                  <a:moveTo>
                    <a:pt x="181" y="15"/>
                  </a:moveTo>
                  <a:lnTo>
                    <a:pt x="147" y="17"/>
                  </a:lnTo>
                  <a:lnTo>
                    <a:pt x="115" y="26"/>
                  </a:lnTo>
                  <a:lnTo>
                    <a:pt x="88" y="42"/>
                  </a:lnTo>
                  <a:lnTo>
                    <a:pt x="63" y="63"/>
                  </a:lnTo>
                  <a:lnTo>
                    <a:pt x="43" y="87"/>
                  </a:lnTo>
                  <a:lnTo>
                    <a:pt x="27" y="115"/>
                  </a:lnTo>
                  <a:lnTo>
                    <a:pt x="18" y="147"/>
                  </a:lnTo>
                  <a:lnTo>
                    <a:pt x="14" y="180"/>
                  </a:lnTo>
                  <a:lnTo>
                    <a:pt x="18" y="212"/>
                  </a:lnTo>
                  <a:lnTo>
                    <a:pt x="27" y="244"/>
                  </a:lnTo>
                  <a:lnTo>
                    <a:pt x="43" y="273"/>
                  </a:lnTo>
                  <a:lnTo>
                    <a:pt x="63" y="296"/>
                  </a:lnTo>
                  <a:lnTo>
                    <a:pt x="88" y="317"/>
                  </a:lnTo>
                  <a:lnTo>
                    <a:pt x="115" y="333"/>
                  </a:lnTo>
                  <a:lnTo>
                    <a:pt x="147" y="342"/>
                  </a:lnTo>
                  <a:lnTo>
                    <a:pt x="181" y="345"/>
                  </a:lnTo>
                  <a:lnTo>
                    <a:pt x="213" y="342"/>
                  </a:lnTo>
                  <a:lnTo>
                    <a:pt x="245" y="333"/>
                  </a:lnTo>
                  <a:lnTo>
                    <a:pt x="272" y="317"/>
                  </a:lnTo>
                  <a:lnTo>
                    <a:pt x="297" y="296"/>
                  </a:lnTo>
                  <a:lnTo>
                    <a:pt x="317" y="273"/>
                  </a:lnTo>
                  <a:lnTo>
                    <a:pt x="333" y="244"/>
                  </a:lnTo>
                  <a:lnTo>
                    <a:pt x="342" y="212"/>
                  </a:lnTo>
                  <a:lnTo>
                    <a:pt x="346" y="180"/>
                  </a:lnTo>
                  <a:lnTo>
                    <a:pt x="342" y="147"/>
                  </a:lnTo>
                  <a:lnTo>
                    <a:pt x="333" y="115"/>
                  </a:lnTo>
                  <a:lnTo>
                    <a:pt x="317" y="87"/>
                  </a:lnTo>
                  <a:lnTo>
                    <a:pt x="297" y="63"/>
                  </a:lnTo>
                  <a:lnTo>
                    <a:pt x="272" y="42"/>
                  </a:lnTo>
                  <a:lnTo>
                    <a:pt x="245" y="26"/>
                  </a:lnTo>
                  <a:lnTo>
                    <a:pt x="213" y="17"/>
                  </a:lnTo>
                  <a:lnTo>
                    <a:pt x="181" y="15"/>
                  </a:lnTo>
                  <a:close/>
                  <a:moveTo>
                    <a:pt x="181" y="0"/>
                  </a:moveTo>
                  <a:lnTo>
                    <a:pt x="216" y="3"/>
                  </a:lnTo>
                  <a:lnTo>
                    <a:pt x="250" y="13"/>
                  </a:lnTo>
                  <a:lnTo>
                    <a:pt x="280" y="30"/>
                  </a:lnTo>
                  <a:lnTo>
                    <a:pt x="308" y="53"/>
                  </a:lnTo>
                  <a:lnTo>
                    <a:pt x="329" y="79"/>
                  </a:lnTo>
                  <a:lnTo>
                    <a:pt x="346" y="110"/>
                  </a:lnTo>
                  <a:lnTo>
                    <a:pt x="356" y="143"/>
                  </a:lnTo>
                  <a:lnTo>
                    <a:pt x="360" y="180"/>
                  </a:lnTo>
                  <a:lnTo>
                    <a:pt x="356" y="216"/>
                  </a:lnTo>
                  <a:lnTo>
                    <a:pt x="346" y="249"/>
                  </a:lnTo>
                  <a:lnTo>
                    <a:pt x="329" y="280"/>
                  </a:lnTo>
                  <a:lnTo>
                    <a:pt x="308" y="307"/>
                  </a:lnTo>
                  <a:lnTo>
                    <a:pt x="280" y="329"/>
                  </a:lnTo>
                  <a:lnTo>
                    <a:pt x="250" y="346"/>
                  </a:lnTo>
                  <a:lnTo>
                    <a:pt x="216" y="356"/>
                  </a:lnTo>
                  <a:lnTo>
                    <a:pt x="181" y="359"/>
                  </a:lnTo>
                  <a:lnTo>
                    <a:pt x="144" y="356"/>
                  </a:lnTo>
                  <a:lnTo>
                    <a:pt x="110" y="346"/>
                  </a:lnTo>
                  <a:lnTo>
                    <a:pt x="80" y="329"/>
                  </a:lnTo>
                  <a:lnTo>
                    <a:pt x="52" y="307"/>
                  </a:lnTo>
                  <a:lnTo>
                    <a:pt x="31" y="280"/>
                  </a:lnTo>
                  <a:lnTo>
                    <a:pt x="14" y="249"/>
                  </a:lnTo>
                  <a:lnTo>
                    <a:pt x="4" y="216"/>
                  </a:lnTo>
                  <a:lnTo>
                    <a:pt x="0" y="180"/>
                  </a:lnTo>
                  <a:lnTo>
                    <a:pt x="4" y="143"/>
                  </a:lnTo>
                  <a:lnTo>
                    <a:pt x="14" y="110"/>
                  </a:lnTo>
                  <a:lnTo>
                    <a:pt x="31" y="79"/>
                  </a:lnTo>
                  <a:lnTo>
                    <a:pt x="52" y="53"/>
                  </a:lnTo>
                  <a:lnTo>
                    <a:pt x="80" y="30"/>
                  </a:lnTo>
                  <a:lnTo>
                    <a:pt x="110" y="13"/>
                  </a:lnTo>
                  <a:lnTo>
                    <a:pt x="144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endParaRPr lang="ru-RU" sz="1351"/>
            </a:p>
          </p:txBody>
        </p:sp>
        <p:sp>
          <p:nvSpPr>
            <p:cNvPr id="85" name="Freeform 50"/>
            <p:cNvSpPr>
              <a:spLocks noEditPoints="1"/>
            </p:cNvSpPr>
            <p:nvPr/>
          </p:nvSpPr>
          <p:spPr bwMode="auto">
            <a:xfrm>
              <a:off x="3994753" y="2874963"/>
              <a:ext cx="663575" cy="663575"/>
            </a:xfrm>
            <a:custGeom>
              <a:avLst/>
              <a:gdLst>
                <a:gd name="T0" fmla="*/ 170 w 418"/>
                <a:gd name="T1" fmla="*/ 19 h 418"/>
                <a:gd name="T2" fmla="*/ 101 w 418"/>
                <a:gd name="T3" fmla="*/ 48 h 418"/>
                <a:gd name="T4" fmla="*/ 47 w 418"/>
                <a:gd name="T5" fmla="*/ 100 h 418"/>
                <a:gd name="T6" fmla="*/ 19 w 418"/>
                <a:gd name="T7" fmla="*/ 169 h 418"/>
                <a:gd name="T8" fmla="*/ 19 w 418"/>
                <a:gd name="T9" fmla="*/ 248 h 418"/>
                <a:gd name="T10" fmla="*/ 47 w 418"/>
                <a:gd name="T11" fmla="*/ 317 h 418"/>
                <a:gd name="T12" fmla="*/ 101 w 418"/>
                <a:gd name="T13" fmla="*/ 370 h 418"/>
                <a:gd name="T14" fmla="*/ 170 w 418"/>
                <a:gd name="T15" fmla="*/ 398 h 418"/>
                <a:gd name="T16" fmla="*/ 248 w 418"/>
                <a:gd name="T17" fmla="*/ 398 h 418"/>
                <a:gd name="T18" fmla="*/ 317 w 418"/>
                <a:gd name="T19" fmla="*/ 370 h 418"/>
                <a:gd name="T20" fmla="*/ 371 w 418"/>
                <a:gd name="T21" fmla="*/ 317 h 418"/>
                <a:gd name="T22" fmla="*/ 399 w 418"/>
                <a:gd name="T23" fmla="*/ 248 h 418"/>
                <a:gd name="T24" fmla="*/ 399 w 418"/>
                <a:gd name="T25" fmla="*/ 169 h 418"/>
                <a:gd name="T26" fmla="*/ 371 w 418"/>
                <a:gd name="T27" fmla="*/ 100 h 418"/>
                <a:gd name="T28" fmla="*/ 317 w 418"/>
                <a:gd name="T29" fmla="*/ 48 h 418"/>
                <a:gd name="T30" fmla="*/ 248 w 418"/>
                <a:gd name="T31" fmla="*/ 19 h 418"/>
                <a:gd name="T32" fmla="*/ 210 w 418"/>
                <a:gd name="T33" fmla="*/ 0 h 418"/>
                <a:gd name="T34" fmla="*/ 282 w 418"/>
                <a:gd name="T35" fmla="*/ 12 h 418"/>
                <a:gd name="T36" fmla="*/ 343 w 418"/>
                <a:gd name="T37" fmla="*/ 49 h 418"/>
                <a:gd name="T38" fmla="*/ 389 w 418"/>
                <a:gd name="T39" fmla="*/ 104 h 418"/>
                <a:gd name="T40" fmla="*/ 414 w 418"/>
                <a:gd name="T41" fmla="*/ 171 h 418"/>
                <a:gd name="T42" fmla="*/ 414 w 418"/>
                <a:gd name="T43" fmla="*/ 247 h 418"/>
                <a:gd name="T44" fmla="*/ 389 w 418"/>
                <a:gd name="T45" fmla="*/ 313 h 418"/>
                <a:gd name="T46" fmla="*/ 343 w 418"/>
                <a:gd name="T47" fmla="*/ 368 h 418"/>
                <a:gd name="T48" fmla="*/ 282 w 418"/>
                <a:gd name="T49" fmla="*/ 405 h 418"/>
                <a:gd name="T50" fmla="*/ 210 w 418"/>
                <a:gd name="T51" fmla="*/ 418 h 418"/>
                <a:gd name="T52" fmla="*/ 136 w 418"/>
                <a:gd name="T53" fmla="*/ 405 h 418"/>
                <a:gd name="T54" fmla="*/ 75 w 418"/>
                <a:gd name="T55" fmla="*/ 368 h 418"/>
                <a:gd name="T56" fmla="*/ 29 w 418"/>
                <a:gd name="T57" fmla="*/ 313 h 418"/>
                <a:gd name="T58" fmla="*/ 4 w 418"/>
                <a:gd name="T59" fmla="*/ 247 h 418"/>
                <a:gd name="T60" fmla="*/ 4 w 418"/>
                <a:gd name="T61" fmla="*/ 171 h 418"/>
                <a:gd name="T62" fmla="*/ 29 w 418"/>
                <a:gd name="T63" fmla="*/ 104 h 418"/>
                <a:gd name="T64" fmla="*/ 75 w 418"/>
                <a:gd name="T65" fmla="*/ 49 h 418"/>
                <a:gd name="T66" fmla="*/ 136 w 418"/>
                <a:gd name="T67" fmla="*/ 12 h 418"/>
                <a:gd name="T68" fmla="*/ 210 w 418"/>
                <a:gd name="T69" fmla="*/ 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18" h="418">
                  <a:moveTo>
                    <a:pt x="210" y="15"/>
                  </a:moveTo>
                  <a:lnTo>
                    <a:pt x="170" y="19"/>
                  </a:lnTo>
                  <a:lnTo>
                    <a:pt x="134" y="29"/>
                  </a:lnTo>
                  <a:lnTo>
                    <a:pt x="101" y="48"/>
                  </a:lnTo>
                  <a:lnTo>
                    <a:pt x="72" y="71"/>
                  </a:lnTo>
                  <a:lnTo>
                    <a:pt x="47" y="100"/>
                  </a:lnTo>
                  <a:lnTo>
                    <a:pt x="30" y="133"/>
                  </a:lnTo>
                  <a:lnTo>
                    <a:pt x="19" y="169"/>
                  </a:lnTo>
                  <a:lnTo>
                    <a:pt x="15" y="209"/>
                  </a:lnTo>
                  <a:lnTo>
                    <a:pt x="19" y="248"/>
                  </a:lnTo>
                  <a:lnTo>
                    <a:pt x="30" y="285"/>
                  </a:lnTo>
                  <a:lnTo>
                    <a:pt x="47" y="317"/>
                  </a:lnTo>
                  <a:lnTo>
                    <a:pt x="72" y="346"/>
                  </a:lnTo>
                  <a:lnTo>
                    <a:pt x="101" y="370"/>
                  </a:lnTo>
                  <a:lnTo>
                    <a:pt x="134" y="388"/>
                  </a:lnTo>
                  <a:lnTo>
                    <a:pt x="170" y="398"/>
                  </a:lnTo>
                  <a:lnTo>
                    <a:pt x="210" y="404"/>
                  </a:lnTo>
                  <a:lnTo>
                    <a:pt x="248" y="398"/>
                  </a:lnTo>
                  <a:lnTo>
                    <a:pt x="284" y="388"/>
                  </a:lnTo>
                  <a:lnTo>
                    <a:pt x="317" y="370"/>
                  </a:lnTo>
                  <a:lnTo>
                    <a:pt x="346" y="346"/>
                  </a:lnTo>
                  <a:lnTo>
                    <a:pt x="371" y="317"/>
                  </a:lnTo>
                  <a:lnTo>
                    <a:pt x="388" y="285"/>
                  </a:lnTo>
                  <a:lnTo>
                    <a:pt x="399" y="248"/>
                  </a:lnTo>
                  <a:lnTo>
                    <a:pt x="403" y="209"/>
                  </a:lnTo>
                  <a:lnTo>
                    <a:pt x="399" y="169"/>
                  </a:lnTo>
                  <a:lnTo>
                    <a:pt x="388" y="133"/>
                  </a:lnTo>
                  <a:lnTo>
                    <a:pt x="371" y="100"/>
                  </a:lnTo>
                  <a:lnTo>
                    <a:pt x="346" y="71"/>
                  </a:lnTo>
                  <a:lnTo>
                    <a:pt x="317" y="48"/>
                  </a:lnTo>
                  <a:lnTo>
                    <a:pt x="284" y="29"/>
                  </a:lnTo>
                  <a:lnTo>
                    <a:pt x="248" y="19"/>
                  </a:lnTo>
                  <a:lnTo>
                    <a:pt x="210" y="15"/>
                  </a:lnTo>
                  <a:close/>
                  <a:moveTo>
                    <a:pt x="210" y="0"/>
                  </a:moveTo>
                  <a:lnTo>
                    <a:pt x="246" y="3"/>
                  </a:lnTo>
                  <a:lnTo>
                    <a:pt x="282" y="12"/>
                  </a:lnTo>
                  <a:lnTo>
                    <a:pt x="314" y="28"/>
                  </a:lnTo>
                  <a:lnTo>
                    <a:pt x="343" y="49"/>
                  </a:lnTo>
                  <a:lnTo>
                    <a:pt x="368" y="74"/>
                  </a:lnTo>
                  <a:lnTo>
                    <a:pt x="389" y="104"/>
                  </a:lnTo>
                  <a:lnTo>
                    <a:pt x="405" y="135"/>
                  </a:lnTo>
                  <a:lnTo>
                    <a:pt x="414" y="171"/>
                  </a:lnTo>
                  <a:lnTo>
                    <a:pt x="418" y="209"/>
                  </a:lnTo>
                  <a:lnTo>
                    <a:pt x="414" y="247"/>
                  </a:lnTo>
                  <a:lnTo>
                    <a:pt x="405" y="282"/>
                  </a:lnTo>
                  <a:lnTo>
                    <a:pt x="389" y="313"/>
                  </a:lnTo>
                  <a:lnTo>
                    <a:pt x="368" y="343"/>
                  </a:lnTo>
                  <a:lnTo>
                    <a:pt x="343" y="368"/>
                  </a:lnTo>
                  <a:lnTo>
                    <a:pt x="314" y="389"/>
                  </a:lnTo>
                  <a:lnTo>
                    <a:pt x="282" y="405"/>
                  </a:lnTo>
                  <a:lnTo>
                    <a:pt x="246" y="414"/>
                  </a:lnTo>
                  <a:lnTo>
                    <a:pt x="210" y="418"/>
                  </a:lnTo>
                  <a:lnTo>
                    <a:pt x="172" y="414"/>
                  </a:lnTo>
                  <a:lnTo>
                    <a:pt x="136" y="405"/>
                  </a:lnTo>
                  <a:lnTo>
                    <a:pt x="104" y="389"/>
                  </a:lnTo>
                  <a:lnTo>
                    <a:pt x="75" y="368"/>
                  </a:lnTo>
                  <a:lnTo>
                    <a:pt x="50" y="343"/>
                  </a:lnTo>
                  <a:lnTo>
                    <a:pt x="29" y="313"/>
                  </a:lnTo>
                  <a:lnTo>
                    <a:pt x="13" y="282"/>
                  </a:lnTo>
                  <a:lnTo>
                    <a:pt x="4" y="247"/>
                  </a:lnTo>
                  <a:lnTo>
                    <a:pt x="0" y="209"/>
                  </a:lnTo>
                  <a:lnTo>
                    <a:pt x="4" y="171"/>
                  </a:lnTo>
                  <a:lnTo>
                    <a:pt x="13" y="135"/>
                  </a:lnTo>
                  <a:lnTo>
                    <a:pt x="29" y="104"/>
                  </a:lnTo>
                  <a:lnTo>
                    <a:pt x="50" y="74"/>
                  </a:lnTo>
                  <a:lnTo>
                    <a:pt x="75" y="49"/>
                  </a:lnTo>
                  <a:lnTo>
                    <a:pt x="104" y="28"/>
                  </a:lnTo>
                  <a:lnTo>
                    <a:pt x="136" y="12"/>
                  </a:lnTo>
                  <a:lnTo>
                    <a:pt x="172" y="3"/>
                  </a:lnTo>
                  <a:lnTo>
                    <a:pt x="2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endParaRPr lang="ru-RU" sz="1351"/>
            </a:p>
          </p:txBody>
        </p:sp>
        <p:sp>
          <p:nvSpPr>
            <p:cNvPr id="86" name="Rectangle 51"/>
            <p:cNvSpPr>
              <a:spLocks noChangeArrowheads="1"/>
            </p:cNvSpPr>
            <p:nvPr/>
          </p:nvSpPr>
          <p:spPr bwMode="auto">
            <a:xfrm>
              <a:off x="4405915" y="3195638"/>
              <a:ext cx="287338" cy="222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endParaRPr lang="ru-RU" sz="1351"/>
            </a:p>
          </p:txBody>
        </p:sp>
        <p:sp>
          <p:nvSpPr>
            <p:cNvPr id="87" name="Rectangle 52"/>
            <p:cNvSpPr>
              <a:spLocks noChangeArrowheads="1"/>
            </p:cNvSpPr>
            <p:nvPr/>
          </p:nvSpPr>
          <p:spPr bwMode="auto">
            <a:xfrm>
              <a:off x="4315428" y="3343275"/>
              <a:ext cx="22225" cy="2286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endParaRPr lang="ru-RU" sz="1351"/>
            </a:p>
          </p:txBody>
        </p:sp>
        <p:sp>
          <p:nvSpPr>
            <p:cNvPr id="88" name="Rectangle 53"/>
            <p:cNvSpPr>
              <a:spLocks noChangeArrowheads="1"/>
            </p:cNvSpPr>
            <p:nvPr/>
          </p:nvSpPr>
          <p:spPr bwMode="auto">
            <a:xfrm>
              <a:off x="3961415" y="3195638"/>
              <a:ext cx="285750" cy="2222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endParaRPr lang="ru-RU" sz="1351"/>
            </a:p>
          </p:txBody>
        </p:sp>
        <p:sp>
          <p:nvSpPr>
            <p:cNvPr id="89" name="Rectangle 54"/>
            <p:cNvSpPr>
              <a:spLocks noChangeArrowheads="1"/>
            </p:cNvSpPr>
            <p:nvPr/>
          </p:nvSpPr>
          <p:spPr bwMode="auto">
            <a:xfrm>
              <a:off x="4315428" y="2840038"/>
              <a:ext cx="22225" cy="2286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644" tIns="34322" rIns="68644" bIns="34322" numCol="1" anchor="t" anchorCtr="0" compatLnSpc="1">
              <a:prstTxWarp prst="textNoShape">
                <a:avLst/>
              </a:prstTxWarp>
            </a:bodyPr>
            <a:lstStyle/>
            <a:p>
              <a:endParaRPr lang="ru-RU" sz="1351"/>
            </a:p>
          </p:txBody>
        </p:sp>
      </p:grpSp>
      <p:sp>
        <p:nvSpPr>
          <p:cNvPr id="90" name="Прямоугольник 89"/>
          <p:cNvSpPr/>
          <p:nvPr/>
        </p:nvSpPr>
        <p:spPr>
          <a:xfrm>
            <a:off x="5803756" y="4294866"/>
            <a:ext cx="781167" cy="323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75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Целевое </a:t>
            </a:r>
            <a:br>
              <a:rPr lang="ru-RU" sz="75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</a:br>
            <a:r>
              <a:rPr lang="ru-RU" sz="75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состояние</a:t>
            </a:r>
            <a:endParaRPr lang="ru-RU" sz="75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381518" y="3938742"/>
            <a:ext cx="122503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1" dirty="0"/>
              <a:t>1 мес.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2721293" y="3938742"/>
            <a:ext cx="1275486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1" dirty="0"/>
              <a:t>1 мес.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3841552" y="3938742"/>
            <a:ext cx="266334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1" dirty="0"/>
              <a:t>3 мес.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6553828" y="3938742"/>
            <a:ext cx="1394863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1" dirty="0"/>
              <a:t>1 мес.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3862978" y="4627157"/>
            <a:ext cx="1362874" cy="2309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01" i="1" dirty="0"/>
              <a:t>Сжали до 4-4,5 месяцев</a:t>
            </a:r>
          </a:p>
        </p:txBody>
      </p:sp>
      <p:sp>
        <p:nvSpPr>
          <p:cNvPr id="4" name="Правая круглая скобка 3"/>
          <p:cNvSpPr/>
          <p:nvPr/>
        </p:nvSpPr>
        <p:spPr>
          <a:xfrm rot="5400000">
            <a:off x="4565010" y="1341600"/>
            <a:ext cx="44190" cy="6545449"/>
          </a:xfrm>
          <a:prstGeom prst="rightBracke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</p:spTree>
    <p:extLst>
      <p:ext uri="{BB962C8B-B14F-4D97-AF65-F5344CB8AC3E}">
        <p14:creationId xmlns:p14="http://schemas.microsoft.com/office/powerpoint/2010/main" val="16021159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998403"/>
              </p:ext>
            </p:extLst>
          </p:nvPr>
        </p:nvGraphicFramePr>
        <p:xfrm>
          <a:off x="820271" y="1696165"/>
          <a:ext cx="7183905" cy="3107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9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4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330"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Потери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на поиск приспособлений. </a:t>
                      </a:r>
                      <a:br>
                        <a:rPr lang="ru-RU" sz="1100" b="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Рабочие места не стандартизированы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Потери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на поиск учебных материалов и пособий. </a:t>
                      </a:r>
                      <a:br>
                        <a:rPr lang="ru-RU" sz="1100" b="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Рабочие места не стандартизированы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667"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Лишние походы пациентов и лишние движения медперсонала</a:t>
                      </a: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Лишние перемещения документов и хождение учителей при поиске журналов, материалов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667"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Очередь пациентов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перед регистратурой </a:t>
                      </a:r>
                      <a:br>
                        <a:rPr lang="ru-RU" sz="1100" b="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или кабинетом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Узкое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место – скопление детей на переменах, в раздевалках, в столовой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667"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Пересечение потоков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больных и здоровых пациентов, платных и бесплатных услуг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Пересечение детей старших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и младших классов. 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330"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По времени на талончике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никто не попадает – живая очередь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Есть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трудности в исполнении планов, не успеваем пройти учебный план, проверить задание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330"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Необоснованное назначение анализов. </a:t>
                      </a:r>
                      <a:br>
                        <a:rPr lang="ru-RU" sz="11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Лежат горой в ячейке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 регистратуре</a:t>
                      </a: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Перепроизводство.  Излишняя отчетность. Огромное количество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отчетности и рабочих программ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6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Неравномерная загрузка медперсонала</a:t>
                      </a: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Неравномерная загрузка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</a:rPr>
                        <a:t> и перегрузка преподавательского состава.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68644" marR="68644" marT="34322" marB="3432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012" y="0"/>
            <a:ext cx="7258120" cy="72218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Проявления</a:t>
            </a:r>
            <a:r>
              <a:rPr lang="ru-RU" sz="1802" dirty="0"/>
              <a:t> 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потерь в медицине и образовании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6260" name="Picture 4" descr="&amp;Kcy;&amp;acy;&amp;rcy;&amp;tcy;&amp;icy;&amp;ncy;&amp;kcy;&amp;icy; &amp;pcy;&amp;ocy; &amp;zcy;&amp;acy;&amp;pcy;&amp;rcy;&amp;ocy;&amp;scy;&amp;ucy; &amp;pcy;&amp;ocy;&amp;lcy;&amp;icy;&amp;kcy;&amp;lcy;&amp;icy;&amp;ncy;&amp;icy;&amp;kcy;&amp;acy; &amp;icy;&amp;ncy;&amp;tcy;&amp;iecy;&amp;rcy;&amp;softcy;&amp;iecy;&amp;rcy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21395" y="696781"/>
            <a:ext cx="1534594" cy="9875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>
            <a:off x="4197070" y="1743230"/>
            <a:ext cx="0" cy="3098035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Прямоугольник 93"/>
          <p:cNvSpPr/>
          <p:nvPr/>
        </p:nvSpPr>
        <p:spPr>
          <a:xfrm>
            <a:off x="1309612" y="1079909"/>
            <a:ext cx="1244571" cy="300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1" b="1" spc="3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Поликлиника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824" y="759601"/>
            <a:ext cx="1316819" cy="89915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718886" y="1194936"/>
            <a:ext cx="707758" cy="300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1" b="1" spc="3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Школа</a:t>
            </a:r>
          </a:p>
        </p:txBody>
      </p:sp>
    </p:spTree>
    <p:extLst>
      <p:ext uri="{BB962C8B-B14F-4D97-AF65-F5344CB8AC3E}">
        <p14:creationId xmlns:p14="http://schemas.microsoft.com/office/powerpoint/2010/main" val="238800492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TmfnKKH0a_KJ0RBzECA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jDUW0MgPE.So9EM6pHTfA"/>
</p:tagLst>
</file>

<file path=ppt/theme/theme1.xml><?xml version="1.0" encoding="utf-8"?>
<a:theme xmlns:a="http://schemas.openxmlformats.org/drawingml/2006/main" name="Титульный слайд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541B8C7B-4633-2E45-B746-A05B8E1543F8}"/>
    </a:ext>
  </a:ext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еребивочный слайд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6BE6B458-93C6-814D-A81B-47849E6A55A1}"/>
    </a:ext>
  </a:extLst>
</a:theme>
</file>

<file path=ppt/theme/theme3.xml><?xml version="1.0" encoding="utf-8"?>
<a:theme xmlns:a="http://schemas.openxmlformats.org/drawingml/2006/main" name="Текст картинк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4.xml><?xml version="1.0" encoding="utf-8"?>
<a:theme xmlns:a="http://schemas.openxmlformats.org/drawingml/2006/main" name="Текст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5.xml><?xml version="1.0" encoding="utf-8"?>
<a:theme xmlns:a="http://schemas.openxmlformats.org/drawingml/2006/main" name="Диаграммы">
  <a:themeElements>
    <a:clrScheme name="тема для слайдов с диаграммами">
      <a:dk1>
        <a:srgbClr val="414042"/>
      </a:dk1>
      <a:lt1>
        <a:sysClr val="window" lastClr="FFFFFF"/>
      </a:lt1>
      <a:dk2>
        <a:srgbClr val="FFFFFF"/>
      </a:dk2>
      <a:lt2>
        <a:srgbClr val="FFFFFF"/>
      </a:lt2>
      <a:accent1>
        <a:srgbClr val="293D6D"/>
      </a:accent1>
      <a:accent2>
        <a:srgbClr val="456EA9"/>
      </a:accent2>
      <a:accent3>
        <a:srgbClr val="68B0E0"/>
      </a:accent3>
      <a:accent4>
        <a:srgbClr val="ACC44D"/>
      </a:accent4>
      <a:accent5>
        <a:srgbClr val="4C9D8D"/>
      </a:accent5>
      <a:accent6>
        <a:srgbClr val="7F7F7F"/>
      </a:accent6>
      <a:hlink>
        <a:srgbClr val="414042"/>
      </a:hlink>
      <a:folHlink>
        <a:srgbClr val="41404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6.xml><?xml version="1.0" encoding="utf-8"?>
<a:theme xmlns:a="http://schemas.openxmlformats.org/drawingml/2006/main" name="Текст диаграмма">
  <a:themeElements>
    <a:clrScheme name="тема для слайдов текст-диаграмма">
      <a:dk1>
        <a:srgbClr val="414042"/>
      </a:dk1>
      <a:lt1>
        <a:sysClr val="window" lastClr="FFFFFF"/>
      </a:lt1>
      <a:dk2>
        <a:srgbClr val="FFFFFF"/>
      </a:dk2>
      <a:lt2>
        <a:srgbClr val="FFFFFF"/>
      </a:lt2>
      <a:accent1>
        <a:srgbClr val="EBA444"/>
      </a:accent1>
      <a:accent2>
        <a:srgbClr val="F06942"/>
      </a:accent2>
      <a:accent3>
        <a:srgbClr val="AD5483"/>
      </a:accent3>
      <a:accent4>
        <a:srgbClr val="456EA9"/>
      </a:accent4>
      <a:accent5>
        <a:srgbClr val="68B0E0"/>
      </a:accent5>
      <a:accent6>
        <a:srgbClr val="259789"/>
      </a:accent6>
      <a:hlink>
        <a:srgbClr val="414042"/>
      </a:hlink>
      <a:folHlink>
        <a:srgbClr val="41404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7.xml><?xml version="1.0" encoding="utf-8"?>
<a:theme xmlns:a="http://schemas.openxmlformats.org/drawingml/2006/main" name="Заключительный слайд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0DAE905-2894-9645-87E8-4A089C61D1E7}" vid="{BB001172-481D-5B4F-A54A-4F845D4C8301}"/>
    </a:ext>
  </a:extLst>
</a:theme>
</file>

<file path=ppt/theme/theme8.xml><?xml version="1.0" encoding="utf-8"?>
<a:theme xmlns:a="http://schemas.openxmlformats.org/drawingml/2006/main" name="1_Диаграммы">
  <a:themeElements>
    <a:clrScheme name="тема для слайдов с диаграммами">
      <a:dk1>
        <a:srgbClr val="414042"/>
      </a:dk1>
      <a:lt1>
        <a:sysClr val="window" lastClr="FFFFFF"/>
      </a:lt1>
      <a:dk2>
        <a:srgbClr val="FFFFFF"/>
      </a:dk2>
      <a:lt2>
        <a:srgbClr val="FFFFFF"/>
      </a:lt2>
      <a:accent1>
        <a:srgbClr val="293D6D"/>
      </a:accent1>
      <a:accent2>
        <a:srgbClr val="456EA9"/>
      </a:accent2>
      <a:accent3>
        <a:srgbClr val="68B0E0"/>
      </a:accent3>
      <a:accent4>
        <a:srgbClr val="ACC44D"/>
      </a:accent4>
      <a:accent5>
        <a:srgbClr val="4C9D8D"/>
      </a:accent5>
      <a:accent6>
        <a:srgbClr val="7F7F7F"/>
      </a:accent6>
      <a:hlink>
        <a:srgbClr val="414042"/>
      </a:hlink>
      <a:folHlink>
        <a:srgbClr val="41404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Presentation_16x9_white_template</Template>
  <TotalTime>3340</TotalTime>
  <Words>2596</Words>
  <Application>Microsoft Office PowerPoint</Application>
  <PresentationFormat>Произвольный</PresentationFormat>
  <Paragraphs>842</Paragraphs>
  <Slides>23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8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9" baseType="lpstr">
      <vt:lpstr>Arial</vt:lpstr>
      <vt:lpstr>Arial Narrow</vt:lpstr>
      <vt:lpstr>Calibri</vt:lpstr>
      <vt:lpstr>Calibri Light</vt:lpstr>
      <vt:lpstr>Franklin Gothic Medium</vt:lpstr>
      <vt:lpstr>Times New Roman</vt:lpstr>
      <vt:lpstr>Wingdings</vt:lpstr>
      <vt:lpstr>Титульный слайд</vt:lpstr>
      <vt:lpstr>Перебивочный слайд</vt:lpstr>
      <vt:lpstr>Текст картинка</vt:lpstr>
      <vt:lpstr>Текст</vt:lpstr>
      <vt:lpstr>Диаграммы</vt:lpstr>
      <vt:lpstr>Текст диаграмма</vt:lpstr>
      <vt:lpstr>Заключительный слайд</vt:lpstr>
      <vt:lpstr>1_Диаграммы</vt:lpstr>
      <vt:lpstr>Microsoft Visio 2003-2010 Drawing</vt:lpstr>
      <vt:lpstr>Бережливые проекты в сфере образования</vt:lpstr>
      <vt:lpstr>Что такое Производственная система?</vt:lpstr>
      <vt:lpstr>В любом процессе есть 4 составляющие  по отношению к ценности конечного результата</vt:lpstr>
      <vt:lpstr>Классификация видов потерь</vt:lpstr>
      <vt:lpstr>ПСР – это новая «пересборка» уже известных подходов по повышению производительности</vt:lpstr>
      <vt:lpstr>История развития Производственной системы Росатома  через модель управления жизненным циклом инцидента</vt:lpstr>
      <vt:lpstr>Презентация PowerPoint</vt:lpstr>
      <vt:lpstr>Презентация PowerPoint</vt:lpstr>
      <vt:lpstr>Проявления потерь в медицине и образовании</vt:lpstr>
      <vt:lpstr>Проект «Эффективный регион»</vt:lpstr>
      <vt:lpstr>Проект «Эффективный регион» 2017-2021 (5-й год)</vt:lpstr>
      <vt:lpstr>Презентация PowerPoint</vt:lpstr>
      <vt:lpstr>Метод Росатома. Зарождение в проекте Минздрава «Бережливая поликлиника». Формирование процессной модели в здравоохранении</vt:lpstr>
      <vt:lpstr>Новые формы для горизонтального межрегионального взаимодействия по разным направлениям </vt:lpstr>
      <vt:lpstr>Презентация PowerPoint</vt:lpstr>
      <vt:lpstr>Главная цель бережливых преобразований –  изменение людей в лучшую сторону </vt:lpstr>
      <vt:lpstr>Презентация PowerPoint</vt:lpstr>
      <vt:lpstr>Презентация PowerPoint</vt:lpstr>
      <vt:lpstr>Примеры </vt:lpstr>
      <vt:lpstr>Презентация PowerPoint</vt:lpstr>
      <vt:lpstr>Проект «Эффективный регион»  Примеры стратегий развития пилотных проектов </vt:lpstr>
      <vt:lpstr>Презентация PowerPoint</vt:lpstr>
      <vt:lpstr>Формирование потока создания ценности в образовании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Хомякова</dc:creator>
  <cp:lastModifiedBy>Пользователь</cp:lastModifiedBy>
  <cp:revision>471</cp:revision>
  <dcterms:created xsi:type="dcterms:W3CDTF">2019-09-24T12:37:05Z</dcterms:created>
  <dcterms:modified xsi:type="dcterms:W3CDTF">2021-08-24T13:37:47Z</dcterms:modified>
</cp:coreProperties>
</file>