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61" r:id="rId4"/>
    <p:sldId id="262" r:id="rId5"/>
    <p:sldId id="260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255DA-E898-8244-964A-9EB6C7AFDDD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011ED-C7A6-4A46-8317-B24D773E3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464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976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1EA8D7-4D2F-C44E-936A-7996FF49A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D9FCE1-8711-7E4F-BF1E-DD69EE3DC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45904B-DDF1-F74D-9A3F-9F436424B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3D2BB7-D743-CF4F-A620-A2AF483E5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EC6FF3-5D7A-8F44-9771-02CBB57FC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482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40541D-EED1-0840-A39E-447676D9D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7E43C9-62E7-694F-9D36-238A99BFF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D08051-5BB3-EE4D-A6A4-943231267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A3F137-7F9B-F140-B396-C5238265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BC4F3C-28B4-2840-BB82-EC85CE389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295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3D7FAB6-23DD-BD4A-AFC5-BA1092CF37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3EFCC6-010E-644A-80B4-236BA68B6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5AF1AE-4052-EF42-90E4-5FDE3206D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264521-44FF-6346-A9F5-6C1D02B9D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18B6D2-B8FD-014D-8428-102DBDEC7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57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56150-DEA6-E54C-93B8-7DC3CAE22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7DFF5-998E-AE49-841B-A21F93D8A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107B2F-BC1B-F642-BBCF-0910983D4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BCD6F1-C81B-9A4A-9C2F-E418ED550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CB2479-6143-FD4A-9406-E8803FEC0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7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3B10F-C01B-344C-8C69-AE20821B4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5D7B5B-D8E3-4549-8032-0AF9301E2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073B42-DF7B-2045-A1DB-4CC9EEA9E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CAD4EC-38CF-8B4B-BB21-F1C17EA96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B033B5-0E1E-B642-9C59-5925A6A7E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416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072247-2811-8546-99BC-D5DB2E80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CED32A-0367-0C45-B0D6-D9F2518DE1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D90160-72DF-DF4D-B4B9-9059CD0B5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43AFEC-27B6-484D-A09C-BBCB2A01C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161E1B-E525-9E4C-AD43-B57644995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034BBD-A47D-5B4F-9096-F5F13BC30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773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B21248-07CF-E94C-915F-9D0AA2C68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421945-D19D-0043-90E0-89DC390F5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9F9A60-BE4F-2645-90E8-A3BFEA3DF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DC3DABF-267B-014A-9C11-73A20B8DFE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7870434-A19D-5E4D-AB77-867C1E9FE0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04FB0CB-8C00-F74D-BF9A-A4D8EB2BB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C30317-1EB8-824E-A836-2D27B056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F897C37-7221-2241-A430-CDF3D158E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1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6EB0F-69AE-5E40-87AF-26BD33DC8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9C89B45-42FE-C64B-8EE1-E583DF294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B238C07-E069-BB40-B600-1368604E8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180C3E1-48DC-6642-A67E-974A41533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09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FE70EEC-D124-584F-97F6-20302D83A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6627E87-9484-E44C-BC97-C88E5F033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897E9F1-9CD3-7C47-9D27-E31188A8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39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565DDC-B262-8447-8C87-7469A603E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616E81-6852-664B-A093-39131BACC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CB78D1-2BC2-DA49-A93A-8A562BC30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0FDDCD-8003-7443-8710-B341EBCB0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B4DAB4-5CD5-C041-9FF4-DCBC712A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497681-E7C2-AC43-82A9-06DFC603D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4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16A9DD-9D5E-EE4C-B6BA-489DA269C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F4D95E8-3577-A743-9EF8-9EB7EAC3BB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BB2926E-D691-1B41-B33C-73D80AA1CD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FB487D-C64A-2940-85C6-8E33AA675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6A1251-B91B-1241-A052-D543740AC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03DC95-ED2E-544F-B72E-BEE8E63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235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F012DF-BC41-B846-A543-765FB8359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ECC6B8-F4B6-054D-B138-50214E5D7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8274E7-C149-D046-B8DE-C48E63263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372F7-7BEB-3B4C-A9C7-3F13AC484BA3}" type="datetimeFigureOut">
              <a:rPr lang="ru-RU" smtClean="0"/>
              <a:t>01.07.2021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CB4336-9851-C74D-8594-FEBCC7326A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3FB85A-2EB9-414F-8325-D2EA1FACE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A947F-2AE9-984E-9E76-84670BF9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85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27FC5-5933-2F43-83D6-A4ABA998D4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>
                <a:latin typeface="+mn-lt"/>
              </a:rPr>
              <a:t>Организация оздоровления детей в условиях детского лагеря</a:t>
            </a:r>
            <a:r>
              <a:rPr lang="ru-RU" dirty="0">
                <a:effectLst/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85B7B14-7992-D74B-ABEF-4F2BE3456F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b="1" dirty="0">
                <a:solidFill>
                  <a:srgbClr val="0070C0"/>
                </a:solidFill>
              </a:rPr>
              <a:t>ГАУ ДО РС (Я) «Центр отдыха и оздоровления детей </a:t>
            </a:r>
          </a:p>
          <a:p>
            <a:pPr algn="l"/>
            <a:r>
              <a:rPr lang="ru-RU" b="1" dirty="0">
                <a:solidFill>
                  <a:srgbClr val="0070C0"/>
                </a:solidFill>
              </a:rPr>
              <a:t>«Сосновый бор»</a:t>
            </a:r>
          </a:p>
          <a:p>
            <a:endParaRPr lang="ru-RU" dirty="0"/>
          </a:p>
        </p:txBody>
      </p:sp>
      <p:sp>
        <p:nvSpPr>
          <p:cNvPr id="4" name="Прямая соединительная линия 7">
            <a:extLst>
              <a:ext uri="{FF2B5EF4-FFF2-40B4-BE49-F238E27FC236}">
                <a16:creationId xmlns:a16="http://schemas.microsoft.com/office/drawing/2014/main" id="{13BEBCF0-153D-A945-A102-650CCB0D5186}"/>
              </a:ext>
            </a:extLst>
          </p:cNvPr>
          <p:cNvSpPr/>
          <p:nvPr/>
        </p:nvSpPr>
        <p:spPr>
          <a:xfrm flipV="1">
            <a:off x="1592094" y="3509963"/>
            <a:ext cx="8135566" cy="46037"/>
          </a:xfrm>
          <a:prstGeom prst="line">
            <a:avLst/>
          </a:prstGeom>
          <a:ln w="28575">
            <a:solidFill>
              <a:srgbClr val="262626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293E435-7E6F-1A4D-807D-C39A7969ECB7}"/>
              </a:ext>
            </a:extLst>
          </p:cNvPr>
          <p:cNvSpPr txBox="1">
            <a:spLocks/>
          </p:cNvSpPr>
          <p:nvPr/>
        </p:nvSpPr>
        <p:spPr>
          <a:xfrm>
            <a:off x="2921541" y="5735637"/>
            <a:ext cx="9144000" cy="11446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000" dirty="0" err="1">
                <a:solidFill>
                  <a:srgbClr val="0070C0"/>
                </a:solidFill>
                <a:latin typeface="+mn-lt"/>
              </a:rPr>
              <a:t>Щелканова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Ксения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Меркурьевна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, </a:t>
            </a:r>
          </a:p>
          <a:p>
            <a:pPr algn="r"/>
            <a:r>
              <a:rPr lang="ru-RU" sz="2000" dirty="0">
                <a:solidFill>
                  <a:srgbClr val="0070C0"/>
                </a:solidFill>
                <a:latin typeface="+mn-lt"/>
              </a:rPr>
              <a:t>методист инновационного отдела</a:t>
            </a:r>
          </a:p>
        </p:txBody>
      </p:sp>
      <p:pic>
        <p:nvPicPr>
          <p:cNvPr id="6" name="Рисунок 14" descr="Рисунок 14">
            <a:extLst>
              <a:ext uri="{FF2B5EF4-FFF2-40B4-BE49-F238E27FC236}">
                <a16:creationId xmlns:a16="http://schemas.microsoft.com/office/drawing/2014/main" id="{FECD198A-351C-794E-8412-87D32BF45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0292" y="135676"/>
            <a:ext cx="1017708" cy="101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Рисунок 13" descr="Рисунок 13">
            <a:extLst>
              <a:ext uri="{FF2B5EF4-FFF2-40B4-BE49-F238E27FC236}">
                <a16:creationId xmlns:a16="http://schemas.microsoft.com/office/drawing/2014/main" id="{655ACE84-29E3-C74E-8645-4F0297907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171455"/>
            <a:ext cx="1341893" cy="100493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02548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7982B14-A424-F440-A999-B89E7539B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379" y="459083"/>
            <a:ext cx="10515600" cy="841105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+mn-lt"/>
              </a:rPr>
              <a:t>Оздоровительная инфраструктура</a:t>
            </a:r>
            <a:br>
              <a:rPr lang="ru-RU" sz="3600" dirty="0">
                <a:solidFill>
                  <a:srgbClr val="0070C0"/>
                </a:solidFill>
              </a:rPr>
            </a:b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5" name="Стрелка 11">
            <a:extLst>
              <a:ext uri="{FF2B5EF4-FFF2-40B4-BE49-F238E27FC236}">
                <a16:creationId xmlns:a16="http://schemas.microsoft.com/office/drawing/2014/main" id="{96F819C6-66A5-9B48-81BA-D533B53EFC99}"/>
              </a:ext>
            </a:extLst>
          </p:cNvPr>
          <p:cNvSpPr/>
          <p:nvPr/>
        </p:nvSpPr>
        <p:spPr>
          <a:xfrm rot="16200000">
            <a:off x="10579629" y="4438887"/>
            <a:ext cx="572664" cy="4311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ED7D31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6" name="Стрелка 11">
            <a:extLst>
              <a:ext uri="{FF2B5EF4-FFF2-40B4-BE49-F238E27FC236}">
                <a16:creationId xmlns:a16="http://schemas.microsoft.com/office/drawing/2014/main" id="{5A907E47-B8CD-FC49-B43D-43B309D306AD}"/>
              </a:ext>
            </a:extLst>
          </p:cNvPr>
          <p:cNvSpPr/>
          <p:nvPr/>
        </p:nvSpPr>
        <p:spPr>
          <a:xfrm rot="16200000">
            <a:off x="10611162" y="5758800"/>
            <a:ext cx="572664" cy="3997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ED7D31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BD4C617B-D09F-7941-9655-0F5ABF2CF294}"/>
              </a:ext>
            </a:extLst>
          </p:cNvPr>
          <p:cNvSpPr txBox="1"/>
          <p:nvPr/>
        </p:nvSpPr>
        <p:spPr>
          <a:xfrm>
            <a:off x="9017320" y="4473436"/>
            <a:ext cx="1741550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400"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>
                <a:latin typeface="+mn-lt"/>
              </a:rPr>
              <a:t>14</a:t>
            </a:r>
            <a:r>
              <a:rPr lang="ru-RU" dirty="0">
                <a:latin typeface="+mn-lt"/>
              </a:rPr>
              <a:t>, 21 день</a:t>
            </a:r>
            <a:r>
              <a:rPr dirty="0">
                <a:latin typeface="+mn-lt"/>
              </a:rPr>
              <a:t> </a:t>
            </a:r>
          </a:p>
        </p:txBody>
      </p:sp>
      <p:sp>
        <p:nvSpPr>
          <p:cNvPr id="10" name="Прямоугольник 8">
            <a:extLst>
              <a:ext uri="{FF2B5EF4-FFF2-40B4-BE49-F238E27FC236}">
                <a16:creationId xmlns:a16="http://schemas.microsoft.com/office/drawing/2014/main" id="{7226B124-6971-444A-9522-D13FAAA3F1DC}"/>
              </a:ext>
            </a:extLst>
          </p:cNvPr>
          <p:cNvSpPr txBox="1"/>
          <p:nvPr/>
        </p:nvSpPr>
        <p:spPr>
          <a:xfrm>
            <a:off x="604511" y="1640715"/>
            <a:ext cx="4362905" cy="3785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lang="ru-RU" sz="2000" dirty="0"/>
              <a:t>Спортивный блок (стадион, тропа здоровья «</a:t>
            </a:r>
            <a:r>
              <a:rPr lang="ru-RU" sz="2000" dirty="0" err="1"/>
              <a:t>Теренкур</a:t>
            </a:r>
            <a:r>
              <a:rPr lang="ru-RU" sz="2000" dirty="0"/>
              <a:t>», кабинет ЛФК)</a:t>
            </a:r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lang="ru-RU" sz="2000" dirty="0"/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sz="2000" dirty="0"/>
              <a:t>СПА </a:t>
            </a:r>
            <a:r>
              <a:rPr sz="2000" dirty="0" err="1"/>
              <a:t>блок</a:t>
            </a:r>
            <a:r>
              <a:rPr sz="2000" dirty="0"/>
              <a:t> (</a:t>
            </a:r>
            <a:r>
              <a:rPr sz="2000" dirty="0" err="1"/>
              <a:t>гальванические</a:t>
            </a:r>
            <a:r>
              <a:rPr sz="2000" dirty="0"/>
              <a:t> </a:t>
            </a:r>
            <a:r>
              <a:rPr sz="2000" dirty="0" err="1"/>
              <a:t>ванны</a:t>
            </a:r>
            <a:r>
              <a:rPr sz="2000" dirty="0"/>
              <a:t>, </a:t>
            </a:r>
            <a:r>
              <a:rPr sz="2000" dirty="0" err="1"/>
              <a:t>галокамера</a:t>
            </a:r>
            <a:r>
              <a:rPr sz="2000" dirty="0"/>
              <a:t>, </a:t>
            </a:r>
            <a:r>
              <a:rPr sz="2000" dirty="0" err="1"/>
              <a:t>массажные</a:t>
            </a:r>
            <a:r>
              <a:rPr sz="2000" dirty="0"/>
              <a:t> </a:t>
            </a:r>
            <a:r>
              <a:rPr sz="2000" dirty="0" err="1"/>
              <a:t>кабинеты</a:t>
            </a:r>
            <a:r>
              <a:rPr sz="2000" dirty="0"/>
              <a:t>, </a:t>
            </a:r>
            <a:r>
              <a:rPr sz="2000" dirty="0" err="1"/>
              <a:t>хамам</a:t>
            </a:r>
            <a:r>
              <a:rPr sz="2000" dirty="0"/>
              <a:t>)</a:t>
            </a:r>
            <a:endParaRPr lang="ru-RU" sz="2000" dirty="0"/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lang="ru-RU" sz="2000" dirty="0"/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sz="2000" dirty="0"/>
              <a:t>Медицинский </a:t>
            </a:r>
            <a:r>
              <a:rPr sz="2000" dirty="0" err="1"/>
              <a:t>блок</a:t>
            </a:r>
            <a:r>
              <a:rPr sz="2000" dirty="0"/>
              <a:t> (</a:t>
            </a:r>
            <a:r>
              <a:rPr sz="2000" dirty="0" err="1"/>
              <a:t>физиокабинеты</a:t>
            </a:r>
            <a:r>
              <a:rPr sz="2000" dirty="0"/>
              <a:t>, </a:t>
            </a:r>
            <a:r>
              <a:rPr sz="2000" dirty="0" err="1"/>
              <a:t>стоматология</a:t>
            </a:r>
            <a:r>
              <a:rPr sz="2000" dirty="0"/>
              <a:t>)</a:t>
            </a:r>
            <a:endParaRPr lang="ru-RU" sz="2000" dirty="0"/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endParaRPr lang="ru-RU" sz="2000" dirty="0"/>
          </a:p>
          <a:p>
            <a:pPr marL="342900" indent="-342900">
              <a:buClr>
                <a:srgbClr val="ED7D31"/>
              </a:buClr>
              <a:buSzPct val="100000"/>
              <a:buFont typeface="Arial" panose="020B0604020202020204" pitchFamily="34" charset="0"/>
              <a:buChar char="•"/>
              <a:defRPr sz="1400" b="1">
                <a:latin typeface="Circe"/>
                <a:ea typeface="Circe"/>
                <a:cs typeface="Circe"/>
                <a:sym typeface="Circe"/>
              </a:defRPr>
            </a:pPr>
            <a:r>
              <a:rPr sz="2000" dirty="0" err="1"/>
              <a:t>Психологическая</a:t>
            </a:r>
            <a:r>
              <a:rPr sz="2000" dirty="0"/>
              <a:t> </a:t>
            </a:r>
            <a:r>
              <a:rPr sz="2000" dirty="0" err="1"/>
              <a:t>служба</a:t>
            </a:r>
            <a:endParaRPr lang="ru-RU" sz="2000" dirty="0"/>
          </a:p>
        </p:txBody>
      </p:sp>
      <p:sp>
        <p:nvSpPr>
          <p:cNvPr id="14" name="Прямоугольник 15">
            <a:extLst>
              <a:ext uri="{FF2B5EF4-FFF2-40B4-BE49-F238E27FC236}">
                <a16:creationId xmlns:a16="http://schemas.microsoft.com/office/drawing/2014/main" id="{7110655F-06B0-EE40-AE43-C7FBAA8581E2}"/>
              </a:ext>
            </a:extLst>
          </p:cNvPr>
          <p:cNvSpPr txBox="1"/>
          <p:nvPr/>
        </p:nvSpPr>
        <p:spPr>
          <a:xfrm>
            <a:off x="5253477" y="1561251"/>
            <a:ext cx="92394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b="1">
                <a:latin typeface="Circe"/>
                <a:ea typeface="Circe"/>
                <a:cs typeface="Circe"/>
                <a:sym typeface="Circe"/>
              </a:defRPr>
            </a:lvl1pPr>
          </a:lstStyle>
          <a:p>
            <a:endParaRPr dirty="0"/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30F57580-B891-E445-A903-D612D7901E64}"/>
              </a:ext>
            </a:extLst>
          </p:cNvPr>
          <p:cNvSpPr txBox="1"/>
          <p:nvPr/>
        </p:nvSpPr>
        <p:spPr>
          <a:xfrm>
            <a:off x="5997576" y="5651907"/>
            <a:ext cx="4583001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defRPr sz="2400" b="1">
                <a:latin typeface="Circe"/>
                <a:ea typeface="Circe"/>
                <a:cs typeface="Circe"/>
                <a:sym typeface="Circe"/>
              </a:defRPr>
            </a:pPr>
            <a:r>
              <a:rPr lang="ru-RU" dirty="0"/>
              <a:t>Выраженный э</a:t>
            </a:r>
            <a:r>
              <a:rPr dirty="0" err="1"/>
              <a:t>ффект</a:t>
            </a:r>
            <a:r>
              <a:rPr dirty="0"/>
              <a:t> </a:t>
            </a:r>
            <a:r>
              <a:rPr dirty="0" err="1"/>
              <a:t>оздоровления</a:t>
            </a:r>
            <a:endParaRPr dirty="0"/>
          </a:p>
          <a:p>
            <a:pPr algn="r">
              <a:defRPr sz="2400" b="1">
                <a:latin typeface="Circe"/>
                <a:ea typeface="Circe"/>
                <a:cs typeface="Circe"/>
                <a:sym typeface="Circe"/>
              </a:defRPr>
            </a:pPr>
            <a:r>
              <a:rPr dirty="0"/>
              <a:t> 9</a:t>
            </a:r>
            <a:r>
              <a:rPr lang="ru-RU" dirty="0"/>
              <a:t>1</a:t>
            </a:r>
            <a:r>
              <a:rPr dirty="0"/>
              <a:t>,</a:t>
            </a:r>
            <a:r>
              <a:rPr lang="ru-RU" dirty="0"/>
              <a:t>8</a:t>
            </a:r>
            <a:r>
              <a:rPr dirty="0"/>
              <a:t>%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B2B8E8E3-7EBD-9244-99C1-C3ADDCD92126}"/>
              </a:ext>
            </a:extLst>
          </p:cNvPr>
          <p:cNvSpPr txBox="1"/>
          <p:nvPr/>
        </p:nvSpPr>
        <p:spPr>
          <a:xfrm>
            <a:off x="2397622" y="6190734"/>
            <a:ext cx="1432974" cy="647089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Климатотерапия</a:t>
            </a:r>
            <a:endParaRPr sz="1400" dirty="0">
              <a:latin typeface="+mj-lt"/>
            </a:endParaRP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DC3FFF7F-6730-BC40-80A0-8E3BCA18A551}"/>
              </a:ext>
            </a:extLst>
          </p:cNvPr>
          <p:cNvSpPr txBox="1"/>
          <p:nvPr/>
        </p:nvSpPr>
        <p:spPr>
          <a:xfrm>
            <a:off x="3590017" y="5672342"/>
            <a:ext cx="1597980" cy="647089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Кислородотерапия</a:t>
            </a:r>
            <a:endParaRPr sz="1400" dirty="0">
              <a:latin typeface="+mj-lt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6D0259FA-7EBD-1A43-BD76-94B53F9B8DAD}"/>
              </a:ext>
            </a:extLst>
          </p:cNvPr>
          <p:cNvSpPr txBox="1"/>
          <p:nvPr/>
        </p:nvSpPr>
        <p:spPr>
          <a:xfrm>
            <a:off x="4751704" y="5163405"/>
            <a:ext cx="1683706" cy="647090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Массаж</a:t>
            </a:r>
            <a:r>
              <a:rPr sz="1400" dirty="0">
                <a:latin typeface="+mj-lt"/>
              </a:rPr>
              <a:t> </a:t>
            </a:r>
            <a:r>
              <a:rPr sz="1400" dirty="0" err="1">
                <a:latin typeface="+mj-lt"/>
              </a:rPr>
              <a:t>позвоночника</a:t>
            </a:r>
            <a:endParaRPr sz="1400" dirty="0">
              <a:latin typeface="+mj-lt"/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F22917D7-25A8-5643-8516-E357A5E521AD}"/>
              </a:ext>
            </a:extLst>
          </p:cNvPr>
          <p:cNvSpPr txBox="1"/>
          <p:nvPr/>
        </p:nvSpPr>
        <p:spPr>
          <a:xfrm>
            <a:off x="5808105" y="4640430"/>
            <a:ext cx="1683707" cy="651652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Воздействие</a:t>
            </a:r>
            <a:r>
              <a:rPr sz="1400" dirty="0">
                <a:latin typeface="+mj-lt"/>
              </a:rPr>
              <a:t> </a:t>
            </a:r>
            <a:r>
              <a:rPr sz="1400" dirty="0" err="1">
                <a:latin typeface="+mj-lt"/>
              </a:rPr>
              <a:t>магнитными</a:t>
            </a:r>
            <a:r>
              <a:rPr sz="1400" dirty="0">
                <a:latin typeface="+mj-lt"/>
              </a:rPr>
              <a:t> </a:t>
            </a:r>
            <a:r>
              <a:rPr sz="1400" dirty="0" err="1">
                <a:latin typeface="+mj-lt"/>
              </a:rPr>
              <a:t>полями</a:t>
            </a:r>
            <a:endParaRPr sz="1400" dirty="0">
              <a:latin typeface="+mj-lt"/>
            </a:endParaRP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B12D5FE0-8DD3-F34A-B89B-1C16B2CFB1A8}"/>
              </a:ext>
            </a:extLst>
          </p:cNvPr>
          <p:cNvSpPr txBox="1"/>
          <p:nvPr/>
        </p:nvSpPr>
        <p:spPr>
          <a:xfrm>
            <a:off x="6854566" y="4038116"/>
            <a:ext cx="1499787" cy="651652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Лекарственный</a:t>
            </a:r>
            <a:r>
              <a:rPr sz="1400" dirty="0">
                <a:latin typeface="+mj-lt"/>
              </a:rPr>
              <a:t> </a:t>
            </a:r>
            <a:r>
              <a:rPr sz="1400" dirty="0" err="1">
                <a:latin typeface="+mj-lt"/>
              </a:rPr>
              <a:t>электрофорез</a:t>
            </a:r>
            <a:endParaRPr sz="1400" dirty="0">
              <a:latin typeface="+mj-lt"/>
            </a:endParaRP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68F2DFA4-C0BF-7B4C-843A-E16EFF04355E}"/>
              </a:ext>
            </a:extLst>
          </p:cNvPr>
          <p:cNvSpPr txBox="1"/>
          <p:nvPr/>
        </p:nvSpPr>
        <p:spPr>
          <a:xfrm>
            <a:off x="7596876" y="3437780"/>
            <a:ext cx="1384399" cy="651652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Ультразвуковая</a:t>
            </a:r>
            <a:r>
              <a:rPr sz="1400" dirty="0">
                <a:latin typeface="+mj-lt"/>
              </a:rPr>
              <a:t> </a:t>
            </a:r>
            <a:r>
              <a:rPr sz="1400" dirty="0" err="1">
                <a:latin typeface="+mj-lt"/>
              </a:rPr>
              <a:t>терапия</a:t>
            </a:r>
            <a:endParaRPr sz="1400" dirty="0">
              <a:latin typeface="+mj-lt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0D7DE30D-956A-DD48-83F7-DEC20CE608F5}"/>
              </a:ext>
            </a:extLst>
          </p:cNvPr>
          <p:cNvSpPr txBox="1"/>
          <p:nvPr/>
        </p:nvSpPr>
        <p:spPr>
          <a:xfrm>
            <a:off x="8476839" y="2917881"/>
            <a:ext cx="1514510" cy="627830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Аэрозольтерапия</a:t>
            </a:r>
            <a:endParaRPr sz="1400" dirty="0">
              <a:latin typeface="+mj-lt"/>
            </a:endParaRP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880B2BD-C376-B749-A79C-46F206DE50C3}"/>
              </a:ext>
            </a:extLst>
          </p:cNvPr>
          <p:cNvSpPr txBox="1"/>
          <p:nvPr/>
        </p:nvSpPr>
        <p:spPr>
          <a:xfrm>
            <a:off x="10618789" y="1298946"/>
            <a:ext cx="1494380" cy="632876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Психотерапия</a:t>
            </a:r>
            <a:endParaRPr sz="1400" dirty="0">
              <a:latin typeface="+mj-lt"/>
            </a:endParaRP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05409948-CE96-A841-B58D-A96DDF493C98}"/>
              </a:ext>
            </a:extLst>
          </p:cNvPr>
          <p:cNvSpPr txBox="1"/>
          <p:nvPr/>
        </p:nvSpPr>
        <p:spPr>
          <a:xfrm>
            <a:off x="9165424" y="2485439"/>
            <a:ext cx="1238935" cy="54187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>
                <a:latin typeface="+mj-lt"/>
              </a:rPr>
              <a:t>ЛФК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C0C1826E-99FE-3943-8EAD-1A62EE8121CF}"/>
              </a:ext>
            </a:extLst>
          </p:cNvPr>
          <p:cNvSpPr txBox="1"/>
          <p:nvPr/>
        </p:nvSpPr>
        <p:spPr>
          <a:xfrm>
            <a:off x="10127045" y="1930579"/>
            <a:ext cx="1238934" cy="632876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600" b="1">
                <a:latin typeface="Circe Bold"/>
                <a:ea typeface="Circe Bold"/>
                <a:cs typeface="Circe Bold"/>
                <a:sym typeface="Circe Bold"/>
              </a:defRPr>
            </a:lvl1pPr>
          </a:lstStyle>
          <a:p>
            <a:r>
              <a:rPr sz="1400" dirty="0" err="1">
                <a:latin typeface="+mj-lt"/>
              </a:rPr>
              <a:t>Галотерапия</a:t>
            </a:r>
            <a:endParaRPr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3114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0B19D37-E860-4C47-8DC5-CC8C3782DC5B}"/>
              </a:ext>
            </a:extLst>
          </p:cNvPr>
          <p:cNvSpPr/>
          <p:nvPr/>
        </p:nvSpPr>
        <p:spPr>
          <a:xfrm>
            <a:off x="1079657" y="364947"/>
            <a:ext cx="92329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Реализация </a:t>
            </a:r>
            <a:r>
              <a:rPr lang="ru-RU" sz="3600" b="1" dirty="0" err="1">
                <a:solidFill>
                  <a:srgbClr val="0070C0"/>
                </a:solidFill>
              </a:rPr>
              <a:t>здоровьесберегающих</a:t>
            </a:r>
            <a:r>
              <a:rPr lang="ru-RU" sz="3600" b="1" dirty="0">
                <a:solidFill>
                  <a:srgbClr val="0070C0"/>
                </a:solidFill>
              </a:rPr>
              <a:t> проектов</a:t>
            </a:r>
            <a:endParaRPr lang="ru-RU" sz="3600" dirty="0">
              <a:solidFill>
                <a:srgbClr val="0070C0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60B06F5-25C7-874D-9ACA-D9BA4071CCD6}"/>
              </a:ext>
            </a:extLst>
          </p:cNvPr>
          <p:cNvCxnSpPr/>
          <p:nvPr/>
        </p:nvCxnSpPr>
        <p:spPr>
          <a:xfrm>
            <a:off x="1381328" y="3677055"/>
            <a:ext cx="893130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>
            <a:extLst>
              <a:ext uri="{FF2B5EF4-FFF2-40B4-BE49-F238E27FC236}">
                <a16:creationId xmlns:a16="http://schemas.microsoft.com/office/drawing/2014/main" id="{E9AC53A5-9674-A848-8D2B-A83F0D730882}"/>
              </a:ext>
            </a:extLst>
          </p:cNvPr>
          <p:cNvSpPr/>
          <p:nvPr/>
        </p:nvSpPr>
        <p:spPr>
          <a:xfrm>
            <a:off x="3180945" y="3560323"/>
            <a:ext cx="330740" cy="27237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7E474853-2347-2141-96A0-284C3D73F43E}"/>
              </a:ext>
            </a:extLst>
          </p:cNvPr>
          <p:cNvSpPr/>
          <p:nvPr/>
        </p:nvSpPr>
        <p:spPr>
          <a:xfrm>
            <a:off x="7798341" y="3531139"/>
            <a:ext cx="330740" cy="27237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9E79365-67F1-2241-A8E9-4955E3900CBC}"/>
              </a:ext>
            </a:extLst>
          </p:cNvPr>
          <p:cNvSpPr/>
          <p:nvPr/>
        </p:nvSpPr>
        <p:spPr>
          <a:xfrm>
            <a:off x="710005" y="1581103"/>
            <a:ext cx="111480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Calibri" panose="020F0502020204030204" pitchFamily="34" charset="0"/>
                <a:ea typeface="TimesNewRomanPSMT"/>
                <a:cs typeface="Arial Unicode MS" panose="020B0604020202020204" pitchFamily="34" charset="-128"/>
              </a:rPr>
              <a:t>Распоряжение Правительства Республики Саха (Якутия) «О плане проведения Года здоровья в Республике Саха (Якутия)» от 20 февраля 2021 года No139-р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4C974E-DBA8-F64E-BCAE-BD1F2D338DEE}"/>
              </a:ext>
            </a:extLst>
          </p:cNvPr>
          <p:cNvSpPr/>
          <p:nvPr/>
        </p:nvSpPr>
        <p:spPr>
          <a:xfrm>
            <a:off x="710005" y="2278587"/>
            <a:ext cx="959158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sz="1600" dirty="0"/>
              <a:t>Приказ Министерства образования и науки Республики Саха (Якутия) «О создании </a:t>
            </a:r>
            <a:r>
              <a:rPr lang="ru-RU" sz="1600" dirty="0" err="1"/>
              <a:t>проектнои</a:t>
            </a:r>
            <a:r>
              <a:rPr lang="ru-RU" sz="1600" dirty="0"/>
              <a:t>̆ команды» от  1 марта 2021 года 01-03/274</a:t>
            </a:r>
            <a:endParaRPr lang="en" sz="1600" dirty="0"/>
          </a:p>
          <a:p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C03AE3A-7A31-454E-877E-7D93808FD814}"/>
              </a:ext>
            </a:extLst>
          </p:cNvPr>
          <p:cNvSpPr/>
          <p:nvPr/>
        </p:nvSpPr>
        <p:spPr>
          <a:xfrm>
            <a:off x="1491574" y="4076568"/>
            <a:ext cx="356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Проект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</a:t>
            </a:r>
            <a:r>
              <a:rPr lang="ru-RU" dirty="0" err="1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Кейс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здоровья»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в дошкольных образовательных организациях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F83BB56-2A30-804D-AB79-91AC494D8F7D}"/>
              </a:ext>
            </a:extLst>
          </p:cNvPr>
          <p:cNvSpPr/>
          <p:nvPr/>
        </p:nvSpPr>
        <p:spPr>
          <a:xfrm>
            <a:off x="6096000" y="4067519"/>
            <a:ext cx="39429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Пилотный проект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 созданию </a:t>
            </a:r>
            <a:r>
              <a:rPr lang="ru-RU" dirty="0" err="1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здоровьесберегающеи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̆ среды в общеобразовательных организациях с учетом региональных и климатогеографических условий</a:t>
            </a:r>
            <a:r>
              <a:rPr lang="ru-RU" dirty="0">
                <a:effectLst/>
              </a:rPr>
              <a:t> «Школа-территория здоровья»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412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8A6F3F8-4445-0D46-B7CE-69E7DD4C1A88}"/>
              </a:ext>
            </a:extLst>
          </p:cNvPr>
          <p:cNvSpPr/>
          <p:nvPr/>
        </p:nvSpPr>
        <p:spPr>
          <a:xfrm>
            <a:off x="827331" y="267670"/>
            <a:ext cx="64780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effectLst/>
              </a:rPr>
              <a:t>«Школа-территория здоровья»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5" name="Ожидаемые эффекты">
            <a:extLst>
              <a:ext uri="{FF2B5EF4-FFF2-40B4-BE49-F238E27FC236}">
                <a16:creationId xmlns:a16="http://schemas.microsoft.com/office/drawing/2014/main" id="{242E0AC6-4A9B-014C-B6FE-28F6723774E7}"/>
              </a:ext>
            </a:extLst>
          </p:cNvPr>
          <p:cNvSpPr txBox="1"/>
          <p:nvPr/>
        </p:nvSpPr>
        <p:spPr>
          <a:xfrm>
            <a:off x="8339133" y="1075027"/>
            <a:ext cx="2591415" cy="433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450215" algn="just" defTabSz="449580">
              <a:lnSpc>
                <a:spcPct val="150000"/>
              </a:lnSpc>
              <a:spcBef>
                <a:spcPts val="0"/>
              </a:spcBef>
              <a:tabLst>
                <a:tab pos="558800" algn="l"/>
              </a:tabLst>
              <a:defRPr sz="2800" b="1">
                <a:solidFill>
                  <a:schemeClr val="accent1">
                    <a:hueOff val="114395"/>
                    <a:lumOff val="-24975"/>
                  </a:schemeClr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rPr lang="ru-RU" sz="1600" dirty="0">
                <a:solidFill>
                  <a:schemeClr val="accent2"/>
                </a:solidFill>
              </a:rPr>
              <a:t>Ключевые показател</a:t>
            </a:r>
            <a:r>
              <a:rPr lang="ru-RU" sz="1600" b="0" dirty="0">
                <a:solidFill>
                  <a:schemeClr val="accent2"/>
                </a:solidFill>
              </a:rPr>
              <a:t>и:</a:t>
            </a:r>
            <a:endParaRPr sz="1600" b="0" dirty="0">
              <a:solidFill>
                <a:schemeClr val="accent2"/>
              </a:solidFill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D78C2442-F2C1-B045-8607-02B93996100C}"/>
              </a:ext>
            </a:extLst>
          </p:cNvPr>
          <p:cNvSpPr/>
          <p:nvPr/>
        </p:nvSpPr>
        <p:spPr>
          <a:xfrm>
            <a:off x="8096703" y="1702430"/>
            <a:ext cx="2769093" cy="25805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1" y="0"/>
                </a:lnTo>
                <a:lnTo>
                  <a:pt x="21600" y="10800"/>
                </a:lnTo>
                <a:lnTo>
                  <a:pt x="10801" y="21600"/>
                </a:lnTo>
                <a:lnTo>
                  <a:pt x="0" y="10800"/>
                </a:lnTo>
                <a:close/>
              </a:path>
            </a:pathLst>
          </a:custGeom>
          <a:ln w="50800">
            <a:solidFill>
              <a:srgbClr val="4471C4"/>
            </a:solidFill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CD797F61-F3AD-D54E-840D-023704F89AC9}"/>
              </a:ext>
            </a:extLst>
          </p:cNvPr>
          <p:cNvSpPr/>
          <p:nvPr/>
        </p:nvSpPr>
        <p:spPr>
          <a:xfrm>
            <a:off x="9259113" y="3503080"/>
            <a:ext cx="2932887" cy="2835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1" y="0"/>
                </a:lnTo>
                <a:lnTo>
                  <a:pt x="21600" y="10800"/>
                </a:lnTo>
                <a:lnTo>
                  <a:pt x="10801" y="21600"/>
                </a:lnTo>
                <a:lnTo>
                  <a:pt x="0" y="10800"/>
                </a:lnTo>
                <a:close/>
              </a:path>
            </a:pathLst>
          </a:custGeom>
          <a:ln w="50800">
            <a:solidFill>
              <a:srgbClr val="4471C4"/>
            </a:solidFill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CCAD189-1C6E-3B43-9EA9-5000C85110C1}"/>
              </a:ext>
            </a:extLst>
          </p:cNvPr>
          <p:cNvSpPr/>
          <p:nvPr/>
        </p:nvSpPr>
        <p:spPr>
          <a:xfrm>
            <a:off x="9634841" y="4208840"/>
            <a:ext cx="21814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Функционирование летних оздоровительных лагерей с учетом программы «Школа – территория здоровья» в 100 пилотных школах</a:t>
            </a:r>
            <a:r>
              <a:rPr lang="ru-RU" sz="1400" dirty="0">
                <a:effectLst/>
              </a:rPr>
              <a:t> </a:t>
            </a:r>
            <a:endParaRPr lang="ru-RU" sz="1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8A2CAE6-E440-1248-998C-15ED6C2A6ADA}"/>
              </a:ext>
            </a:extLst>
          </p:cNvPr>
          <p:cNvSpPr/>
          <p:nvPr/>
        </p:nvSpPr>
        <p:spPr>
          <a:xfrm>
            <a:off x="8480921" y="2542121"/>
            <a:ext cx="20006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Улучшение показателей критериев </a:t>
            </a:r>
            <a:r>
              <a:rPr lang="ru-RU" sz="1400" dirty="0" err="1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здоровьесбережения</a:t>
            </a: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в 100 пилотных школах</a:t>
            </a:r>
            <a:r>
              <a:rPr lang="ru-RU" sz="1400" dirty="0">
                <a:effectLst/>
              </a:rPr>
              <a:t> </a:t>
            </a:r>
            <a:endParaRPr lang="ru-RU" sz="1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0386CF3-C461-D044-90D0-B5CC8A860457}"/>
              </a:ext>
            </a:extLst>
          </p:cNvPr>
          <p:cNvSpPr/>
          <p:nvPr/>
        </p:nvSpPr>
        <p:spPr>
          <a:xfrm>
            <a:off x="431259" y="1229305"/>
            <a:ext cx="3167975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  <a:spcAft>
                <a:spcPts val="1000"/>
              </a:spcAft>
            </a:pPr>
            <a:r>
              <a:rPr lang="ru-RU" dirty="0">
                <a:solidFill>
                  <a:schemeClr val="accent2"/>
                </a:solidFill>
                <a:uFill>
                  <a:solidFill>
                    <a:srgbClr val="000000"/>
                  </a:solidFill>
                </a:uFill>
                <a:ea typeface="Arial Unicode MS" panose="020B0604020202020204" pitchFamily="34" charset="-128"/>
                <a:cs typeface="Arial Unicode MS" panose="020B0604020202020204" pitchFamily="34" charset="-128"/>
              </a:rPr>
              <a:t>Цель проекта:</a:t>
            </a:r>
            <a:endParaRPr lang="ru-RU" sz="1400" dirty="0">
              <a:ln>
                <a:noFill/>
              </a:ln>
              <a:solidFill>
                <a:schemeClr val="accent2"/>
              </a:solidFill>
              <a:effectLst/>
              <a:uFill>
                <a:solidFill>
                  <a:srgbClr val="000000"/>
                </a:solidFill>
              </a:u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Линия">
            <a:extLst>
              <a:ext uri="{FF2B5EF4-FFF2-40B4-BE49-F238E27FC236}">
                <a16:creationId xmlns:a16="http://schemas.microsoft.com/office/drawing/2014/main" id="{828B49F6-B192-1140-80A2-EC4BD0232D26}"/>
              </a:ext>
            </a:extLst>
          </p:cNvPr>
          <p:cNvSpPr/>
          <p:nvPr/>
        </p:nvSpPr>
        <p:spPr>
          <a:xfrm flipV="1">
            <a:off x="628771" y="1702430"/>
            <a:ext cx="4342063" cy="6717"/>
          </a:xfrm>
          <a:prstGeom prst="line">
            <a:avLst/>
          </a:prstGeom>
          <a:ln w="25400">
            <a:solidFill>
              <a:srgbClr val="0070C0"/>
            </a:solidFill>
            <a:miter lim="400000"/>
          </a:ln>
        </p:spPr>
        <p:txBody>
          <a:bodyPr lIns="45718" tIns="45718" rIns="45718" bIns="45718"/>
          <a:lstStyle/>
          <a:p>
            <a:pPr defTabSz="2438337"/>
            <a:endParaRPr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40AA8D-3C9B-C34E-8272-D3BD0D0F5F0F}"/>
              </a:ext>
            </a:extLst>
          </p:cNvPr>
          <p:cNvSpPr/>
          <p:nvPr/>
        </p:nvSpPr>
        <p:spPr>
          <a:xfrm>
            <a:off x="532160" y="1718875"/>
            <a:ext cx="73219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Arial Unicode MS" panose="020B0604020202020204" pitchFamily="34" charset="-128"/>
                <a:cs typeface="Arial Unicode MS" panose="020B0604020202020204" pitchFamily="34" charset="-128"/>
              </a:rPr>
              <a:t>Разработка и апробация эффективной программы по созданию </a:t>
            </a:r>
            <a:r>
              <a:rPr lang="ru-RU" sz="16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Arial Unicode MS" panose="020B0604020202020204" pitchFamily="34" charset="-128"/>
                <a:cs typeface="Arial Unicode MS" panose="020B0604020202020204" pitchFamily="34" charset="-128"/>
              </a:rPr>
              <a:t>здоровьесберегающей</a:t>
            </a:r>
            <a:r>
              <a:rPr lang="ru-RU" sz="16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Arial Unicode MS" panose="020B0604020202020204" pitchFamily="34" charset="-128"/>
                <a:cs typeface="Arial Unicode MS" panose="020B0604020202020204" pitchFamily="34" charset="-128"/>
              </a:rPr>
              <a:t> образовательной среды в 100 общеобразовательных организациях Республики Саха (Якутия) с учетом региональных и климатогеографических условий к 25.12.2022 г. </a:t>
            </a:r>
            <a:endParaRPr lang="ru-RU" sz="1600" dirty="0"/>
          </a:p>
        </p:txBody>
      </p:sp>
      <p:sp>
        <p:nvSpPr>
          <p:cNvPr id="13" name="Линия">
            <a:extLst>
              <a:ext uri="{FF2B5EF4-FFF2-40B4-BE49-F238E27FC236}">
                <a16:creationId xmlns:a16="http://schemas.microsoft.com/office/drawing/2014/main" id="{AF87277E-FF75-C146-9D74-57FA8485FE68}"/>
              </a:ext>
            </a:extLst>
          </p:cNvPr>
          <p:cNvSpPr/>
          <p:nvPr/>
        </p:nvSpPr>
        <p:spPr>
          <a:xfrm flipV="1">
            <a:off x="628771" y="3466287"/>
            <a:ext cx="4342063" cy="6717"/>
          </a:xfrm>
          <a:prstGeom prst="line">
            <a:avLst/>
          </a:prstGeom>
          <a:ln w="25400">
            <a:solidFill>
              <a:srgbClr val="0070C0"/>
            </a:solidFill>
            <a:miter lim="400000"/>
          </a:ln>
        </p:spPr>
        <p:txBody>
          <a:bodyPr lIns="45718" tIns="45718" rIns="45718" bIns="45718"/>
          <a:lstStyle/>
          <a:p>
            <a:pPr defTabSz="2438337"/>
            <a:endParaRPr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421CF66-43D4-0040-BCA2-0763FE04886D}"/>
              </a:ext>
            </a:extLst>
          </p:cNvPr>
          <p:cNvSpPr/>
          <p:nvPr/>
        </p:nvSpPr>
        <p:spPr>
          <a:xfrm>
            <a:off x="431259" y="2994841"/>
            <a:ext cx="4539576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  <a:spcAft>
                <a:spcPts val="1000"/>
              </a:spcAft>
            </a:pPr>
            <a:r>
              <a:rPr lang="ru-RU" dirty="0">
                <a:solidFill>
                  <a:schemeClr val="accent2"/>
                </a:solidFill>
                <a:uFill>
                  <a:solidFill>
                    <a:srgbClr val="000000"/>
                  </a:solidFill>
                </a:uFill>
                <a:ea typeface="Arial Unicode MS" panose="020B0604020202020204" pitchFamily="34" charset="-128"/>
                <a:cs typeface="Arial Unicode MS" panose="020B0604020202020204" pitchFamily="34" charset="-128"/>
              </a:rPr>
              <a:t>Участники реализации проекта:</a:t>
            </a:r>
            <a:endParaRPr lang="ru-RU" sz="1400" dirty="0">
              <a:ln>
                <a:noFill/>
              </a:ln>
              <a:solidFill>
                <a:schemeClr val="accent2"/>
              </a:solidFill>
              <a:effectLst/>
              <a:uFill>
                <a:solidFill>
                  <a:srgbClr val="000000"/>
                </a:solidFill>
              </a:u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F215125-0EB7-7A45-95A1-AD236CEF6A45}"/>
              </a:ext>
            </a:extLst>
          </p:cNvPr>
          <p:cNvSpPr/>
          <p:nvPr/>
        </p:nvSpPr>
        <p:spPr>
          <a:xfrm>
            <a:off x="564394" y="3485566"/>
            <a:ext cx="72575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1600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Федеральное государственное автономное образовательное учреждение высшего образования «Северо-Восточный федеральный университет им. М.К. </a:t>
            </a:r>
            <a:r>
              <a:rPr lang="ru-RU" sz="1600" dirty="0" err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Аммосова</a:t>
            </a:r>
            <a:r>
              <a:rPr lang="ru-RU" sz="1600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»</a:t>
            </a:r>
            <a:r>
              <a:rPr lang="ru-RU" sz="1600" dirty="0">
                <a:effectLst/>
              </a:rPr>
              <a:t> </a:t>
            </a:r>
            <a:endParaRPr lang="ru-RU" sz="16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A72294F-2E52-2845-A9D6-5B1313D8984D}"/>
              </a:ext>
            </a:extLst>
          </p:cNvPr>
          <p:cNvSpPr/>
          <p:nvPr/>
        </p:nvSpPr>
        <p:spPr>
          <a:xfrm>
            <a:off x="564393" y="4316563"/>
            <a:ext cx="7257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1600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Государственное бюджетное профессиональное образовательное учреждение Республики Саха (Якутия) «Якутский медицинский колледж»</a:t>
            </a:r>
            <a:r>
              <a:rPr lang="ru-RU" sz="1600" dirty="0">
                <a:effectLst/>
              </a:rPr>
              <a:t> </a:t>
            </a:r>
            <a:endParaRPr lang="ru-RU" sz="16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5C21482-065D-D74B-B12F-92943BAF413D}"/>
              </a:ext>
            </a:extLst>
          </p:cNvPr>
          <p:cNvSpPr/>
          <p:nvPr/>
        </p:nvSpPr>
        <p:spPr>
          <a:xfrm>
            <a:off x="564392" y="4996395"/>
            <a:ext cx="7324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chemeClr val="accent2"/>
              </a:buClr>
              <a:buFont typeface="Wingdings" pitchFamily="2" charset="2"/>
              <a:buChar char="v"/>
            </a:pPr>
            <a:r>
              <a:rPr lang="ru-RU" sz="1600" dirty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Государственное автономное учреждение дополнительного образования Республики Саха (Якутия) «Центр отдыха и оздоровления детей «Сосновый бор»</a:t>
            </a:r>
            <a:r>
              <a:rPr lang="ru-RU" sz="1600" dirty="0">
                <a:effectLst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86939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3.jpg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681" y="5021958"/>
            <a:ext cx="2519860" cy="1677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WhatsApp Image 2021-01-22 at 11.00.54.jpeg" descr="WhatsApp Image 2021-01-22 at 11.00.5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961" y="5021957"/>
            <a:ext cx="2236548" cy="1677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WhatsApp Image 2021-01-22 at 11.00.52.jpeg" descr="WhatsApp Image 2021-01-22 at 11.00.52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4050" y="5021957"/>
            <a:ext cx="2236550" cy="1677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WhatsApp Image 2021-01-22 at 11.00.51.jpeg" descr="WhatsApp Image 2021-01-22 at 11.00.51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7141" y="5021957"/>
            <a:ext cx="2236549" cy="1677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WhatsApp Image 2021-01-22 at 10.59.51 (1).jpeg" descr="WhatsApp Image 2021-01-22 at 10.59.51 (1)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8471" y="5021957"/>
            <a:ext cx="2236550" cy="1677412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73AD0A7-0210-CB4B-B436-48386A1FD2A7}"/>
              </a:ext>
            </a:extLst>
          </p:cNvPr>
          <p:cNvSpPr/>
          <p:nvPr/>
        </p:nvSpPr>
        <p:spPr>
          <a:xfrm>
            <a:off x="572741" y="532155"/>
            <a:ext cx="105946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Программа оздоровления школьников </a:t>
            </a:r>
          </a:p>
          <a:p>
            <a:pPr algn="ctr"/>
            <a:r>
              <a:rPr lang="ru-RU" sz="3600" b="1" dirty="0">
                <a:solidFill>
                  <a:srgbClr val="0070C0"/>
                </a:solidFill>
              </a:rPr>
              <a:t>в условиях детского лагеря</a:t>
            </a:r>
          </a:p>
        </p:txBody>
      </p:sp>
      <p:sp>
        <p:nvSpPr>
          <p:cNvPr id="17" name="Стрелка 11">
            <a:extLst>
              <a:ext uri="{FF2B5EF4-FFF2-40B4-BE49-F238E27FC236}">
                <a16:creationId xmlns:a16="http://schemas.microsoft.com/office/drawing/2014/main" id="{04DC959C-E87A-5444-A5F4-C9589BC46D20}"/>
              </a:ext>
            </a:extLst>
          </p:cNvPr>
          <p:cNvSpPr/>
          <p:nvPr/>
        </p:nvSpPr>
        <p:spPr>
          <a:xfrm rot="16200000">
            <a:off x="2397623" y="1912122"/>
            <a:ext cx="572664" cy="4311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accent2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8" name="Стрелка 11">
            <a:extLst>
              <a:ext uri="{FF2B5EF4-FFF2-40B4-BE49-F238E27FC236}">
                <a16:creationId xmlns:a16="http://schemas.microsoft.com/office/drawing/2014/main" id="{3DEDBD98-5056-1240-8CE0-5421613026EB}"/>
              </a:ext>
            </a:extLst>
          </p:cNvPr>
          <p:cNvSpPr/>
          <p:nvPr/>
        </p:nvSpPr>
        <p:spPr>
          <a:xfrm rot="16200000">
            <a:off x="5583715" y="1912122"/>
            <a:ext cx="572664" cy="4311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accent2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9" name="Стрелка 11">
            <a:extLst>
              <a:ext uri="{FF2B5EF4-FFF2-40B4-BE49-F238E27FC236}">
                <a16:creationId xmlns:a16="http://schemas.microsoft.com/office/drawing/2014/main" id="{24D6AECB-1D15-7044-BBD1-8862F97EF3C0}"/>
              </a:ext>
            </a:extLst>
          </p:cNvPr>
          <p:cNvSpPr/>
          <p:nvPr/>
        </p:nvSpPr>
        <p:spPr>
          <a:xfrm rot="16200000">
            <a:off x="8675390" y="1906495"/>
            <a:ext cx="572664" cy="4311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69" y="0"/>
                </a:moveTo>
                <a:cubicBezTo>
                  <a:pt x="13010" y="0"/>
                  <a:pt x="12551" y="232"/>
                  <a:pt x="12200" y="697"/>
                </a:cubicBezTo>
                <a:cubicBezTo>
                  <a:pt x="11500" y="1626"/>
                  <a:pt x="11500" y="3135"/>
                  <a:pt x="12200" y="4065"/>
                </a:cubicBezTo>
                <a:lnTo>
                  <a:pt x="15479" y="8419"/>
                </a:lnTo>
                <a:lnTo>
                  <a:pt x="1793" y="8419"/>
                </a:lnTo>
                <a:cubicBezTo>
                  <a:pt x="802" y="8419"/>
                  <a:pt x="0" y="9485"/>
                  <a:pt x="0" y="10800"/>
                </a:cubicBezTo>
                <a:cubicBezTo>
                  <a:pt x="0" y="12115"/>
                  <a:pt x="802" y="13181"/>
                  <a:pt x="1793" y="13181"/>
                </a:cubicBezTo>
                <a:lnTo>
                  <a:pt x="15479" y="13181"/>
                </a:lnTo>
                <a:lnTo>
                  <a:pt x="12200" y="17535"/>
                </a:lnTo>
                <a:cubicBezTo>
                  <a:pt x="11500" y="18465"/>
                  <a:pt x="11500" y="19974"/>
                  <a:pt x="12200" y="20903"/>
                </a:cubicBezTo>
                <a:cubicBezTo>
                  <a:pt x="12551" y="21368"/>
                  <a:pt x="13010" y="21600"/>
                  <a:pt x="13469" y="21600"/>
                </a:cubicBezTo>
                <a:cubicBezTo>
                  <a:pt x="13927" y="21600"/>
                  <a:pt x="14387" y="21368"/>
                  <a:pt x="14737" y="20903"/>
                </a:cubicBezTo>
                <a:lnTo>
                  <a:pt x="21074" y="12484"/>
                </a:lnTo>
                <a:cubicBezTo>
                  <a:pt x="21424" y="12019"/>
                  <a:pt x="21600" y="11409"/>
                  <a:pt x="21600" y="10800"/>
                </a:cubicBezTo>
                <a:cubicBezTo>
                  <a:pt x="21600" y="10191"/>
                  <a:pt x="21424" y="9581"/>
                  <a:pt x="21074" y="9116"/>
                </a:cubicBezTo>
                <a:lnTo>
                  <a:pt x="14737" y="697"/>
                </a:lnTo>
                <a:cubicBezTo>
                  <a:pt x="14387" y="232"/>
                  <a:pt x="13927" y="0"/>
                  <a:pt x="13469" y="0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accent2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ACEF1B-7988-8E44-A0F6-DB6FBA12DC63}"/>
              </a:ext>
            </a:extLst>
          </p:cNvPr>
          <p:cNvSpPr/>
          <p:nvPr/>
        </p:nvSpPr>
        <p:spPr>
          <a:xfrm>
            <a:off x="750900" y="2542840"/>
            <a:ext cx="2811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ea typeface="Calibri" panose="020F0502020204030204" pitchFamily="34" charset="0"/>
              </a:rPr>
              <a:t>Сбалансированное питание и витаминизация детей</a:t>
            </a:r>
            <a:r>
              <a:rPr lang="ru-RU" sz="1600" dirty="0">
                <a:effectLst/>
              </a:rPr>
              <a:t> </a:t>
            </a:r>
            <a:endParaRPr lang="ru-RU" sz="1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DEDFFF2-A797-1B40-95B6-71CD232DF39B}"/>
              </a:ext>
            </a:extLst>
          </p:cNvPr>
          <p:cNvSpPr/>
          <p:nvPr/>
        </p:nvSpPr>
        <p:spPr>
          <a:xfrm>
            <a:off x="4505224" y="2606418"/>
            <a:ext cx="27296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ea typeface="Calibri" panose="020F0502020204030204" pitchFamily="34" charset="0"/>
              </a:rPr>
              <a:t>Закаливание и физическая активность детей</a:t>
            </a:r>
            <a:r>
              <a:rPr lang="ru-RU" sz="1600" dirty="0">
                <a:effectLst/>
              </a:rPr>
              <a:t> </a:t>
            </a:r>
            <a:endParaRPr lang="ru-RU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6E70F2C-61D7-F54D-8258-FC86846F27F6}"/>
              </a:ext>
            </a:extLst>
          </p:cNvPr>
          <p:cNvSpPr/>
          <p:nvPr/>
        </p:nvSpPr>
        <p:spPr>
          <a:xfrm>
            <a:off x="7829983" y="2602901"/>
            <a:ext cx="30241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ea typeface="Calibri" panose="020F0502020204030204" pitchFamily="34" charset="0"/>
              </a:rPr>
              <a:t>Профилактика расстройств зрения у детей</a:t>
            </a:r>
            <a:r>
              <a:rPr lang="ru-RU" sz="1600" dirty="0">
                <a:effectLst/>
              </a:rPr>
              <a:t> </a:t>
            </a:r>
            <a:endParaRPr lang="ru-RU" sz="16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4EFED9-8CE1-5B4B-B89F-824FA4077EBE}"/>
              </a:ext>
            </a:extLst>
          </p:cNvPr>
          <p:cNvSpPr/>
          <p:nvPr/>
        </p:nvSpPr>
        <p:spPr>
          <a:xfrm>
            <a:off x="2275441" y="3659478"/>
            <a:ext cx="79212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ea typeface="Calibri" panose="020F0502020204030204" pitchFamily="34" charset="0"/>
              </a:rPr>
              <a:t>Мониторинг состояния здоровья и физического развития детей в условиях лагеря</a:t>
            </a:r>
            <a:r>
              <a:rPr lang="ru-RU" sz="1600" dirty="0">
                <a:effectLst/>
              </a:rPr>
              <a:t> </a:t>
            </a:r>
            <a:endParaRPr lang="ru-RU" sz="1600" dirty="0"/>
          </a:p>
        </p:txBody>
      </p:sp>
      <p:sp>
        <p:nvSpPr>
          <p:cNvPr id="25" name="Линия">
            <a:extLst>
              <a:ext uri="{FF2B5EF4-FFF2-40B4-BE49-F238E27FC236}">
                <a16:creationId xmlns:a16="http://schemas.microsoft.com/office/drawing/2014/main" id="{06C923D7-75DE-234E-A226-E8E54182AF45}"/>
              </a:ext>
            </a:extLst>
          </p:cNvPr>
          <p:cNvSpPr/>
          <p:nvPr/>
        </p:nvSpPr>
        <p:spPr>
          <a:xfrm flipV="1">
            <a:off x="936360" y="3415959"/>
            <a:ext cx="9867374" cy="44004"/>
          </a:xfrm>
          <a:prstGeom prst="line">
            <a:avLst/>
          </a:prstGeom>
          <a:ln w="25400">
            <a:solidFill>
              <a:srgbClr val="0070C0"/>
            </a:solidFill>
            <a:miter lim="400000"/>
          </a:ln>
        </p:spPr>
        <p:txBody>
          <a:bodyPr lIns="45718" tIns="45718" rIns="45718" bIns="45718"/>
          <a:lstStyle/>
          <a:p>
            <a:pPr defTabSz="2438337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3D30040-96D8-7548-AB25-F55D3E8C8E13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825625"/>
          <a:ext cx="6607240" cy="4104455"/>
        </p:xfrm>
        <a:graphic>
          <a:graphicData uri="http://schemas.openxmlformats.org/drawingml/2006/table">
            <a:tbl>
              <a:tblPr/>
              <a:tblGrid>
                <a:gridCol w="1377410">
                  <a:extLst>
                    <a:ext uri="{9D8B030D-6E8A-4147-A177-3AD203B41FA5}">
                      <a16:colId xmlns:a16="http://schemas.microsoft.com/office/drawing/2014/main" val="3386665205"/>
                    </a:ext>
                  </a:extLst>
                </a:gridCol>
                <a:gridCol w="5229830">
                  <a:extLst>
                    <a:ext uri="{9D8B030D-6E8A-4147-A177-3AD203B41FA5}">
                      <a16:colId xmlns:a16="http://schemas.microsoft.com/office/drawing/2014/main" val="1204108017"/>
                    </a:ext>
                  </a:extLst>
                </a:gridCol>
              </a:tblGrid>
              <a:tr h="82089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Адрес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677008, Республика Саха (Якутия), г.Якутск, 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t>Сергеляхское шоссе 12 км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470312"/>
                  </a:ext>
                </a:extLst>
              </a:tr>
              <a:tr h="118208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Контакты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(4112) 36-89-28, (4112) 36-85-39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(4112) 36-88-36, </a:t>
                      </a:r>
                      <a:r>
                        <a:rPr dirty="0" err="1"/>
                        <a:t>факс</a:t>
                      </a:r>
                      <a:r>
                        <a:rPr dirty="0"/>
                        <a:t> (4112) 36-89-28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</a:t>
                      </a:r>
                      <a:r>
                        <a:rPr dirty="0" err="1"/>
                        <a:t>Отдел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реализации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путевок</a:t>
                      </a:r>
                      <a:r>
                        <a:rPr dirty="0"/>
                        <a:t>) +7(924) 868-70-11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2649520"/>
                  </a:ext>
                </a:extLst>
              </a:tr>
              <a:tr h="45969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Сайт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www.sosnovybor-ykt.ru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287490"/>
                  </a:ext>
                </a:extLst>
              </a:tr>
              <a:tr h="45969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Инстаграм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dirty="0">
                          <a:latin typeface="Circe"/>
                          <a:ea typeface="Circe"/>
                          <a:cs typeface="Circe"/>
                          <a:sym typeface="Circe"/>
                        </a:rPr>
                        <a:t>@</a:t>
                      </a:r>
                      <a:r>
                        <a:rPr b="1" dirty="0" err="1">
                          <a:latin typeface="Circe"/>
                          <a:ea typeface="Circe"/>
                          <a:cs typeface="Circe"/>
                          <a:sym typeface="Circe"/>
                        </a:rPr>
                        <a:t>sosnovybor_ykt</a:t>
                      </a:r>
                      <a:endParaRPr b="1" dirty="0">
                        <a:latin typeface="Circe"/>
                        <a:ea typeface="Circe"/>
                        <a:cs typeface="Circe"/>
                        <a:sym typeface="Circe"/>
                      </a:endParaRP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66602"/>
                  </a:ext>
                </a:extLst>
              </a:tr>
              <a:tr h="118208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latin typeface="Circe"/>
                          <a:ea typeface="Circe"/>
                          <a:cs typeface="Circe"/>
                          <a:sym typeface="Circe"/>
                        </a:rPr>
                        <a:t>E-mail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 err="1"/>
                        <a:t>sb_ykt@mail.ru</a:t>
                      </a:r>
                      <a:r>
                        <a:rPr dirty="0"/>
                        <a:t>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 err="1"/>
                        <a:t>zayavki_sb@mail.ru</a:t>
                      </a:r>
                      <a:r>
                        <a:rPr dirty="0"/>
                        <a:t> </a:t>
                      </a:r>
                    </a:p>
                    <a:p>
                      <a:pPr algn="l">
                        <a:defRPr sz="1800" b="1">
                          <a:latin typeface="Circe"/>
                          <a:ea typeface="Circe"/>
                          <a:cs typeface="Circe"/>
                          <a:sym typeface="Circe"/>
                        </a:defRPr>
                      </a:pPr>
                      <a:r>
                        <a:rPr dirty="0"/>
                        <a:t>(</a:t>
                      </a:r>
                      <a:r>
                        <a:rPr dirty="0" err="1"/>
                        <a:t>Отдел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реализации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путевок</a:t>
                      </a:r>
                      <a:r>
                        <a:rPr dirty="0"/>
                        <a:t>)</a:t>
                      </a:r>
                    </a:p>
                  </a:txBody>
                  <a:tcPr marL="45720" marR="45720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159291"/>
                  </a:ext>
                </a:extLst>
              </a:tr>
            </a:tbl>
          </a:graphicData>
        </a:graphic>
      </p:graphicFrame>
      <p:sp>
        <p:nvSpPr>
          <p:cNvPr id="7" name="TextBox 5">
            <a:extLst>
              <a:ext uri="{FF2B5EF4-FFF2-40B4-BE49-F238E27FC236}">
                <a16:creationId xmlns:a16="http://schemas.microsoft.com/office/drawing/2014/main" id="{A1474490-F027-5840-B2AE-C76484AFFFB5}"/>
              </a:ext>
            </a:extLst>
          </p:cNvPr>
          <p:cNvSpPr txBox="1"/>
          <p:nvPr/>
        </p:nvSpPr>
        <p:spPr>
          <a:xfrm>
            <a:off x="1126422" y="422973"/>
            <a:ext cx="7833743" cy="853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5000" b="1">
                <a:solidFill>
                  <a:srgbClr val="60CDCD"/>
                </a:solidFill>
                <a:latin typeface="Circe"/>
                <a:ea typeface="Circe"/>
                <a:cs typeface="Circe"/>
                <a:sym typeface="Circe"/>
              </a:defRPr>
            </a:lvl1pPr>
          </a:lstStyle>
          <a:p>
            <a:r>
              <a:rPr dirty="0" err="1">
                <a:solidFill>
                  <a:srgbClr val="0070C0"/>
                </a:solidFill>
                <a:latin typeface="+mn-lt"/>
              </a:rPr>
              <a:t>Спасибо</a:t>
            </a:r>
            <a:r>
              <a:rPr dirty="0">
                <a:solidFill>
                  <a:srgbClr val="0070C0"/>
                </a:solidFill>
                <a:latin typeface="+mn-lt"/>
              </a:rPr>
              <a:t> </a:t>
            </a:r>
            <a:r>
              <a:rPr dirty="0" err="1">
                <a:solidFill>
                  <a:srgbClr val="0070C0"/>
                </a:solidFill>
                <a:latin typeface="+mn-lt"/>
              </a:rPr>
              <a:t>за</a:t>
            </a:r>
            <a:r>
              <a:rPr dirty="0">
                <a:solidFill>
                  <a:srgbClr val="0070C0"/>
                </a:solidFill>
                <a:latin typeface="+mn-lt"/>
              </a:rPr>
              <a:t> </a:t>
            </a:r>
            <a:r>
              <a:rPr dirty="0" err="1">
                <a:solidFill>
                  <a:srgbClr val="0070C0"/>
                </a:solidFill>
                <a:latin typeface="+mn-lt"/>
              </a:rPr>
              <a:t>внимание</a:t>
            </a:r>
            <a:r>
              <a:rPr dirty="0">
                <a:solidFill>
                  <a:srgbClr val="0070C0"/>
                </a:solidFill>
                <a:latin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44328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414</Words>
  <Application>Microsoft Macintosh PowerPoint</Application>
  <PresentationFormat>Широкоэкранный</PresentationFormat>
  <Paragraphs>66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Circe</vt:lpstr>
      <vt:lpstr>Wingdings</vt:lpstr>
      <vt:lpstr>Тема Office</vt:lpstr>
      <vt:lpstr>Организация оздоровления детей в условиях детского лагеря </vt:lpstr>
      <vt:lpstr>Оздоровительная инфраструктура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оздоровления детей в условиях детского лагеря </dc:title>
  <dc:creator>Microsoft Office User</dc:creator>
  <cp:lastModifiedBy>Microsoft Office User</cp:lastModifiedBy>
  <cp:revision>14</cp:revision>
  <dcterms:created xsi:type="dcterms:W3CDTF">2021-06-30T01:19:23Z</dcterms:created>
  <dcterms:modified xsi:type="dcterms:W3CDTF">2021-07-01T02:37:30Z</dcterms:modified>
</cp:coreProperties>
</file>