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5"/>
  </p:notesMasterIdLst>
  <p:sldIdLst>
    <p:sldId id="318" r:id="rId2"/>
    <p:sldId id="358" r:id="rId3"/>
    <p:sldId id="320" r:id="rId4"/>
    <p:sldId id="350" r:id="rId5"/>
    <p:sldId id="352" r:id="rId6"/>
    <p:sldId id="330" r:id="rId7"/>
    <p:sldId id="361" r:id="rId8"/>
    <p:sldId id="359" r:id="rId9"/>
    <p:sldId id="360" r:id="rId10"/>
    <p:sldId id="357" r:id="rId11"/>
    <p:sldId id="362" r:id="rId12"/>
    <p:sldId id="364" r:id="rId13"/>
    <p:sldId id="366" r:id="rId14"/>
    <p:sldId id="372" r:id="rId15"/>
    <p:sldId id="365" r:id="rId16"/>
    <p:sldId id="367" r:id="rId17"/>
    <p:sldId id="370" r:id="rId18"/>
    <p:sldId id="371" r:id="rId19"/>
    <p:sldId id="373" r:id="rId20"/>
    <p:sldId id="363" r:id="rId21"/>
    <p:sldId id="368" r:id="rId22"/>
    <p:sldId id="325" r:id="rId23"/>
    <p:sldId id="369"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000099"/>
    <a:srgbClr val="003366"/>
    <a:srgbClr val="333333"/>
    <a:srgbClr val="FF9900"/>
    <a:srgbClr val="663300"/>
    <a:srgbClr val="99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7" autoAdjust="0"/>
    <p:restoredTop sz="94660"/>
  </p:normalViewPr>
  <p:slideViewPr>
    <p:cSldViewPr>
      <p:cViewPr varScale="1">
        <p:scale>
          <a:sx n="106" d="100"/>
          <a:sy n="106" d="100"/>
        </p:scale>
        <p:origin x="171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ah-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BEFEB7-A0C1-4944-B8C8-6B7B8CCD228C}" type="datetimeFigureOut">
              <a:rPr lang="sah-RU" smtClean="0"/>
              <a:pPr/>
              <a:t>07.29.2021</a:t>
            </a:fld>
            <a:endParaRPr lang="sah-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ah-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ah-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ah-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B48C03-92CF-478F-8F20-0FFD89A0B5B4}" type="slidenum">
              <a:rPr lang="sah-RU" smtClean="0"/>
              <a:pPr/>
              <a:t>‹#›</a:t>
            </a:fld>
            <a:endParaRPr lang="sah-RU"/>
          </a:p>
        </p:txBody>
      </p:sp>
    </p:spTree>
    <p:extLst>
      <p:ext uri="{BB962C8B-B14F-4D97-AF65-F5344CB8AC3E}">
        <p14:creationId xmlns:p14="http://schemas.microsoft.com/office/powerpoint/2010/main" val="3921097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2FD7D9-7756-490C-9A14-8FA46755C118}" type="slidenum">
              <a:rPr lang="ru-RU" smtClean="0"/>
              <a:pPr/>
              <a:t>‹#›</a:t>
            </a:fld>
            <a:endParaRPr lang="ru-RU"/>
          </a:p>
        </p:txBody>
      </p:sp>
    </p:spTree>
    <p:extLst>
      <p:ext uri="{BB962C8B-B14F-4D97-AF65-F5344CB8AC3E}">
        <p14:creationId xmlns:p14="http://schemas.microsoft.com/office/powerpoint/2010/main" val="583511303"/>
      </p:ext>
    </p:extLst>
  </p:cSld>
  <p:clrMapOvr>
    <a:masterClrMapping/>
  </p:clrMapOvr>
  <p:transition spd="slow">
    <p:cove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8EC996-6106-4BC0-8BA1-372B59434BA4}" type="slidenum">
              <a:rPr lang="ru-RU" smtClean="0"/>
              <a:pPr/>
              <a:t>‹#›</a:t>
            </a:fld>
            <a:endParaRPr lang="ru-RU"/>
          </a:p>
        </p:txBody>
      </p:sp>
    </p:spTree>
    <p:extLst>
      <p:ext uri="{BB962C8B-B14F-4D97-AF65-F5344CB8AC3E}">
        <p14:creationId xmlns:p14="http://schemas.microsoft.com/office/powerpoint/2010/main" val="4079550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8EC996-6106-4BC0-8BA1-372B59434BA4}"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4327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8EC996-6106-4BC0-8BA1-372B59434BA4}" type="slidenum">
              <a:rPr lang="ru-RU" smtClean="0"/>
              <a:pPr/>
              <a:t>‹#›</a:t>
            </a:fld>
            <a:endParaRPr lang="ru-RU"/>
          </a:p>
        </p:txBody>
      </p:sp>
    </p:spTree>
    <p:extLst>
      <p:ext uri="{BB962C8B-B14F-4D97-AF65-F5344CB8AC3E}">
        <p14:creationId xmlns:p14="http://schemas.microsoft.com/office/powerpoint/2010/main" val="4205079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8EC996-6106-4BC0-8BA1-372B59434BA4}"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95035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8EC996-6106-4BC0-8BA1-372B59434BA4}" type="slidenum">
              <a:rPr lang="ru-RU" smtClean="0"/>
              <a:pPr/>
              <a:t>‹#›</a:t>
            </a:fld>
            <a:endParaRPr lang="ru-RU"/>
          </a:p>
        </p:txBody>
      </p:sp>
    </p:spTree>
    <p:extLst>
      <p:ext uri="{BB962C8B-B14F-4D97-AF65-F5344CB8AC3E}">
        <p14:creationId xmlns:p14="http://schemas.microsoft.com/office/powerpoint/2010/main" val="2955326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E8AC3FA-2A11-4875-B11F-4F38D2510712}" type="slidenum">
              <a:rPr lang="ru-RU" smtClean="0"/>
              <a:pPr/>
              <a:t>‹#›</a:t>
            </a:fld>
            <a:endParaRPr lang="ru-RU"/>
          </a:p>
        </p:txBody>
      </p:sp>
    </p:spTree>
    <p:extLst>
      <p:ext uri="{BB962C8B-B14F-4D97-AF65-F5344CB8AC3E}">
        <p14:creationId xmlns:p14="http://schemas.microsoft.com/office/powerpoint/2010/main" val="58714368"/>
      </p:ext>
    </p:extLst>
  </p:cSld>
  <p:clrMapOvr>
    <a:masterClrMapping/>
  </p:clrMapOvr>
  <p:transition spd="slow">
    <p:cove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0FF347-8197-4F23-AA34-696B80458994}" type="slidenum">
              <a:rPr lang="ru-RU" smtClean="0"/>
              <a:pPr/>
              <a:t>‹#›</a:t>
            </a:fld>
            <a:endParaRPr lang="ru-RU"/>
          </a:p>
        </p:txBody>
      </p:sp>
    </p:spTree>
    <p:extLst>
      <p:ext uri="{BB962C8B-B14F-4D97-AF65-F5344CB8AC3E}">
        <p14:creationId xmlns:p14="http://schemas.microsoft.com/office/powerpoint/2010/main" val="2736719369"/>
      </p:ext>
    </p:extLst>
  </p:cSld>
  <p:clrMapOvr>
    <a:masterClrMapping/>
  </p:clrMapOvr>
  <p:transition spd="slow">
    <p:cove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a:xfrm>
            <a:off x="457200" y="6245225"/>
            <a:ext cx="2133600" cy="476250"/>
          </a:xfrm>
        </p:spPr>
        <p:txBody>
          <a:bodyPr/>
          <a:lstStyle>
            <a:lvl1pPr>
              <a:defRPr/>
            </a:lvl1pPr>
          </a:lstStyle>
          <a:p>
            <a:endParaRPr lang="ru-RU"/>
          </a:p>
        </p:txBody>
      </p:sp>
      <p:sp>
        <p:nvSpPr>
          <p:cNvPr id="8" name="Нижний колонтитул 7"/>
          <p:cNvSpPr>
            <a:spLocks noGrp="1"/>
          </p:cNvSpPr>
          <p:nvPr>
            <p:ph type="ftr" sz="quarter" idx="11"/>
          </p:nvPr>
        </p:nvSpPr>
        <p:spPr>
          <a:xfrm>
            <a:off x="3124200" y="6245225"/>
            <a:ext cx="2895600" cy="476250"/>
          </a:xfrm>
        </p:spPr>
        <p:txBody>
          <a:bodyPr/>
          <a:lstStyle>
            <a:lvl1pPr>
              <a:defRPr/>
            </a:lvl1pPr>
          </a:lstStyle>
          <a:p>
            <a:endParaRPr lang="ru-RU"/>
          </a:p>
        </p:txBody>
      </p:sp>
      <p:sp>
        <p:nvSpPr>
          <p:cNvPr id="9" name="Номер слайда 8"/>
          <p:cNvSpPr>
            <a:spLocks noGrp="1"/>
          </p:cNvSpPr>
          <p:nvPr>
            <p:ph type="sldNum" sz="quarter" idx="12"/>
          </p:nvPr>
        </p:nvSpPr>
        <p:spPr>
          <a:xfrm>
            <a:off x="6553200" y="6245225"/>
            <a:ext cx="2133600" cy="476250"/>
          </a:xfrm>
        </p:spPr>
        <p:txBody>
          <a:bodyPr/>
          <a:lstStyle>
            <a:lvl1pPr>
              <a:defRPr/>
            </a:lvl1pPr>
          </a:lstStyle>
          <a:p>
            <a:fld id="{5FD417DF-F51F-4CBE-A704-934659B5C61B}" type="slidenum">
              <a:rPr lang="ru-RU"/>
              <a:pPr/>
              <a:t>‹#›</a:t>
            </a:fld>
            <a:endParaRPr lang="ru-RU"/>
          </a:p>
        </p:txBody>
      </p:sp>
    </p:spTree>
    <p:extLst>
      <p:ext uri="{BB962C8B-B14F-4D97-AF65-F5344CB8AC3E}">
        <p14:creationId xmlns:p14="http://schemas.microsoft.com/office/powerpoint/2010/main" val="872507504"/>
      </p:ext>
    </p:extLst>
  </p:cSld>
  <p:clrMapOvr>
    <a:masterClrMapping/>
  </p:clrMapOvr>
  <p:transition spd="slow" advClick="0" advTm="4000">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DF48E4-51D8-40F7-A6F0-49E3818E1838}" type="slidenum">
              <a:rPr lang="ru-RU" smtClean="0"/>
              <a:pPr/>
              <a:t>‹#›</a:t>
            </a:fld>
            <a:endParaRPr lang="ru-RU"/>
          </a:p>
        </p:txBody>
      </p:sp>
    </p:spTree>
    <p:extLst>
      <p:ext uri="{BB962C8B-B14F-4D97-AF65-F5344CB8AC3E}">
        <p14:creationId xmlns:p14="http://schemas.microsoft.com/office/powerpoint/2010/main" val="4219291847"/>
      </p:ext>
    </p:extLst>
  </p:cSld>
  <p:clrMapOvr>
    <a:masterClrMapping/>
  </p:clrMapOvr>
  <p:transition spd="slow">
    <p:cove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0E83D3-3096-4BCE-9B7C-B3E3B5CFFF74}" type="slidenum">
              <a:rPr lang="ru-RU" smtClean="0"/>
              <a:pPr/>
              <a:t>‹#›</a:t>
            </a:fld>
            <a:endParaRPr lang="ru-RU"/>
          </a:p>
        </p:txBody>
      </p:sp>
    </p:spTree>
    <p:extLst>
      <p:ext uri="{BB962C8B-B14F-4D97-AF65-F5344CB8AC3E}">
        <p14:creationId xmlns:p14="http://schemas.microsoft.com/office/powerpoint/2010/main" val="507684178"/>
      </p:ext>
    </p:extLst>
  </p:cSld>
  <p:clrMapOvr>
    <a:masterClrMapping/>
  </p:clrMapOvr>
  <p:transition spd="slow">
    <p:cove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97BA8A-6A47-4DDC-8856-1EC301086832}" type="slidenum">
              <a:rPr lang="ru-RU" smtClean="0"/>
              <a:pPr/>
              <a:t>‹#›</a:t>
            </a:fld>
            <a:endParaRPr lang="ru-RU"/>
          </a:p>
        </p:txBody>
      </p:sp>
    </p:spTree>
    <p:extLst>
      <p:ext uri="{BB962C8B-B14F-4D97-AF65-F5344CB8AC3E}">
        <p14:creationId xmlns:p14="http://schemas.microsoft.com/office/powerpoint/2010/main" val="3209879137"/>
      </p:ext>
    </p:extLst>
  </p:cSld>
  <p:clrMapOvr>
    <a:masterClrMapping/>
  </p:clrMapOvr>
  <p:transition spd="slow">
    <p:cove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13979B9-50CF-45FE-962F-46E05DAD9305}" type="slidenum">
              <a:rPr lang="ru-RU" smtClean="0"/>
              <a:pPr/>
              <a:t>‹#›</a:t>
            </a:fld>
            <a:endParaRPr lang="ru-RU"/>
          </a:p>
        </p:txBody>
      </p:sp>
    </p:spTree>
    <p:extLst>
      <p:ext uri="{BB962C8B-B14F-4D97-AF65-F5344CB8AC3E}">
        <p14:creationId xmlns:p14="http://schemas.microsoft.com/office/powerpoint/2010/main" val="4200091635"/>
      </p:ext>
    </p:extLst>
  </p:cSld>
  <p:clrMapOvr>
    <a:masterClrMapping/>
  </p:clrMapOvr>
  <p:transition spd="slow">
    <p:cove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404B2B-67D3-4800-AC84-C357C070DD86}" type="slidenum">
              <a:rPr lang="ru-RU" smtClean="0"/>
              <a:pPr/>
              <a:t>‹#›</a:t>
            </a:fld>
            <a:endParaRPr lang="ru-RU"/>
          </a:p>
        </p:txBody>
      </p:sp>
    </p:spTree>
    <p:extLst>
      <p:ext uri="{BB962C8B-B14F-4D97-AF65-F5344CB8AC3E}">
        <p14:creationId xmlns:p14="http://schemas.microsoft.com/office/powerpoint/2010/main" val="1723669687"/>
      </p:ext>
    </p:extLst>
  </p:cSld>
  <p:clrMapOvr>
    <a:masterClrMapping/>
  </p:clrMapOvr>
  <p:transition spd="slow">
    <p:cove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07E5A0A-30EF-4833-883A-A2DBEE6CE656}" type="slidenum">
              <a:rPr lang="ru-RU" smtClean="0"/>
              <a:pPr/>
              <a:t>‹#›</a:t>
            </a:fld>
            <a:endParaRPr lang="ru-RU"/>
          </a:p>
        </p:txBody>
      </p:sp>
    </p:spTree>
    <p:extLst>
      <p:ext uri="{BB962C8B-B14F-4D97-AF65-F5344CB8AC3E}">
        <p14:creationId xmlns:p14="http://schemas.microsoft.com/office/powerpoint/2010/main" val="1797216511"/>
      </p:ext>
    </p:extLst>
  </p:cSld>
  <p:clrMapOvr>
    <a:masterClrMapping/>
  </p:clrMapOvr>
  <p:transition spd="slow">
    <p:cove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029D94E-B99D-48FF-9359-F230C691C15C}" type="slidenum">
              <a:rPr lang="ru-RU" smtClean="0"/>
              <a:pPr/>
              <a:t>‹#›</a:t>
            </a:fld>
            <a:endParaRPr lang="ru-RU"/>
          </a:p>
        </p:txBody>
      </p:sp>
    </p:spTree>
    <p:extLst>
      <p:ext uri="{BB962C8B-B14F-4D97-AF65-F5344CB8AC3E}">
        <p14:creationId xmlns:p14="http://schemas.microsoft.com/office/powerpoint/2010/main" val="178970725"/>
      </p:ext>
    </p:extLst>
  </p:cSld>
  <p:clrMapOvr>
    <a:masterClrMapping/>
  </p:clrMapOvr>
  <p:transition spd="slow">
    <p:cove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13B95D-5597-402F-99FB-0AE16517B938}" type="slidenum">
              <a:rPr lang="ru-RU" smtClean="0"/>
              <a:pPr/>
              <a:t>‹#›</a:t>
            </a:fld>
            <a:endParaRPr lang="ru-RU"/>
          </a:p>
        </p:txBody>
      </p:sp>
    </p:spTree>
    <p:extLst>
      <p:ext uri="{BB962C8B-B14F-4D97-AF65-F5344CB8AC3E}">
        <p14:creationId xmlns:p14="http://schemas.microsoft.com/office/powerpoint/2010/main" val="1176205486"/>
      </p:ext>
    </p:extLst>
  </p:cSld>
  <p:clrMapOvr>
    <a:masterClrMapping/>
  </p:clrMapOvr>
  <p:transition spd="slow">
    <p:cove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08EC996-6106-4BC0-8BA1-372B59434BA4}" type="slidenum">
              <a:rPr lang="ru-RU" smtClean="0"/>
              <a:pPr/>
              <a:t>‹#›</a:t>
            </a:fld>
            <a:endParaRPr lang="ru-RU"/>
          </a:p>
        </p:txBody>
      </p:sp>
    </p:spTree>
    <p:extLst>
      <p:ext uri="{BB962C8B-B14F-4D97-AF65-F5344CB8AC3E}">
        <p14:creationId xmlns:p14="http://schemas.microsoft.com/office/powerpoint/2010/main" val="300487856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ransition spd="slow">
    <p:cover/>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1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59.jpeg"/><Relationship Id="rId2" Type="http://schemas.openxmlformats.org/officeDocument/2006/relationships/image" Target="../media/image61.jp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64.jp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7.xml"/><Relationship Id="rId6" Type="http://schemas.openxmlformats.org/officeDocument/2006/relationships/image" Target="../media/image69.jpg"/><Relationship Id="rId5" Type="http://schemas.openxmlformats.org/officeDocument/2006/relationships/image" Target="../media/image68.jpeg"/><Relationship Id="rId4" Type="http://schemas.openxmlformats.org/officeDocument/2006/relationships/image" Target="../media/image67.jpeg"/></Relationships>
</file>

<file path=ppt/slides/_rels/slide23.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emf"/><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7" Type="http://schemas.microsoft.com/office/2007/relationships/hdphoto" Target="../media/hdphoto1.wdp"/><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4.emf"/><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83568" y="260648"/>
            <a:ext cx="7272982" cy="3730327"/>
          </a:xfrm>
        </p:spPr>
        <p:txBody>
          <a:bodyPr>
            <a:normAutofit fontScale="90000"/>
          </a:bodyPr>
          <a:lstStyle/>
          <a:p>
            <a:pPr algn="ctr"/>
            <a:r>
              <a:rPr lang="ru-RU" altLang="ko-KR" sz="1600" dirty="0">
                <a:solidFill>
                  <a:srgbClr val="002060"/>
                </a:solidFill>
                <a:latin typeface="Times New Roman" pitchFamily="18" charset="0"/>
              </a:rPr>
              <a:t>Муниципальное </a:t>
            </a:r>
            <a:r>
              <a:rPr lang="ru-RU" altLang="ko-KR" sz="1600" dirty="0" smtClean="0">
                <a:solidFill>
                  <a:srgbClr val="002060"/>
                </a:solidFill>
                <a:latin typeface="Times New Roman" pitchFamily="18" charset="0"/>
              </a:rPr>
              <a:t>казенное общеобразовательное учреждение</a:t>
            </a:r>
            <a:br>
              <a:rPr lang="ru-RU" altLang="ko-KR" sz="1600" dirty="0" smtClean="0">
                <a:solidFill>
                  <a:srgbClr val="002060"/>
                </a:solidFill>
                <a:latin typeface="Times New Roman" pitchFamily="18" charset="0"/>
              </a:rPr>
            </a:br>
            <a:r>
              <a:rPr lang="ru-RU" altLang="ko-KR" sz="1600" dirty="0" smtClean="0">
                <a:solidFill>
                  <a:srgbClr val="002060"/>
                </a:solidFill>
                <a:latin typeface="Times New Roman" pitchFamily="18" charset="0"/>
              </a:rPr>
              <a:t>« </a:t>
            </a:r>
            <a:r>
              <a:rPr lang="ru-RU" altLang="ko-KR" sz="1600" dirty="0">
                <a:solidFill>
                  <a:srgbClr val="002060"/>
                </a:solidFill>
                <a:latin typeface="Times New Roman" pitchFamily="18" charset="0"/>
              </a:rPr>
              <a:t>Средняя общеобразовательная школа № 9 </a:t>
            </a:r>
            <a:r>
              <a:rPr lang="ru-RU" altLang="ko-KR" sz="1600" dirty="0" smtClean="0">
                <a:solidFill>
                  <a:srgbClr val="002060"/>
                </a:solidFill>
                <a:latin typeface="Times New Roman" pitchFamily="18" charset="0"/>
              </a:rPr>
              <a:t>им.Р.В.Лонкунова»</a:t>
            </a:r>
            <a:r>
              <a:rPr lang="ru-RU" sz="1600" b="1" dirty="0" smtClean="0">
                <a:solidFill>
                  <a:srgbClr val="002060"/>
                </a:solidFill>
                <a:latin typeface="Comic Sans MS" pitchFamily="66" charset="0"/>
              </a:rPr>
              <a:t> </a:t>
            </a:r>
            <a:r>
              <a:rPr lang="ru-RU" sz="1600" b="1" dirty="0">
                <a:solidFill>
                  <a:srgbClr val="6600CC"/>
                </a:solidFill>
                <a:latin typeface="Comic Sans MS" pitchFamily="66" charset="0"/>
              </a:rPr>
              <a:t/>
            </a:r>
            <a:br>
              <a:rPr lang="ru-RU" sz="1600" b="1" dirty="0">
                <a:solidFill>
                  <a:srgbClr val="6600CC"/>
                </a:solidFill>
                <a:latin typeface="Comic Sans MS" pitchFamily="66" charset="0"/>
              </a:rPr>
            </a:br>
            <a:r>
              <a:rPr lang="ru-RU" b="1" dirty="0">
                <a:solidFill>
                  <a:srgbClr val="990000"/>
                </a:solidFill>
              </a:rPr>
              <a:t/>
            </a:r>
            <a:br>
              <a:rPr lang="ru-RU" b="1" dirty="0">
                <a:solidFill>
                  <a:srgbClr val="990000"/>
                </a:solidFill>
              </a:rPr>
            </a:br>
            <a:r>
              <a:rPr lang="ru-RU" b="1" dirty="0" smtClean="0">
                <a:solidFill>
                  <a:srgbClr val="990000"/>
                </a:solidFill>
              </a:rPr>
              <a:t/>
            </a:r>
            <a:br>
              <a:rPr lang="ru-RU" b="1" dirty="0" smtClean="0">
                <a:solidFill>
                  <a:srgbClr val="990000"/>
                </a:solidFill>
              </a:rPr>
            </a:br>
            <a:r>
              <a:rPr lang="ru-RU" b="1" dirty="0">
                <a:solidFill>
                  <a:srgbClr val="990000"/>
                </a:solidFill>
              </a:rPr>
              <a:t/>
            </a:r>
            <a:br>
              <a:rPr lang="ru-RU" b="1" dirty="0">
                <a:solidFill>
                  <a:srgbClr val="990000"/>
                </a:solidFill>
              </a:rPr>
            </a:br>
            <a:r>
              <a:rPr lang="ru-RU" sz="2700" b="1" dirty="0">
                <a:solidFill>
                  <a:srgbClr val="0070C0"/>
                </a:solidFill>
              </a:rPr>
              <a:t>Школьный эколого-краеведческий лагерь «</a:t>
            </a:r>
            <a:r>
              <a:rPr lang="ru-RU" sz="2700" b="1" dirty="0" err="1">
                <a:solidFill>
                  <a:srgbClr val="0070C0"/>
                </a:solidFill>
              </a:rPr>
              <a:t>Сарыал</a:t>
            </a:r>
            <a:r>
              <a:rPr lang="ru-RU" sz="2700" b="1" dirty="0">
                <a:solidFill>
                  <a:srgbClr val="0070C0"/>
                </a:solidFill>
              </a:rPr>
              <a:t>» как эффективный метод экологического воспитания и развития научно-исследовательского интереса у школьников</a:t>
            </a:r>
            <a:r>
              <a:rPr lang="ru-RU" sz="2700" dirty="0">
                <a:solidFill>
                  <a:srgbClr val="0070C0"/>
                </a:solidFill>
              </a:rPr>
              <a:t/>
            </a:r>
            <a:br>
              <a:rPr lang="ru-RU" sz="2700" dirty="0">
                <a:solidFill>
                  <a:srgbClr val="0070C0"/>
                </a:solidFill>
              </a:rPr>
            </a:br>
            <a:r>
              <a:rPr lang="ru-RU" altLang="ko-KR" b="1" dirty="0" smtClean="0">
                <a:solidFill>
                  <a:srgbClr val="990000"/>
                </a:solidFill>
                <a:latin typeface="Monotype Corsiva" pitchFamily="66" charset="0"/>
              </a:rPr>
              <a:t>.</a:t>
            </a:r>
            <a:endParaRPr lang="ru-RU" sz="4800" b="1" dirty="0">
              <a:solidFill>
                <a:srgbClr val="990000"/>
              </a:solidFill>
              <a:latin typeface="Monotype Corsiva" pitchFamily="66" charset="0"/>
            </a:endParaRPr>
          </a:p>
        </p:txBody>
      </p:sp>
      <p:sp>
        <p:nvSpPr>
          <p:cNvPr id="74755" name="Rectangle 3"/>
          <p:cNvSpPr>
            <a:spLocks noGrp="1" noChangeArrowheads="1"/>
          </p:cNvSpPr>
          <p:nvPr>
            <p:ph idx="1"/>
          </p:nvPr>
        </p:nvSpPr>
        <p:spPr>
          <a:xfrm>
            <a:off x="-479425" y="3944104"/>
            <a:ext cx="8435975" cy="2309808"/>
          </a:xfrm>
        </p:spPr>
        <p:txBody>
          <a:bodyPr>
            <a:normAutofit/>
          </a:bodyPr>
          <a:lstStyle/>
          <a:p>
            <a:endParaRPr lang="ru-RU" b="1" dirty="0" smtClean="0">
              <a:solidFill>
                <a:srgbClr val="6600CC"/>
              </a:solidFill>
              <a:latin typeface="Monotype Corsiva" pitchFamily="66" charset="0"/>
            </a:endParaRPr>
          </a:p>
          <a:p>
            <a:endParaRPr lang="ru-RU" b="1" dirty="0">
              <a:solidFill>
                <a:srgbClr val="6600CC"/>
              </a:solidFill>
              <a:latin typeface="Monotype Corsiva" pitchFamily="66" charset="0"/>
            </a:endParaRPr>
          </a:p>
          <a:p>
            <a:pPr marL="0" indent="0" algn="r">
              <a:buNone/>
            </a:pPr>
            <a:r>
              <a:rPr lang="ru-RU" sz="1600" i="1" dirty="0"/>
              <a:t>Данилова Татьяна Николаевна,</a:t>
            </a:r>
            <a:endParaRPr lang="ru-RU" sz="1600" dirty="0"/>
          </a:p>
          <a:p>
            <a:pPr marL="0" indent="0" algn="r">
              <a:buNone/>
            </a:pPr>
            <a:r>
              <a:rPr lang="ru-RU" sz="1600" i="1" dirty="0"/>
              <a:t>заместитель директора по ВР</a:t>
            </a:r>
            <a:endParaRPr lang="ru-RU" sz="1600" dirty="0"/>
          </a:p>
          <a:p>
            <a:pPr marL="0" indent="0" algn="r">
              <a:buNone/>
            </a:pPr>
            <a:r>
              <a:rPr lang="ru-RU" sz="1600" i="1" dirty="0"/>
              <a:t>МКОУ «СОШ№9 им.Р.В.Лонкунова»</a:t>
            </a:r>
            <a:endParaRPr lang="ru-RU" sz="1600" dirty="0"/>
          </a:p>
          <a:p>
            <a:pPr marL="0" indent="0" algn="r">
              <a:buNone/>
            </a:pPr>
            <a:r>
              <a:rPr lang="ru-RU" sz="1600" i="1" dirty="0"/>
              <a:t>МО «Мирнинский район</a:t>
            </a:r>
            <a:r>
              <a:rPr lang="ru-RU" i="1" dirty="0"/>
              <a:t>»</a:t>
            </a:r>
            <a:endParaRPr lang="ru-RU" dirty="0"/>
          </a:p>
        </p:txBody>
      </p:sp>
      <p:grpSp>
        <p:nvGrpSpPr>
          <p:cNvPr id="6" name="Group 4"/>
          <p:cNvGrpSpPr>
            <a:grpSpLocks/>
          </p:cNvGrpSpPr>
          <p:nvPr/>
        </p:nvGrpSpPr>
        <p:grpSpPr bwMode="auto">
          <a:xfrm>
            <a:off x="8380149" y="116632"/>
            <a:ext cx="613302" cy="5303512"/>
            <a:chOff x="113" y="754"/>
            <a:chExt cx="408" cy="3448"/>
          </a:xfrm>
        </p:grpSpPr>
        <p:grpSp>
          <p:nvGrpSpPr>
            <p:cNvPr id="7" name="Group 5"/>
            <p:cNvGrpSpPr>
              <a:grpSpLocks/>
            </p:cNvGrpSpPr>
            <p:nvPr/>
          </p:nvGrpSpPr>
          <p:grpSpPr bwMode="auto">
            <a:xfrm>
              <a:off x="113" y="754"/>
              <a:ext cx="408" cy="2630"/>
              <a:chOff x="113" y="845"/>
              <a:chExt cx="506" cy="2858"/>
            </a:xfrm>
          </p:grpSpPr>
          <p:pic>
            <p:nvPicPr>
              <p:cNvPr id="9" name="Picture 6" descr="J0107748"/>
              <p:cNvPicPr>
                <a:picLocks noChangeAspect="1" noChangeArrowheads="1"/>
              </p:cNvPicPr>
              <p:nvPr/>
            </p:nvPicPr>
            <p:blipFill>
              <a:blip r:embed="rId2" cstate="print">
                <a:lum bright="70000" contrast="-70000"/>
              </a:blip>
              <a:srcRect/>
              <a:stretch>
                <a:fillRect/>
              </a:stretch>
            </p:blipFill>
            <p:spPr bwMode="auto">
              <a:xfrm rot="16200000">
                <a:off x="-111" y="1069"/>
                <a:ext cx="953" cy="506"/>
              </a:xfrm>
              <a:prstGeom prst="rect">
                <a:avLst/>
              </a:prstGeom>
              <a:noFill/>
            </p:spPr>
          </p:pic>
          <p:pic>
            <p:nvPicPr>
              <p:cNvPr id="10" name="Picture 7" descr="J0107748"/>
              <p:cNvPicPr>
                <a:picLocks noChangeAspect="1" noChangeArrowheads="1"/>
              </p:cNvPicPr>
              <p:nvPr/>
            </p:nvPicPr>
            <p:blipFill>
              <a:blip r:embed="rId3" cstate="print">
                <a:lum bright="70000" contrast="-70000"/>
              </a:blip>
              <a:srcRect/>
              <a:stretch>
                <a:fillRect/>
              </a:stretch>
            </p:blipFill>
            <p:spPr bwMode="auto">
              <a:xfrm rot="16200000">
                <a:off x="-111" y="2021"/>
                <a:ext cx="953" cy="506"/>
              </a:xfrm>
              <a:prstGeom prst="rect">
                <a:avLst/>
              </a:prstGeom>
              <a:noFill/>
            </p:spPr>
          </p:pic>
          <p:pic>
            <p:nvPicPr>
              <p:cNvPr id="11" name="Picture 8" descr="J0107748"/>
              <p:cNvPicPr>
                <a:picLocks noChangeAspect="1" noChangeArrowheads="1"/>
              </p:cNvPicPr>
              <p:nvPr/>
            </p:nvPicPr>
            <p:blipFill>
              <a:blip r:embed="rId4" cstate="print">
                <a:lum bright="70000" contrast="-70000"/>
              </a:blip>
              <a:srcRect/>
              <a:stretch>
                <a:fillRect/>
              </a:stretch>
            </p:blipFill>
            <p:spPr bwMode="auto">
              <a:xfrm rot="16200000">
                <a:off x="-111" y="2974"/>
                <a:ext cx="953" cy="506"/>
              </a:xfrm>
              <a:prstGeom prst="rect">
                <a:avLst/>
              </a:prstGeom>
              <a:noFill/>
            </p:spPr>
          </p:pic>
        </p:grpSp>
        <p:pic>
          <p:nvPicPr>
            <p:cNvPr id="8" name="Picture 9" descr="J0107748"/>
            <p:cNvPicPr>
              <a:picLocks noChangeAspect="1" noChangeArrowheads="1"/>
            </p:cNvPicPr>
            <p:nvPr/>
          </p:nvPicPr>
          <p:blipFill>
            <a:blip r:embed="rId5" cstate="print"/>
            <a:srcRect/>
            <a:stretch>
              <a:fillRect/>
            </a:stretch>
          </p:blipFill>
          <p:spPr bwMode="auto">
            <a:xfrm rot="16200000">
              <a:off x="-95" y="3593"/>
              <a:ext cx="817" cy="401"/>
            </a:xfrm>
            <a:prstGeom prst="rect">
              <a:avLst/>
            </a:prstGeom>
            <a:noFill/>
            <a:ln>
              <a:noFill/>
            </a:ln>
          </p:spPr>
        </p:pic>
      </p:grpSp>
    </p:spTree>
  </p:cSld>
  <p:clrMapOvr>
    <a:masterClrMapping/>
  </p:clrMapOvr>
  <p:transition spd="slow" advTm="24659">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2008" y="402088"/>
            <a:ext cx="3779912" cy="3945054"/>
          </a:xfrm>
          <a:prstGeom prst="rect">
            <a:avLst/>
          </a:prstGeom>
        </p:spPr>
        <p:txBody>
          <a:bodyPr wrap="square">
            <a:spAutoFit/>
          </a:bodyPr>
          <a:lstStyle/>
          <a:p>
            <a:pPr indent="449580" algn="just">
              <a:lnSpc>
                <a:spcPct val="107000"/>
              </a:lnSpc>
              <a:spcAft>
                <a:spcPts val="675"/>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Программа нашего лагеря носит также научно-исследовательский характер. Ежедневно в течение 1 часа проводится тематическое изучение материала образовательной части, которое завершается занятием из практической части (практикум, экскурсия, игра и др.), продолжительностью от 1 до 2 часов, большая часть из которых проводится на открытом воздухе, природе.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4005064"/>
            <a:ext cx="4352483" cy="244827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2" y="402088"/>
            <a:ext cx="4187957" cy="2355726"/>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3060624"/>
            <a:ext cx="2843808" cy="2132856"/>
          </a:xfrm>
          <a:prstGeom prst="rect">
            <a:avLst/>
          </a:prstGeom>
        </p:spPr>
      </p:pic>
    </p:spTree>
    <p:extLst>
      <p:ext uri="{BB962C8B-B14F-4D97-AF65-F5344CB8AC3E}">
        <p14:creationId xmlns:p14="http://schemas.microsoft.com/office/powerpoint/2010/main" val="1767027040"/>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smtClean="0">
                <a:solidFill>
                  <a:srgbClr val="0070C0"/>
                </a:solidFill>
              </a:rPr>
              <a:t>Важным фактором </a:t>
            </a:r>
            <a:r>
              <a:rPr lang="ru-RU" sz="2400" dirty="0">
                <a:solidFill>
                  <a:srgbClr val="0070C0"/>
                </a:solidFill>
              </a:rPr>
              <a:t>в занятиях нашего лагеря в этом году - это сотрудничество с институтом биологии СО </a:t>
            </a:r>
            <a:r>
              <a:rPr lang="ru-RU" sz="2400" dirty="0" err="1" smtClean="0">
                <a:solidFill>
                  <a:srgbClr val="0070C0"/>
                </a:solidFill>
              </a:rPr>
              <a:t>РАН,а</a:t>
            </a:r>
            <a:r>
              <a:rPr lang="ru-RU" sz="2400" dirty="0" smtClean="0">
                <a:solidFill>
                  <a:srgbClr val="0070C0"/>
                </a:solidFill>
              </a:rPr>
              <a:t> именно с </a:t>
            </a:r>
            <a:r>
              <a:rPr lang="ru-RU" sz="2400" dirty="0" err="1" smtClean="0">
                <a:solidFill>
                  <a:srgbClr val="0070C0"/>
                </a:solidFill>
              </a:rPr>
              <a:t>д.б.н</a:t>
            </a:r>
            <a:r>
              <a:rPr lang="ru-RU" sz="2400" dirty="0" smtClean="0">
                <a:solidFill>
                  <a:srgbClr val="0070C0"/>
                </a:solidFill>
              </a:rPr>
              <a:t> Исаевым Аркадием </a:t>
            </a:r>
            <a:r>
              <a:rPr lang="ru-RU" sz="2400" dirty="0" smtClean="0">
                <a:solidFill>
                  <a:srgbClr val="0070C0"/>
                </a:solidFill>
              </a:rPr>
              <a:t>Петровичем</a:t>
            </a:r>
            <a:endParaRPr lang="ru-RU" sz="2400" dirty="0">
              <a:solidFill>
                <a:srgbClr val="0070C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4634" y="2276872"/>
            <a:ext cx="5472608" cy="3974034"/>
          </a:xfrm>
        </p:spPr>
      </p:pic>
    </p:spTree>
    <p:extLst>
      <p:ext uri="{BB962C8B-B14F-4D97-AF65-F5344CB8AC3E}">
        <p14:creationId xmlns:p14="http://schemas.microsoft.com/office/powerpoint/2010/main" val="2930873987"/>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000" dirty="0" smtClean="0">
                <a:solidFill>
                  <a:srgbClr val="0070C0"/>
                </a:solidFill>
              </a:rPr>
              <a:t>Приказом школы №143 от 16.06.2021г.</a:t>
            </a:r>
            <a:r>
              <a:rPr lang="ru-RU" sz="2000" dirty="0">
                <a:solidFill>
                  <a:srgbClr val="0070C0"/>
                </a:solidFill>
              </a:rPr>
              <a:t> создан исследовательский отряд </a:t>
            </a:r>
            <a:r>
              <a:rPr lang="ru-RU" sz="2000" dirty="0" smtClean="0">
                <a:solidFill>
                  <a:srgbClr val="0070C0"/>
                </a:solidFill>
              </a:rPr>
              <a:t> в количестве 5 воспитанников ЭКЛ «</a:t>
            </a:r>
            <a:r>
              <a:rPr lang="ru-RU" sz="2000" dirty="0" err="1" smtClean="0">
                <a:solidFill>
                  <a:srgbClr val="0070C0"/>
                </a:solidFill>
              </a:rPr>
              <a:t>Сарыал</a:t>
            </a:r>
            <a:r>
              <a:rPr lang="ru-RU" sz="2000" dirty="0" smtClean="0">
                <a:solidFill>
                  <a:srgbClr val="0070C0"/>
                </a:solidFill>
              </a:rPr>
              <a:t>», они принимают участие в республиканском сетевом исследовательском проекте «Научное лето-онлайн 2021» </a:t>
            </a:r>
            <a:endParaRPr lang="ru-RU" sz="2000" dirty="0">
              <a:solidFill>
                <a:srgbClr val="0070C0"/>
              </a:solidFill>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26567" y="2403893"/>
            <a:ext cx="2856888" cy="4039963"/>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2564904"/>
            <a:ext cx="2856889" cy="403996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606" y="3999426"/>
            <a:ext cx="1665731" cy="1155601"/>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4835" y="5472279"/>
            <a:ext cx="2065274" cy="1138389"/>
          </a:xfrm>
          <a:prstGeom prst="rect">
            <a:avLst/>
          </a:prstGeom>
        </p:spPr>
      </p:pic>
    </p:spTree>
    <p:extLst>
      <p:ext uri="{BB962C8B-B14F-4D97-AF65-F5344CB8AC3E}">
        <p14:creationId xmlns:p14="http://schemas.microsoft.com/office/powerpoint/2010/main" val="1789560454"/>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260648"/>
            <a:ext cx="6417760" cy="1669752"/>
          </a:xfrm>
        </p:spPr>
        <p:txBody>
          <a:bodyPr>
            <a:normAutofit/>
          </a:bodyPr>
          <a:lstStyle/>
          <a:p>
            <a:r>
              <a:rPr lang="ru-RU" sz="2400" dirty="0" smtClean="0">
                <a:solidFill>
                  <a:srgbClr val="0070C0"/>
                </a:solidFill>
              </a:rPr>
              <a:t>В теоретической части участники проекта прослушали лекции («Наблюдение за гнездованием птиц», «Фотосъемка птиц», теории по орнитологии</a:t>
            </a:r>
            <a:endParaRPr lang="ru-RU" sz="2400" dirty="0">
              <a:solidFill>
                <a:srgbClr val="0070C0"/>
              </a:solidFill>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3" y="2385102"/>
            <a:ext cx="3810486" cy="2088232"/>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473115"/>
            <a:ext cx="3859706" cy="2136623"/>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027833"/>
            <a:ext cx="4435686" cy="2343145"/>
          </a:xfrm>
          <a:prstGeom prst="rect">
            <a:avLst/>
          </a:prstGeom>
        </p:spPr>
      </p:pic>
    </p:spTree>
    <p:extLst>
      <p:ext uri="{BB962C8B-B14F-4D97-AF65-F5344CB8AC3E}">
        <p14:creationId xmlns:p14="http://schemas.microsoft.com/office/powerpoint/2010/main" val="442799326"/>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7274769" cy="1320800"/>
          </a:xfrm>
        </p:spPr>
        <p:txBody>
          <a:bodyPr>
            <a:normAutofit fontScale="90000"/>
          </a:bodyPr>
          <a:lstStyle/>
          <a:p>
            <a:r>
              <a:rPr lang="ru-RU" sz="2800" dirty="0" smtClean="0"/>
              <a:t>Практическая часть – описание древостоя на пробной площадке (размер площадки 25 на 25 м):</a:t>
            </a:r>
            <a:br>
              <a:rPr lang="ru-RU" sz="2800" dirty="0" smtClean="0"/>
            </a:br>
            <a:r>
              <a:rPr lang="ru-RU" sz="2800" dirty="0" smtClean="0"/>
              <a:t>Перечет деревьев всех пород, измерение диаметра деревьев, определение категории состояния</a:t>
            </a:r>
            <a:endParaRPr lang="ru-RU" sz="2800"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5" y="2989956"/>
            <a:ext cx="2592288" cy="3456385"/>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3212976"/>
            <a:ext cx="2376264" cy="3168351"/>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3807" y="3134429"/>
            <a:ext cx="1666306" cy="3311912"/>
          </a:xfrm>
          <a:prstGeom prst="rect">
            <a:avLst/>
          </a:prstGeom>
        </p:spPr>
      </p:pic>
    </p:spTree>
    <p:extLst>
      <p:ext uri="{BB962C8B-B14F-4D97-AF65-F5344CB8AC3E}">
        <p14:creationId xmlns:p14="http://schemas.microsoft.com/office/powerpoint/2010/main" val="3362363311"/>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7930" y="740048"/>
            <a:ext cx="3395385" cy="1320800"/>
          </a:xfrm>
        </p:spPr>
        <p:txBody>
          <a:bodyPr>
            <a:normAutofit/>
          </a:bodyPr>
          <a:lstStyle/>
          <a:p>
            <a:r>
              <a:rPr lang="ru-RU" sz="2000" dirty="0" smtClean="0">
                <a:solidFill>
                  <a:srgbClr val="0070C0"/>
                </a:solidFill>
              </a:rPr>
              <a:t>Наблюдение за птицами в окрестностях села (Степанова У., </a:t>
            </a:r>
            <a:r>
              <a:rPr lang="ru-RU" sz="2000" dirty="0" err="1" smtClean="0">
                <a:solidFill>
                  <a:srgbClr val="0070C0"/>
                </a:solidFill>
              </a:rPr>
              <a:t>рук.Максимова</a:t>
            </a:r>
            <a:r>
              <a:rPr lang="ru-RU" sz="2000" dirty="0" smtClean="0">
                <a:solidFill>
                  <a:srgbClr val="0070C0"/>
                </a:solidFill>
              </a:rPr>
              <a:t> А.В.)</a:t>
            </a:r>
            <a:endParaRPr lang="ru-RU" sz="2000" dirty="0">
              <a:solidFill>
                <a:srgbClr val="0070C0"/>
              </a:solidFill>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6228" y="2331135"/>
            <a:ext cx="2911077" cy="3881437"/>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7850" y="332656"/>
            <a:ext cx="3145617" cy="263691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4019" y="3388701"/>
            <a:ext cx="2139702" cy="2852936"/>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4114" y="3604725"/>
            <a:ext cx="1977684" cy="2636912"/>
          </a:xfrm>
          <a:prstGeom prst="rect">
            <a:avLst/>
          </a:prstGeom>
        </p:spPr>
      </p:pic>
    </p:spTree>
    <p:extLst>
      <p:ext uri="{BB962C8B-B14F-4D97-AF65-F5344CB8AC3E}">
        <p14:creationId xmlns:p14="http://schemas.microsoft.com/office/powerpoint/2010/main" val="3874080527"/>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5" y="404664"/>
            <a:ext cx="6015203" cy="1224136"/>
          </a:xfrm>
        </p:spPr>
        <p:txBody>
          <a:bodyPr>
            <a:normAutofit fontScale="90000"/>
          </a:bodyPr>
          <a:lstStyle/>
          <a:p>
            <a:r>
              <a:rPr lang="ru-RU" dirty="0" smtClean="0">
                <a:solidFill>
                  <a:srgbClr val="0070C0"/>
                </a:solidFill>
              </a:rPr>
              <a:t>Водный мониторинг реки Тас-Юрях, определение качества воды в полевых условиях</a:t>
            </a:r>
            <a:endParaRPr lang="ru-RU" dirty="0">
              <a:solidFill>
                <a:srgbClr val="0070C0"/>
              </a:solidFill>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9781" y="3957232"/>
            <a:ext cx="3035365" cy="2276524"/>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9502" y="764704"/>
            <a:ext cx="1890210" cy="252028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6300" y="3573015"/>
            <a:ext cx="2283718" cy="3044957"/>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5146" y="2401351"/>
            <a:ext cx="2740397" cy="2055298"/>
          </a:xfrm>
          <a:prstGeom prst="rect">
            <a:avLst/>
          </a:prstGeom>
        </p:spPr>
      </p:pic>
    </p:spTree>
    <p:extLst>
      <p:ext uri="{BB962C8B-B14F-4D97-AF65-F5344CB8AC3E}">
        <p14:creationId xmlns:p14="http://schemas.microsoft.com/office/powerpoint/2010/main" val="629765187"/>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09600"/>
            <a:ext cx="4706180" cy="1320800"/>
          </a:xfrm>
        </p:spPr>
        <p:txBody>
          <a:bodyPr>
            <a:noAutofit/>
          </a:bodyPr>
          <a:lstStyle/>
          <a:p>
            <a:pPr algn="just"/>
            <a:r>
              <a:rPr lang="ru-RU" sz="1400" dirty="0" smtClean="0">
                <a:solidFill>
                  <a:srgbClr val="0070C0"/>
                </a:solidFill>
              </a:rPr>
              <a:t>Поисковая, исследовательская работа в школьном историко-краеведческом музее</a:t>
            </a:r>
            <a:br>
              <a:rPr lang="ru-RU" sz="1400" dirty="0" smtClean="0">
                <a:solidFill>
                  <a:srgbClr val="0070C0"/>
                </a:solidFill>
              </a:rPr>
            </a:br>
            <a:r>
              <a:rPr lang="ru-RU" sz="1400" dirty="0" smtClean="0">
                <a:solidFill>
                  <a:srgbClr val="0070C0"/>
                </a:solidFill>
              </a:rPr>
              <a:t>(«Энциклопедия </a:t>
            </a:r>
            <a:r>
              <a:rPr lang="ru-RU" sz="1400" dirty="0" err="1" smtClean="0">
                <a:solidFill>
                  <a:srgbClr val="0070C0"/>
                </a:solidFill>
              </a:rPr>
              <a:t>с.Тас-Юрях</a:t>
            </a:r>
            <a:r>
              <a:rPr lang="ru-RU" sz="1400" dirty="0" smtClean="0">
                <a:solidFill>
                  <a:srgbClr val="0070C0"/>
                </a:solidFill>
              </a:rPr>
              <a:t>: от А до Я» (Григорьева В., Слепцова К., Ефимов А.), «Название улиц моего села» (Петров П.), «Путешествие по моему селу» (Иванов И.)), изучение лекарственных растений (Ыракыева Н., Ощепкова Л</a:t>
            </a:r>
            <a:r>
              <a:rPr lang="ru-RU" sz="1400" dirty="0" smtClean="0">
                <a:solidFill>
                  <a:srgbClr val="0070C0"/>
                </a:solidFill>
              </a:rPr>
              <a:t>.), топонимики МО «Ботуобуйинский наслег (Данилова Л.), </a:t>
            </a:r>
            <a:r>
              <a:rPr lang="ru-RU" sz="1400" dirty="0">
                <a:solidFill>
                  <a:srgbClr val="0070C0"/>
                </a:solidFill>
              </a:rPr>
              <a:t>о</a:t>
            </a:r>
            <a:r>
              <a:rPr lang="ru-RU" sz="1400" dirty="0" smtClean="0">
                <a:solidFill>
                  <a:srgbClr val="0070C0"/>
                </a:solidFill>
              </a:rPr>
              <a:t>тснято </a:t>
            </a:r>
            <a:r>
              <a:rPr lang="ru-RU" sz="1400" dirty="0">
                <a:solidFill>
                  <a:srgbClr val="0070C0"/>
                </a:solidFill>
              </a:rPr>
              <a:t>более </a:t>
            </a:r>
            <a:r>
              <a:rPr lang="ru-RU" sz="1400" dirty="0" smtClean="0">
                <a:solidFill>
                  <a:srgbClr val="0070C0"/>
                </a:solidFill>
              </a:rPr>
              <a:t>100 кадров. В августе предполагается </a:t>
            </a:r>
            <a:r>
              <a:rPr lang="ru-RU" sz="1400" dirty="0">
                <a:solidFill>
                  <a:srgbClr val="0070C0"/>
                </a:solidFill>
              </a:rPr>
              <a:t>на основе снимков и детских рисунков организовать выставку “Живая Природа</a:t>
            </a:r>
            <a:r>
              <a:rPr lang="ru-RU" sz="1400" dirty="0" smtClean="0">
                <a:solidFill>
                  <a:srgbClr val="0070C0"/>
                </a:solidFill>
              </a:rPr>
              <a:t>”. </a:t>
            </a:r>
            <a:endParaRPr lang="ru-RU" sz="1400" dirty="0">
              <a:solidFill>
                <a:srgbClr val="0070C0"/>
              </a:solidFill>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3587041"/>
            <a:ext cx="3552396" cy="2664297"/>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6117" y="980728"/>
            <a:ext cx="2902389" cy="217679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5779" y="3789040"/>
            <a:ext cx="3283064" cy="2462298"/>
          </a:xfrm>
          <a:prstGeom prst="rect">
            <a:avLst/>
          </a:prstGeom>
        </p:spPr>
      </p:pic>
    </p:spTree>
    <p:extLst>
      <p:ext uri="{BB962C8B-B14F-4D97-AF65-F5344CB8AC3E}">
        <p14:creationId xmlns:p14="http://schemas.microsoft.com/office/powerpoint/2010/main" val="3631210919"/>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Экологические акции</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965" y="794542"/>
            <a:ext cx="8426006" cy="2271716"/>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3889292"/>
            <a:ext cx="3515883" cy="263691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599" y="3433689"/>
            <a:ext cx="4123353" cy="3092515"/>
          </a:xfrm>
          <a:prstGeom prst="rect">
            <a:avLst/>
          </a:prstGeom>
        </p:spPr>
      </p:pic>
    </p:spTree>
    <p:extLst>
      <p:ext uri="{BB962C8B-B14F-4D97-AF65-F5344CB8AC3E}">
        <p14:creationId xmlns:p14="http://schemas.microsoft.com/office/powerpoint/2010/main" val="987035395"/>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7895" y="3809937"/>
            <a:ext cx="5438768" cy="2736304"/>
          </a:xfrm>
          <a:prstGeom prst="rect">
            <a:avLst/>
          </a:prstGeom>
        </p:spPr>
      </p:pic>
      <p:sp>
        <p:nvSpPr>
          <p:cNvPr id="2" name="Заголовок 1"/>
          <p:cNvSpPr>
            <a:spLocks noGrp="1"/>
          </p:cNvSpPr>
          <p:nvPr>
            <p:ph type="title"/>
          </p:nvPr>
        </p:nvSpPr>
        <p:spPr>
          <a:xfrm>
            <a:off x="755576" y="235992"/>
            <a:ext cx="6347713" cy="1320800"/>
          </a:xfrm>
        </p:spPr>
        <p:txBody>
          <a:bodyPr>
            <a:normAutofit fontScale="90000"/>
          </a:bodyPr>
          <a:lstStyle/>
          <a:p>
            <a:pPr algn="ctr"/>
            <a:r>
              <a:rPr lang="ru-RU" sz="2400" b="1" dirty="0" smtClean="0"/>
              <a:t>Проба пера</a:t>
            </a:r>
            <a:r>
              <a:rPr lang="ru-RU" sz="2400" dirty="0" smtClean="0"/>
              <a:t/>
            </a:r>
            <a:br>
              <a:rPr lang="ru-RU" sz="2400" dirty="0" smtClean="0"/>
            </a:br>
            <a:r>
              <a:rPr lang="ru-RU" sz="2400" dirty="0" smtClean="0">
                <a:solidFill>
                  <a:srgbClr val="0070C0"/>
                </a:solidFill>
              </a:rPr>
              <a:t>(Ощепкова Л., Ыракыева Н. публиковались в республиканской газете «</a:t>
            </a:r>
            <a:r>
              <a:rPr lang="ru-RU" sz="2400" dirty="0" err="1" smtClean="0">
                <a:solidFill>
                  <a:srgbClr val="0070C0"/>
                </a:solidFill>
              </a:rPr>
              <a:t>Кыым</a:t>
            </a:r>
            <a:r>
              <a:rPr lang="ru-RU" sz="2400" dirty="0" smtClean="0">
                <a:solidFill>
                  <a:srgbClr val="0070C0"/>
                </a:solidFill>
              </a:rPr>
              <a:t>», </a:t>
            </a:r>
            <a:r>
              <a:rPr lang="ru-RU" sz="2400" dirty="0" smtClean="0">
                <a:solidFill>
                  <a:srgbClr val="0070C0"/>
                </a:solidFill>
              </a:rPr>
              <a:t>экологические сказки </a:t>
            </a:r>
            <a:r>
              <a:rPr lang="ru-RU" sz="2400" dirty="0" smtClean="0">
                <a:solidFill>
                  <a:srgbClr val="0070C0"/>
                </a:solidFill>
              </a:rPr>
              <a:t>вошли в книгу «Колодец сказок»)</a:t>
            </a:r>
            <a:endParaRPr lang="ru-RU" sz="2400" dirty="0">
              <a:solidFill>
                <a:srgbClr val="0070C0"/>
              </a:solidFill>
            </a:endParaRPr>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40101" y="2060848"/>
            <a:ext cx="4131899" cy="2668358"/>
          </a:xfrm>
        </p:spPr>
      </p:pic>
      <p:pic>
        <p:nvPicPr>
          <p:cNvPr id="1026" name="Picture 2" descr="Экологический центр АЛРОСА подвел итоги детского  литературно-художественного конкурса «Колодец сказок» | АЛРОС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7219" y="1687737"/>
            <a:ext cx="1680121" cy="1991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008539"/>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764704"/>
            <a:ext cx="4680520" cy="5256584"/>
          </a:xfrm>
        </p:spPr>
        <p:txBody>
          <a:bodyPr>
            <a:normAutofit fontScale="92500" lnSpcReduction="10000"/>
          </a:bodyPr>
          <a:lstStyle/>
          <a:p>
            <a:pPr marL="0" indent="0" algn="just">
              <a:buNone/>
            </a:pPr>
            <a:r>
              <a:rPr lang="ru-RU" dirty="0" smtClean="0"/>
              <a:t>	Формирование </a:t>
            </a:r>
            <a:r>
              <a:rPr lang="ru-RU" dirty="0"/>
              <a:t>экологического мировоззрения людей гораздо легче и эффективнее происходит на ранних этапах развития личности, когда закладываются основные представления о природе и обществе. Одной из наиболее эффективных форм экологического образования и воспитания является экологический лагерь. </a:t>
            </a:r>
            <a:endParaRPr lang="ru-RU" dirty="0" smtClean="0"/>
          </a:p>
          <a:p>
            <a:pPr marL="0" indent="0" algn="just">
              <a:buNone/>
            </a:pPr>
            <a:r>
              <a:rPr lang="ru-RU" b="1" dirty="0"/>
              <a:t>	</a:t>
            </a:r>
            <a:r>
              <a:rPr lang="ru-RU" b="1" dirty="0" smtClean="0"/>
              <a:t>На </a:t>
            </a:r>
            <a:r>
              <a:rPr lang="ru-RU" b="1" dirty="0"/>
              <a:t>основании подпрограммы «Сохраним природу родного края» программы перспективного развития «Сельская школа: сохранение и развитие</a:t>
            </a:r>
            <a:r>
              <a:rPr lang="ru-RU" b="1" dirty="0" smtClean="0"/>
              <a:t>» вот уже ряд лет каждое лето ведет свою работу эколого-краеведческий лагерь «</a:t>
            </a:r>
            <a:r>
              <a:rPr lang="ru-RU" b="1" dirty="0" err="1" smtClean="0"/>
              <a:t>Сарыал</a:t>
            </a:r>
            <a:r>
              <a:rPr lang="ru-RU" b="1" dirty="0" smtClean="0"/>
              <a:t>».</a:t>
            </a:r>
            <a:endParaRPr lang="ru-RU" dirty="0"/>
          </a:p>
          <a:p>
            <a:pPr marL="0" indent="0" algn="just">
              <a:buNone/>
            </a:pPr>
            <a:r>
              <a:rPr lang="ru-RU" dirty="0" smtClean="0"/>
              <a:t>	Воспитание </a:t>
            </a:r>
            <a:r>
              <a:rPr lang="ru-RU" dirty="0"/>
              <a:t>экологической культуры параллельно с изучением родного края является основополагающей в составлении программы нашего </a:t>
            </a:r>
            <a:r>
              <a:rPr lang="ru-RU" dirty="0" smtClean="0"/>
              <a:t>ЭКЛ «</a:t>
            </a:r>
            <a:r>
              <a:rPr lang="ru-RU" dirty="0" err="1" smtClean="0"/>
              <a:t>Сарыал</a:t>
            </a:r>
            <a:r>
              <a:rPr lang="ru-RU" dirty="0"/>
              <a:t>». </a:t>
            </a:r>
            <a:endParaRPr lang="ru-RU" dirty="0" smtClean="0"/>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548680"/>
            <a:ext cx="2952328" cy="3383360"/>
          </a:xfrm>
          <a:prstGeom prst="rect">
            <a:avLst/>
          </a:prstGeom>
          <a:noFill/>
          <a:ln>
            <a:noFill/>
          </a:ln>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5544" y="3789040"/>
            <a:ext cx="3144928" cy="2088232"/>
          </a:xfrm>
          <a:prstGeom prst="rect">
            <a:avLst/>
          </a:prstGeom>
        </p:spPr>
      </p:pic>
    </p:spTree>
    <p:extLst>
      <p:ext uri="{BB962C8B-B14F-4D97-AF65-F5344CB8AC3E}">
        <p14:creationId xmlns:p14="http://schemas.microsoft.com/office/powerpoint/2010/main" val="1611463216"/>
      </p:ext>
    </p:extLst>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692696"/>
            <a:ext cx="6347714" cy="3880773"/>
          </a:xfrm>
        </p:spPr>
        <p:txBody>
          <a:bodyPr/>
          <a:lstStyle/>
          <a:p>
            <a:pPr marL="0" indent="0" algn="just">
              <a:buNone/>
            </a:pPr>
            <a:r>
              <a:rPr lang="ru-RU" dirty="0" smtClean="0">
                <a:solidFill>
                  <a:srgbClr val="0070C0"/>
                </a:solidFill>
              </a:rPr>
              <a:t>	В ЭКЛ «</a:t>
            </a:r>
            <a:r>
              <a:rPr lang="ru-RU" dirty="0" err="1" smtClean="0">
                <a:solidFill>
                  <a:srgbClr val="0070C0"/>
                </a:solidFill>
              </a:rPr>
              <a:t>Сарыал</a:t>
            </a:r>
            <a:r>
              <a:rPr lang="ru-RU" dirty="0" smtClean="0">
                <a:solidFill>
                  <a:srgbClr val="0070C0"/>
                </a:solidFill>
              </a:rPr>
              <a:t>» дети получают </a:t>
            </a:r>
            <a:r>
              <a:rPr lang="ru-RU" dirty="0">
                <a:solidFill>
                  <a:srgbClr val="0070C0"/>
                </a:solidFill>
              </a:rPr>
              <a:t>базовый минимум знаний и умений для проведения самостоятельных небольших научно-исследовательских работ по ботанике, </a:t>
            </a:r>
            <a:r>
              <a:rPr lang="ru-RU" dirty="0" smtClean="0">
                <a:solidFill>
                  <a:srgbClr val="0070C0"/>
                </a:solidFill>
              </a:rPr>
              <a:t>гидробиологии </a:t>
            </a:r>
            <a:r>
              <a:rPr lang="ru-RU" dirty="0" err="1" smtClean="0">
                <a:solidFill>
                  <a:srgbClr val="0070C0"/>
                </a:solidFill>
              </a:rPr>
              <a:t>идр</a:t>
            </a:r>
            <a:r>
              <a:rPr lang="ru-RU" dirty="0" smtClean="0">
                <a:solidFill>
                  <a:srgbClr val="0070C0"/>
                </a:solidFill>
              </a:rPr>
              <a:t>.</a:t>
            </a:r>
            <a:r>
              <a:rPr lang="ru-RU" dirty="0" smtClean="0"/>
              <a:t>	</a:t>
            </a:r>
          </a:p>
          <a:p>
            <a:pPr marL="0" indent="0" algn="just">
              <a:buNone/>
            </a:pPr>
            <a:r>
              <a:rPr lang="ru-RU" dirty="0" smtClean="0">
                <a:solidFill>
                  <a:srgbClr val="0070C0"/>
                </a:solidFill>
              </a:rPr>
              <a:t>	Как </a:t>
            </a:r>
            <a:r>
              <a:rPr lang="ru-RU" dirty="0">
                <a:solidFill>
                  <a:srgbClr val="0070C0"/>
                </a:solidFill>
              </a:rPr>
              <a:t>показал 5-летний опыт работы, после лагеря, как правило, около 10% детей продолжают заниматься исследованиями по заинтересовавшим их темам во время лагеря. О чем свидетельствует исследовательские работы, представляемых на школьных, районных, республиканских, Всероссийских научно-практических конференциях. </a:t>
            </a:r>
          </a:p>
          <a:p>
            <a:pPr algn="just"/>
            <a:endParaRPr lang="ru-RU" dirty="0"/>
          </a:p>
        </p:txBody>
      </p:sp>
      <p:pic>
        <p:nvPicPr>
          <p:cNvPr id="4" name="Picture 3" descr="логотип Шаг в будущее"/>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1760" y="4377383"/>
            <a:ext cx="1769565" cy="11797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5" name="Picture 2" descr="http://ovsu.ru/wp-content/uploads/2015/12/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4508028"/>
            <a:ext cx="742583"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183685"/>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21766" y="609600"/>
            <a:ext cx="5901145" cy="3024336"/>
          </a:xfrm>
          <a:prstGeom prst="rect">
            <a:avLst/>
          </a:prstGeom>
          <a:ln>
            <a:noFill/>
          </a:ln>
          <a:effectLst>
            <a:outerShdw blurRad="190500" algn="tl" rotWithShape="0">
              <a:srgbClr val="000000">
                <a:alpha val="70000"/>
              </a:srgbClr>
            </a:outerShdw>
          </a:effectLst>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r="3994" b="40768"/>
          <a:stretch/>
        </p:blipFill>
        <p:spPr>
          <a:xfrm>
            <a:off x="332265" y="3893097"/>
            <a:ext cx="3168351" cy="2571607"/>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l="6684" t="13130" r="15338" b="7477"/>
          <a:stretch/>
        </p:blipFill>
        <p:spPr>
          <a:xfrm flipH="1">
            <a:off x="7045685" y="3890602"/>
            <a:ext cx="1684479" cy="2598911"/>
          </a:xfrm>
          <a:prstGeom prst="rect">
            <a:avLst/>
          </a:prstGeom>
        </p:spPr>
      </p:pic>
      <p:pic>
        <p:nvPicPr>
          <p:cNvPr id="7" name="Рисунок 6"/>
          <p:cNvPicPr>
            <a:picLocks noChangeAspect="1"/>
          </p:cNvPicPr>
          <p:nvPr/>
        </p:nvPicPr>
        <p:blipFill rotWithShape="1">
          <a:blip r:embed="rId5">
            <a:extLst>
              <a:ext uri="{28A0092B-C50C-407E-A947-70E740481C1C}">
                <a14:useLocalDpi xmlns:a14="http://schemas.microsoft.com/office/drawing/2010/main" val="0"/>
              </a:ext>
            </a:extLst>
          </a:blip>
          <a:srcRect r="2750" b="36015"/>
          <a:stretch/>
        </p:blipFill>
        <p:spPr>
          <a:xfrm>
            <a:off x="3672339" y="3889182"/>
            <a:ext cx="3084943" cy="2579438"/>
          </a:xfrm>
          <a:prstGeom prst="rect">
            <a:avLst/>
          </a:prstGeom>
        </p:spPr>
      </p:pic>
      <p:pic>
        <p:nvPicPr>
          <p:cNvPr id="8" name="Picture 2" descr="http://ovsu.ru/wp-content/uploads/2015/12/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7925" y="1841000"/>
            <a:ext cx="742583" cy="1080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логотип Шаг в будущее"/>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74435" y="332656"/>
            <a:ext cx="1769565" cy="11797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944772967"/>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sz="quarter"/>
          </p:nvPr>
        </p:nvSpPr>
        <p:spPr>
          <a:xfrm>
            <a:off x="457200" y="274638"/>
            <a:ext cx="6419056" cy="1143000"/>
          </a:xfrm>
        </p:spPr>
        <p:txBody>
          <a:bodyPr>
            <a:normAutofit/>
          </a:bodyPr>
          <a:lstStyle/>
          <a:p>
            <a:pPr algn="ctr"/>
            <a:r>
              <a:rPr lang="ru-RU" sz="4000" b="1" dirty="0" smtClean="0">
                <a:solidFill>
                  <a:srgbClr val="6600CC"/>
                </a:solidFill>
                <a:latin typeface="Comic Sans MS" pitchFamily="66" charset="0"/>
              </a:rPr>
              <a:t> </a:t>
            </a:r>
            <a:endParaRPr lang="ru-RU" sz="4000" b="1" dirty="0">
              <a:solidFill>
                <a:srgbClr val="6600CC"/>
              </a:solidFill>
              <a:latin typeface="Comic Sans MS" pitchFamily="66" charset="0"/>
            </a:endParaRPr>
          </a:p>
        </p:txBody>
      </p:sp>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7105" r="10835"/>
          <a:stretch/>
        </p:blipFill>
        <p:spPr>
          <a:xfrm>
            <a:off x="4355976" y="4291924"/>
            <a:ext cx="3168353" cy="2171838"/>
          </a:xfrm>
          <a:prstGeom prst="rect">
            <a:avLst/>
          </a:prstGeom>
          <a:ln>
            <a:noFill/>
          </a:ln>
          <a:effectLst>
            <a:outerShdw blurRad="292100" dist="139700" dir="2700000" algn="tl" rotWithShape="0">
              <a:srgbClr val="333333">
                <a:alpha val="65000"/>
              </a:srgbClr>
            </a:outerShdw>
          </a:effectLst>
        </p:spPr>
      </p:pic>
      <p:pic>
        <p:nvPicPr>
          <p:cNvPr id="16" name="Рисунок 15"/>
          <p:cNvPicPr>
            <a:picLocks noChangeAspect="1"/>
          </p:cNvPicPr>
          <p:nvPr/>
        </p:nvPicPr>
        <p:blipFill rotWithShape="1">
          <a:blip r:embed="rId3" cstate="print">
            <a:extLst>
              <a:ext uri="{28A0092B-C50C-407E-A947-70E740481C1C}">
                <a14:useLocalDpi xmlns:a14="http://schemas.microsoft.com/office/drawing/2010/main" val="0"/>
              </a:ext>
            </a:extLst>
          </a:blip>
          <a:srcRect l="14547" t="3333" r="11749" b="1467"/>
          <a:stretch/>
        </p:blipFill>
        <p:spPr>
          <a:xfrm rot="5400000">
            <a:off x="954587" y="3950069"/>
            <a:ext cx="2890746" cy="2136640"/>
          </a:xfrm>
          <a:prstGeom prst="rect">
            <a:avLst/>
          </a:prstGeom>
          <a:ln>
            <a:noFill/>
          </a:ln>
          <a:effectLst>
            <a:outerShdw blurRad="292100" dist="139700" dir="2700000" algn="tl" rotWithShape="0">
              <a:srgbClr val="333333">
                <a:alpha val="65000"/>
              </a:srgbClr>
            </a:outerShdw>
          </a:effectLst>
        </p:spPr>
      </p:pic>
      <p:pic>
        <p:nvPicPr>
          <p:cNvPr id="17" name="Рисунок 16"/>
          <p:cNvPicPr>
            <a:picLocks noChangeAspect="1"/>
          </p:cNvPicPr>
          <p:nvPr/>
        </p:nvPicPr>
        <p:blipFill rotWithShape="1">
          <a:blip r:embed="rId4" cstate="print">
            <a:extLst>
              <a:ext uri="{28A0092B-C50C-407E-A947-70E740481C1C}">
                <a14:useLocalDpi xmlns:a14="http://schemas.microsoft.com/office/drawing/2010/main" val="0"/>
              </a:ext>
            </a:extLst>
          </a:blip>
          <a:srcRect l="13914" t="1866" r="11537" b="4801"/>
          <a:stretch/>
        </p:blipFill>
        <p:spPr>
          <a:xfrm>
            <a:off x="663339" y="1196752"/>
            <a:ext cx="2746648" cy="1934259"/>
          </a:xfrm>
          <a:prstGeom prst="rect">
            <a:avLst/>
          </a:prstGeom>
          <a:ln>
            <a:noFill/>
          </a:ln>
          <a:effectLst>
            <a:outerShdw blurRad="292100" dist="139700" dir="2700000" algn="tl" rotWithShape="0">
              <a:srgbClr val="333333">
                <a:alpha val="65000"/>
              </a:srgbClr>
            </a:outerShdw>
          </a:effectLst>
        </p:spPr>
      </p:pic>
      <p:pic>
        <p:nvPicPr>
          <p:cNvPr id="18" name="Рисунок 17"/>
          <p:cNvPicPr>
            <a:picLocks noChangeAspect="1"/>
          </p:cNvPicPr>
          <p:nvPr/>
        </p:nvPicPr>
        <p:blipFill rotWithShape="1">
          <a:blip r:embed="rId5" cstate="print">
            <a:extLst>
              <a:ext uri="{28A0092B-C50C-407E-A947-70E740481C1C}">
                <a14:useLocalDpi xmlns:a14="http://schemas.microsoft.com/office/drawing/2010/main" val="0"/>
              </a:ext>
            </a:extLst>
          </a:blip>
          <a:srcRect l="10101" t="3334" r="13250"/>
          <a:stretch/>
        </p:blipFill>
        <p:spPr>
          <a:xfrm rot="5400000">
            <a:off x="3259563" y="1023648"/>
            <a:ext cx="2802220" cy="1987891"/>
          </a:xfrm>
          <a:prstGeom prst="rect">
            <a:avLst/>
          </a:prstGeom>
          <a:ln>
            <a:noFill/>
          </a:ln>
          <a:effectLst>
            <a:outerShdw blurRad="292100" dist="139700" dir="2700000" algn="tl" rotWithShape="0">
              <a:srgbClr val="333333">
                <a:alpha val="65000"/>
              </a:srgbClr>
            </a:outerShdw>
          </a:effectLst>
        </p:spPr>
      </p:pic>
      <p:pic>
        <p:nvPicPr>
          <p:cNvPr id="2" name="Рисунок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8062" y="853528"/>
            <a:ext cx="2759968" cy="2759968"/>
          </a:xfrm>
          <a:prstGeom prst="rect">
            <a:avLst/>
          </a:prstGeom>
        </p:spPr>
      </p:pic>
    </p:spTree>
  </p:cSld>
  <p:clrMapOvr>
    <a:masterClrMapping/>
  </p:clrMapOvr>
  <p:transition spd="slow" advClick="0" advTm="10675">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1187624" y="1484784"/>
            <a:ext cx="8229600" cy="1143000"/>
          </a:xfrm>
        </p:spPr>
        <p:txBody>
          <a:bodyPr/>
          <a:lstStyle/>
          <a:p>
            <a:r>
              <a:rPr lang="ru-RU" dirty="0" smtClean="0"/>
              <a:t>Спасибо за внимание!</a:t>
            </a:r>
            <a:endParaRPr lang="ru-RU" dirty="0"/>
          </a:p>
        </p:txBody>
      </p:sp>
      <p:pic>
        <p:nvPicPr>
          <p:cNvPr id="7" name="Объект 6"/>
          <p:cNvPicPr>
            <a:picLocks noGrp="1" noChangeAspect="1"/>
          </p:cNvPicPr>
          <p:nvPr>
            <p:ph sz="quarter" idx="3"/>
          </p:nvPr>
        </p:nvPicPr>
        <p:blipFill>
          <a:blip r:embed="rId2">
            <a:extLst>
              <a:ext uri="{28A0092B-C50C-407E-A947-70E740481C1C}">
                <a14:useLocalDpi xmlns:a14="http://schemas.microsoft.com/office/drawing/2010/main" val="0"/>
              </a:ext>
            </a:extLst>
          </a:blip>
          <a:stretch>
            <a:fillRect/>
          </a:stretch>
        </p:blipFill>
        <p:spPr>
          <a:xfrm>
            <a:off x="2627784" y="2335212"/>
            <a:ext cx="2819039" cy="2187575"/>
          </a:xfrm>
        </p:spPr>
      </p:pic>
    </p:spTree>
    <p:extLst>
      <p:ext uri="{BB962C8B-B14F-4D97-AF65-F5344CB8AC3E}">
        <p14:creationId xmlns:p14="http://schemas.microsoft.com/office/powerpoint/2010/main" val="3828141615"/>
      </p:ext>
    </p:extLst>
  </p:cSld>
  <p:clrMapOvr>
    <a:masterClrMapping/>
  </p:clrMapOvr>
  <p:transition spd="slow" advClick="0" advTm="4000">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ru-RU" smtClean="0"/>
              <a:t>  </a:t>
            </a:r>
            <a:endParaRPr lang="ru-RU" dirty="0"/>
          </a:p>
        </p:txBody>
      </p:sp>
      <p:sp>
        <p:nvSpPr>
          <p:cNvPr id="79875" name="Rectangle 3"/>
          <p:cNvSpPr>
            <a:spLocks noGrp="1" noChangeArrowheads="1"/>
          </p:cNvSpPr>
          <p:nvPr>
            <p:ph idx="1"/>
          </p:nvPr>
        </p:nvSpPr>
        <p:spPr>
          <a:xfrm>
            <a:off x="827584" y="1124744"/>
            <a:ext cx="6347714" cy="3880773"/>
          </a:xfrm>
        </p:spPr>
        <p:txBody>
          <a:bodyPr/>
          <a:lstStyle/>
          <a:p>
            <a:pPr marL="0" indent="0" algn="ctr">
              <a:buNone/>
            </a:pPr>
            <a:r>
              <a:rPr lang="ru-RU" altLang="ko-KR" dirty="0" smtClean="0"/>
              <a:t>Цель программы ЭКЛ «</a:t>
            </a:r>
            <a:r>
              <a:rPr lang="ru-RU" altLang="ko-KR" dirty="0" err="1" smtClean="0"/>
              <a:t>Сарыал</a:t>
            </a:r>
            <a:r>
              <a:rPr lang="ru-RU" altLang="ko-KR" dirty="0" smtClean="0"/>
              <a:t>»: </a:t>
            </a:r>
          </a:p>
          <a:p>
            <a:pPr marL="0" lvl="0" indent="0" algn="just">
              <a:buNone/>
            </a:pPr>
            <a:r>
              <a:rPr lang="ru-RU" smtClean="0"/>
              <a:t>	Создание </a:t>
            </a:r>
            <a:r>
              <a:rPr lang="ru-RU" dirty="0" smtClean="0"/>
              <a:t>условий для полноценного летнего отдыха детей и одновременного экологического воспитания и формирования у детей глубоких экологических и краеведческих знаний, умений в непосредственном общении с природой, совершенствование умений проведения исследовательской деятельности в условиях природы.</a:t>
            </a:r>
          </a:p>
          <a:p>
            <a:pPr algn="just"/>
            <a:endParaRPr lang="ru-RU" dirty="0"/>
          </a:p>
        </p:txBody>
      </p:sp>
      <p:grpSp>
        <p:nvGrpSpPr>
          <p:cNvPr id="79882" name="Group 10"/>
          <p:cNvGrpSpPr>
            <a:grpSpLocks/>
          </p:cNvGrpSpPr>
          <p:nvPr/>
        </p:nvGrpSpPr>
        <p:grpSpPr bwMode="auto">
          <a:xfrm>
            <a:off x="8316416" y="188640"/>
            <a:ext cx="648841" cy="5256584"/>
            <a:chOff x="113" y="754"/>
            <a:chExt cx="408" cy="3448"/>
          </a:xfrm>
        </p:grpSpPr>
        <p:grpSp>
          <p:nvGrpSpPr>
            <p:cNvPr id="79883" name="Group 11"/>
            <p:cNvGrpSpPr>
              <a:grpSpLocks/>
            </p:cNvGrpSpPr>
            <p:nvPr/>
          </p:nvGrpSpPr>
          <p:grpSpPr bwMode="auto">
            <a:xfrm>
              <a:off x="113" y="754"/>
              <a:ext cx="408" cy="2630"/>
              <a:chOff x="113" y="845"/>
              <a:chExt cx="506" cy="2858"/>
            </a:xfrm>
          </p:grpSpPr>
          <p:pic>
            <p:nvPicPr>
              <p:cNvPr id="79884" name="Picture 12" descr="J0107748"/>
              <p:cNvPicPr>
                <a:picLocks noChangeAspect="1" noChangeArrowheads="1"/>
              </p:cNvPicPr>
              <p:nvPr/>
            </p:nvPicPr>
            <p:blipFill>
              <a:blip r:embed="rId2" cstate="print">
                <a:lum bright="70000" contrast="-70000"/>
              </a:blip>
              <a:srcRect/>
              <a:stretch>
                <a:fillRect/>
              </a:stretch>
            </p:blipFill>
            <p:spPr bwMode="auto">
              <a:xfrm rot="16200000">
                <a:off x="-111" y="1069"/>
                <a:ext cx="953" cy="506"/>
              </a:xfrm>
              <a:prstGeom prst="rect">
                <a:avLst/>
              </a:prstGeom>
              <a:noFill/>
            </p:spPr>
          </p:pic>
          <p:pic>
            <p:nvPicPr>
              <p:cNvPr id="79885" name="Picture 13" descr="J0107748"/>
              <p:cNvPicPr>
                <a:picLocks noChangeAspect="1" noChangeArrowheads="1"/>
              </p:cNvPicPr>
              <p:nvPr/>
            </p:nvPicPr>
            <p:blipFill>
              <a:blip r:embed="rId3" cstate="print">
                <a:lum bright="70000" contrast="-70000"/>
              </a:blip>
              <a:srcRect/>
              <a:stretch>
                <a:fillRect/>
              </a:stretch>
            </p:blipFill>
            <p:spPr bwMode="auto">
              <a:xfrm rot="16200000">
                <a:off x="-111" y="2021"/>
                <a:ext cx="953" cy="506"/>
              </a:xfrm>
              <a:prstGeom prst="rect">
                <a:avLst/>
              </a:prstGeom>
              <a:noFill/>
            </p:spPr>
          </p:pic>
          <p:pic>
            <p:nvPicPr>
              <p:cNvPr id="79886" name="Picture 14" descr="J0107748"/>
              <p:cNvPicPr>
                <a:picLocks noChangeAspect="1" noChangeArrowheads="1"/>
              </p:cNvPicPr>
              <p:nvPr/>
            </p:nvPicPr>
            <p:blipFill>
              <a:blip r:embed="rId4" cstate="print">
                <a:lum bright="70000" contrast="-70000"/>
              </a:blip>
              <a:srcRect/>
              <a:stretch>
                <a:fillRect/>
              </a:stretch>
            </p:blipFill>
            <p:spPr bwMode="auto">
              <a:xfrm rot="16200000">
                <a:off x="-111" y="2974"/>
                <a:ext cx="953" cy="506"/>
              </a:xfrm>
              <a:prstGeom prst="rect">
                <a:avLst/>
              </a:prstGeom>
              <a:noFill/>
            </p:spPr>
          </p:pic>
        </p:grpSp>
        <p:pic>
          <p:nvPicPr>
            <p:cNvPr id="79887" name="Picture 15" descr="J0107748"/>
            <p:cNvPicPr>
              <a:picLocks noChangeAspect="1" noChangeArrowheads="1"/>
            </p:cNvPicPr>
            <p:nvPr/>
          </p:nvPicPr>
          <p:blipFill>
            <a:blip r:embed="rId5" cstate="print"/>
            <a:srcRect/>
            <a:stretch>
              <a:fillRect/>
            </a:stretch>
          </p:blipFill>
          <p:spPr bwMode="auto">
            <a:xfrm rot="16200000">
              <a:off x="-95" y="3593"/>
              <a:ext cx="817" cy="401"/>
            </a:xfrm>
            <a:prstGeom prst="rect">
              <a:avLst/>
            </a:prstGeom>
            <a:noFill/>
            <a:ln w="9525">
              <a:noFill/>
              <a:miter lim="800000"/>
              <a:headEnd/>
              <a:tailEnd/>
            </a:ln>
          </p:spPr>
        </p:pic>
      </p:grpSp>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17164" y="3933056"/>
            <a:ext cx="3240148" cy="1927002"/>
          </a:xfrm>
          <a:prstGeom prst="rect">
            <a:avLst/>
          </a:prstGeom>
        </p:spPr>
      </p:pic>
    </p:spTree>
  </p:cSld>
  <p:clrMapOvr>
    <a:masterClrMapping/>
  </p:clrMapOvr>
  <p:transition spd="slow" advTm="12276">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803176"/>
          </a:xfrm>
        </p:spPr>
        <p:txBody>
          <a:bodyPr/>
          <a:lstStyle/>
          <a:p>
            <a:r>
              <a:rPr lang="ru-RU" dirty="0" smtClean="0"/>
              <a:t>Задачи:</a:t>
            </a:r>
            <a:endParaRPr lang="ru-RU" dirty="0"/>
          </a:p>
        </p:txBody>
      </p:sp>
      <p:sp>
        <p:nvSpPr>
          <p:cNvPr id="4" name="Прямоугольник 3"/>
          <p:cNvSpPr/>
          <p:nvPr/>
        </p:nvSpPr>
        <p:spPr>
          <a:xfrm>
            <a:off x="279281" y="1628800"/>
            <a:ext cx="7461071" cy="2800767"/>
          </a:xfrm>
          <a:prstGeom prst="rect">
            <a:avLst/>
          </a:prstGeom>
        </p:spPr>
        <p:txBody>
          <a:bodyPr wrap="square">
            <a:spAutoFit/>
          </a:bodyPr>
          <a:lstStyle/>
          <a:p>
            <a:pPr marL="742950" lvl="1" indent="-285750">
              <a:buFont typeface="Arial" panose="020B0604020202020204" pitchFamily="34" charset="0"/>
              <a:buChar char="•"/>
            </a:pPr>
            <a:r>
              <a:rPr lang="ru-RU" sz="1600" dirty="0" smtClean="0">
                <a:solidFill>
                  <a:srgbClr val="0070C0"/>
                </a:solidFill>
              </a:rPr>
              <a:t>вовлечение </a:t>
            </a:r>
            <a:r>
              <a:rPr lang="ru-RU" sz="1600" dirty="0">
                <a:solidFill>
                  <a:srgbClr val="0070C0"/>
                </a:solidFill>
              </a:rPr>
              <a:t>каждого участника смены в </a:t>
            </a:r>
            <a:r>
              <a:rPr lang="ru-RU" sz="1600" dirty="0" smtClean="0">
                <a:solidFill>
                  <a:srgbClr val="0070C0"/>
                </a:solidFill>
              </a:rPr>
              <a:t>трудовую деятельность; </a:t>
            </a:r>
            <a:endParaRPr lang="ru-RU" sz="1600" dirty="0">
              <a:solidFill>
                <a:srgbClr val="0070C0"/>
              </a:solidFill>
            </a:endParaRPr>
          </a:p>
          <a:p>
            <a:pPr marL="742950" lvl="1" indent="-285750">
              <a:buFont typeface="Arial" panose="020B0604020202020204" pitchFamily="34" charset="0"/>
              <a:buChar char="•"/>
            </a:pPr>
            <a:r>
              <a:rPr lang="ru-RU" sz="1600" dirty="0">
                <a:solidFill>
                  <a:srgbClr val="0070C0"/>
                </a:solidFill>
              </a:rPr>
              <a:t>в</a:t>
            </a:r>
            <a:r>
              <a:rPr lang="ru-RU" sz="1600" dirty="0" smtClean="0">
                <a:solidFill>
                  <a:srgbClr val="0070C0"/>
                </a:solidFill>
              </a:rPr>
              <a:t>овлечение в творческую </a:t>
            </a:r>
            <a:r>
              <a:rPr lang="ru-RU" sz="1600" dirty="0">
                <a:solidFill>
                  <a:srgbClr val="0070C0"/>
                </a:solidFill>
              </a:rPr>
              <a:t>и исследовательскую деятельности;</a:t>
            </a:r>
          </a:p>
          <a:p>
            <a:pPr marL="742950" lvl="1" indent="-285750">
              <a:buFont typeface="Arial" panose="020B0604020202020204" pitchFamily="34" charset="0"/>
              <a:buChar char="•"/>
            </a:pPr>
            <a:r>
              <a:rPr lang="ru-RU" sz="1600" dirty="0">
                <a:solidFill>
                  <a:srgbClr val="0070C0"/>
                </a:solidFill>
              </a:rPr>
              <a:t>приобщение детей к изучению природы родного края, осознанию связей между человеком и природой, развитие инициативы и самостоятельности</a:t>
            </a:r>
            <a:r>
              <a:rPr lang="ru-RU" sz="1600" dirty="0" smtClean="0">
                <a:solidFill>
                  <a:srgbClr val="0070C0"/>
                </a:solidFill>
              </a:rPr>
              <a:t>;</a:t>
            </a:r>
          </a:p>
          <a:p>
            <a:pPr marL="742950" lvl="1" indent="-285750">
              <a:buFont typeface="Arial" panose="020B0604020202020204" pitchFamily="34" charset="0"/>
              <a:buChar char="•"/>
            </a:pPr>
            <a:r>
              <a:rPr lang="ru-RU" sz="1600" dirty="0" smtClean="0">
                <a:solidFill>
                  <a:srgbClr val="0070C0"/>
                </a:solidFill>
              </a:rPr>
              <a:t>формирование </a:t>
            </a:r>
            <a:r>
              <a:rPr lang="ru-RU" sz="1600" dirty="0">
                <a:solidFill>
                  <a:srgbClr val="0070C0"/>
                </a:solidFill>
              </a:rPr>
              <a:t>ответственного отношения к себе как личности, от которой зависит среда, </a:t>
            </a:r>
            <a:r>
              <a:rPr lang="ru-RU" sz="1600" dirty="0" smtClean="0">
                <a:solidFill>
                  <a:srgbClr val="0070C0"/>
                </a:solidFill>
              </a:rPr>
              <a:t>природа;</a:t>
            </a:r>
            <a:endParaRPr lang="ru-RU" sz="1600" dirty="0">
              <a:solidFill>
                <a:srgbClr val="0070C0"/>
              </a:solidFill>
            </a:endParaRPr>
          </a:p>
          <a:p>
            <a:pPr marL="742950" lvl="1" indent="-285750">
              <a:buFont typeface="Arial" panose="020B0604020202020204" pitchFamily="34" charset="0"/>
              <a:buChar char="•"/>
            </a:pPr>
            <a:r>
              <a:rPr lang="ru-RU" sz="1600" dirty="0">
                <a:solidFill>
                  <a:srgbClr val="0070C0"/>
                </a:solidFill>
              </a:rPr>
              <a:t>формирование у детей здорового образа </a:t>
            </a:r>
            <a:r>
              <a:rPr lang="ru-RU" sz="1600" dirty="0" smtClean="0">
                <a:solidFill>
                  <a:srgbClr val="0070C0"/>
                </a:solidFill>
              </a:rPr>
              <a:t>жизни;</a:t>
            </a:r>
            <a:endParaRPr lang="ru-RU" sz="1600" dirty="0">
              <a:solidFill>
                <a:srgbClr val="0070C0"/>
              </a:solidFill>
            </a:endParaRPr>
          </a:p>
          <a:p>
            <a:pPr marL="742950" lvl="1" indent="-285750">
              <a:buFont typeface="Arial" panose="020B0604020202020204" pitchFamily="34" charset="0"/>
              <a:buChar char="•"/>
            </a:pPr>
            <a:r>
              <a:rPr lang="ru-RU" sz="1600" dirty="0" smtClean="0">
                <a:solidFill>
                  <a:srgbClr val="0070C0"/>
                </a:solidFill>
              </a:rPr>
              <a:t>развитие </a:t>
            </a:r>
            <a:r>
              <a:rPr lang="ru-RU" sz="1600" dirty="0">
                <a:solidFill>
                  <a:srgbClr val="0070C0"/>
                </a:solidFill>
              </a:rPr>
              <a:t>интеллектуальных способностей и навыков исследовательской деятельности у детей;</a:t>
            </a:r>
          </a:p>
          <a:p>
            <a:pPr marL="742950" lvl="1" indent="-285750">
              <a:buFont typeface="Arial" panose="020B0604020202020204" pitchFamily="34" charset="0"/>
              <a:buChar char="•"/>
            </a:pPr>
            <a:r>
              <a:rPr lang="ru-RU" sz="1600" dirty="0" smtClean="0">
                <a:solidFill>
                  <a:srgbClr val="0070C0"/>
                </a:solidFill>
              </a:rPr>
              <a:t>изучение </a:t>
            </a:r>
            <a:r>
              <a:rPr lang="ru-RU" sz="1600" dirty="0">
                <a:solidFill>
                  <a:srgbClr val="0070C0"/>
                </a:solidFill>
              </a:rPr>
              <a:t>эколого-санитарной обстановки на территории </a:t>
            </a:r>
            <a:r>
              <a:rPr lang="ru-RU" sz="1600" dirty="0" smtClean="0">
                <a:solidFill>
                  <a:srgbClr val="0070C0"/>
                </a:solidFill>
              </a:rPr>
              <a:t>села.</a:t>
            </a:r>
            <a:endParaRPr lang="ru-RU" sz="1600" dirty="0">
              <a:solidFill>
                <a:srgbClr val="0070C0"/>
              </a:solidFill>
            </a:endParaRPr>
          </a:p>
        </p:txBody>
      </p:sp>
      <p:pic>
        <p:nvPicPr>
          <p:cNvPr id="3" name="Рисунок 2"/>
          <p:cNvPicPr>
            <a:picLocks noChangeAspect="1"/>
          </p:cNvPicPr>
          <p:nvPr/>
        </p:nvPicPr>
        <p:blipFill>
          <a:blip r:embed="rId2"/>
          <a:stretch>
            <a:fillRect/>
          </a:stretch>
        </p:blipFill>
        <p:spPr>
          <a:xfrm>
            <a:off x="8460432" y="188640"/>
            <a:ext cx="578020" cy="5256584"/>
          </a:xfrm>
          <a:prstGeom prst="rect">
            <a:avLst/>
          </a:prstGeom>
        </p:spPr>
      </p:pic>
    </p:spTree>
    <p:extLst>
      <p:ext uri="{BB962C8B-B14F-4D97-AF65-F5344CB8AC3E}">
        <p14:creationId xmlns:p14="http://schemas.microsoft.com/office/powerpoint/2010/main" val="455393810"/>
      </p:ext>
    </p:extLst>
  </p:cSld>
  <p:clrMapOvr>
    <a:masterClrMapping/>
  </p:clrMapOvr>
  <p:transition spd="slow" advTm="11930">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539552" y="2108200"/>
            <a:ext cx="6347713" cy="1320800"/>
          </a:xfrm>
        </p:spPr>
        <p:txBody>
          <a:bodyPr/>
          <a:lstStyle/>
          <a:p>
            <a:r>
              <a:rPr lang="ru-RU" b="1" dirty="0" smtClean="0">
                <a:solidFill>
                  <a:srgbClr val="990000"/>
                </a:solidFill>
                <a:latin typeface="Monotype Corsiva" pitchFamily="66" charset="0"/>
              </a:rPr>
              <a:t>			Режим </a:t>
            </a:r>
            <a:r>
              <a:rPr lang="ru-RU" b="1" dirty="0">
                <a:solidFill>
                  <a:srgbClr val="990000"/>
                </a:solidFill>
                <a:latin typeface="Monotype Corsiva" pitchFamily="66" charset="0"/>
              </a:rPr>
              <a:t>дня</a:t>
            </a:r>
          </a:p>
        </p:txBody>
      </p:sp>
      <p:grpSp>
        <p:nvGrpSpPr>
          <p:cNvPr id="12" name="Group 4"/>
          <p:cNvGrpSpPr>
            <a:grpSpLocks/>
          </p:cNvGrpSpPr>
          <p:nvPr/>
        </p:nvGrpSpPr>
        <p:grpSpPr bwMode="auto">
          <a:xfrm>
            <a:off x="8460432" y="188640"/>
            <a:ext cx="541294" cy="4944042"/>
            <a:chOff x="113" y="754"/>
            <a:chExt cx="408" cy="3448"/>
          </a:xfrm>
        </p:grpSpPr>
        <p:grpSp>
          <p:nvGrpSpPr>
            <p:cNvPr id="13" name="Group 5"/>
            <p:cNvGrpSpPr>
              <a:grpSpLocks/>
            </p:cNvGrpSpPr>
            <p:nvPr/>
          </p:nvGrpSpPr>
          <p:grpSpPr bwMode="auto">
            <a:xfrm>
              <a:off x="113" y="754"/>
              <a:ext cx="408" cy="2630"/>
              <a:chOff x="113" y="845"/>
              <a:chExt cx="506" cy="2858"/>
            </a:xfrm>
          </p:grpSpPr>
          <p:pic>
            <p:nvPicPr>
              <p:cNvPr id="15" name="Picture 6" descr="J0107748"/>
              <p:cNvPicPr>
                <a:picLocks noChangeAspect="1" noChangeArrowheads="1"/>
              </p:cNvPicPr>
              <p:nvPr/>
            </p:nvPicPr>
            <p:blipFill>
              <a:blip r:embed="rId2" cstate="print">
                <a:lum bright="70000" contrast="-70000"/>
              </a:blip>
              <a:srcRect/>
              <a:stretch>
                <a:fillRect/>
              </a:stretch>
            </p:blipFill>
            <p:spPr bwMode="auto">
              <a:xfrm rot="16200000">
                <a:off x="-111" y="1069"/>
                <a:ext cx="953" cy="506"/>
              </a:xfrm>
              <a:prstGeom prst="rect">
                <a:avLst/>
              </a:prstGeom>
              <a:noFill/>
            </p:spPr>
          </p:pic>
          <p:pic>
            <p:nvPicPr>
              <p:cNvPr id="16" name="Picture 7" descr="J0107748"/>
              <p:cNvPicPr>
                <a:picLocks noChangeAspect="1" noChangeArrowheads="1"/>
              </p:cNvPicPr>
              <p:nvPr/>
            </p:nvPicPr>
            <p:blipFill>
              <a:blip r:embed="rId3" cstate="print">
                <a:lum bright="70000" contrast="-70000"/>
              </a:blip>
              <a:srcRect/>
              <a:stretch>
                <a:fillRect/>
              </a:stretch>
            </p:blipFill>
            <p:spPr bwMode="auto">
              <a:xfrm rot="16200000">
                <a:off x="-111" y="2021"/>
                <a:ext cx="953" cy="506"/>
              </a:xfrm>
              <a:prstGeom prst="rect">
                <a:avLst/>
              </a:prstGeom>
              <a:noFill/>
            </p:spPr>
          </p:pic>
          <p:pic>
            <p:nvPicPr>
              <p:cNvPr id="17" name="Picture 8" descr="J0107748"/>
              <p:cNvPicPr>
                <a:picLocks noChangeAspect="1" noChangeArrowheads="1"/>
              </p:cNvPicPr>
              <p:nvPr/>
            </p:nvPicPr>
            <p:blipFill>
              <a:blip r:embed="rId4" cstate="print">
                <a:lum bright="70000" contrast="-70000"/>
              </a:blip>
              <a:srcRect/>
              <a:stretch>
                <a:fillRect/>
              </a:stretch>
            </p:blipFill>
            <p:spPr bwMode="auto">
              <a:xfrm rot="16200000">
                <a:off x="-111" y="2974"/>
                <a:ext cx="953" cy="506"/>
              </a:xfrm>
              <a:prstGeom prst="rect">
                <a:avLst/>
              </a:prstGeom>
              <a:noFill/>
            </p:spPr>
          </p:pic>
        </p:grpSp>
        <p:pic>
          <p:nvPicPr>
            <p:cNvPr id="14" name="Picture 9" descr="J0107748"/>
            <p:cNvPicPr>
              <a:picLocks noChangeAspect="1" noChangeArrowheads="1"/>
            </p:cNvPicPr>
            <p:nvPr/>
          </p:nvPicPr>
          <p:blipFill>
            <a:blip r:embed="rId5" cstate="print"/>
            <a:srcRect/>
            <a:stretch>
              <a:fillRect/>
            </a:stretch>
          </p:blipFill>
          <p:spPr bwMode="auto">
            <a:xfrm rot="16200000">
              <a:off x="-95" y="3593"/>
              <a:ext cx="817" cy="401"/>
            </a:xfrm>
            <a:prstGeom prst="rect">
              <a:avLst/>
            </a:prstGeom>
            <a:noFill/>
            <a:ln>
              <a:noFill/>
            </a:ln>
          </p:spPr>
        </p:pic>
      </p:grpSp>
      <p:graphicFrame>
        <p:nvGraphicFramePr>
          <p:cNvPr id="2" name="Таблица 1"/>
          <p:cNvGraphicFramePr>
            <a:graphicFrameLocks noGrp="1"/>
          </p:cNvGraphicFramePr>
          <p:nvPr>
            <p:extLst>
              <p:ext uri="{D42A27DB-BD31-4B8C-83A1-F6EECF244321}">
                <p14:modId xmlns:p14="http://schemas.microsoft.com/office/powerpoint/2010/main" val="1530472919"/>
              </p:ext>
            </p:extLst>
          </p:nvPr>
        </p:nvGraphicFramePr>
        <p:xfrm>
          <a:off x="971600" y="3068960"/>
          <a:ext cx="5774064" cy="2732532"/>
        </p:xfrm>
        <a:graphic>
          <a:graphicData uri="http://schemas.openxmlformats.org/drawingml/2006/table">
            <a:tbl>
              <a:tblPr firstRow="1" firstCol="1" bandRow="1"/>
              <a:tblGrid>
                <a:gridCol w="962233"/>
                <a:gridCol w="4811831"/>
              </a:tblGrid>
              <a:tr h="197396">
                <a:tc>
                  <a:txBody>
                    <a:bodyPr/>
                    <a:lstStyle/>
                    <a:p>
                      <a:pPr algn="ctr">
                        <a:lnSpc>
                          <a:spcPct val="115000"/>
                        </a:lnSpc>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Время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Мероприятия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08.30-08.45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Прием детей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08.45-09.00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Утренняя зарядка, линейка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09.00-09.30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Завтрак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0735">
                <a:tc>
                  <a:txBody>
                    <a:bodyPr/>
                    <a:lstStyle/>
                    <a:p>
                      <a:pPr algn="ctr">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09.30-10.30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Трудовой десант «Школьный двор</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р</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абота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на приусадебном участке.</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10.30-11.30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Занятия по образовательным программам</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11.30-12.30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Оздоровительные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мероприятия, экскурсии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12.30-13.00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Обед</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13.00-14.00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Развлекательные мероприятия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14.00-14.15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Полдник</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396">
                <a:tc>
                  <a:txBody>
                    <a:bodyPr/>
                    <a:lstStyle/>
                    <a:p>
                      <a:pPr algn="ct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14.15-14.30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Подведение итогов дня</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Прямоугольник 2"/>
          <p:cNvSpPr/>
          <p:nvPr/>
        </p:nvSpPr>
        <p:spPr>
          <a:xfrm>
            <a:off x="395536" y="620688"/>
            <a:ext cx="4572000" cy="1200329"/>
          </a:xfrm>
          <a:prstGeom prst="rect">
            <a:avLst/>
          </a:prstGeom>
        </p:spPr>
        <p:txBody>
          <a:bodyPr>
            <a:spAutoFit/>
          </a:bodyPr>
          <a:lstStyle/>
          <a:p>
            <a:r>
              <a:rPr lang="ru-RU" dirty="0"/>
              <a:t>Продолжительность смены – 21 день, программа рассчитана на учащихся 1-8 классов. </a:t>
            </a:r>
          </a:p>
          <a:p>
            <a:endParaRPr lang="ru-RU" dirty="0"/>
          </a:p>
        </p:txBody>
      </p:sp>
      <p:pic>
        <p:nvPicPr>
          <p:cNvPr id="11" name="Рисунок 10"/>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4858720" y="461323"/>
            <a:ext cx="3867716" cy="21755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52956703"/>
      </p:ext>
    </p:extLst>
  </p:cSld>
  <p:clrMapOvr>
    <a:masterClrMapping/>
  </p:clrMapOvr>
  <p:transition spd="slow" advTm="12659">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idx="1"/>
          </p:nvPr>
        </p:nvSpPr>
        <p:spPr>
          <a:xfrm>
            <a:off x="457200" y="1341438"/>
            <a:ext cx="8229600" cy="4784725"/>
          </a:xfrm>
        </p:spPr>
        <p:txBody>
          <a:bodyPr/>
          <a:lstStyle/>
          <a:p>
            <a:pPr>
              <a:lnSpc>
                <a:spcPct val="80000"/>
              </a:lnSpc>
              <a:buFontTx/>
              <a:buNone/>
            </a:pPr>
            <a:r>
              <a:rPr lang="ru-RU" altLang="ko-KR" sz="1800" b="1" i="1" dirty="0">
                <a:solidFill>
                  <a:schemeClr val="accent2"/>
                </a:solidFill>
                <a:latin typeface="Monotype Corsiva" pitchFamily="66" charset="0"/>
              </a:rPr>
              <a:t>        </a:t>
            </a:r>
            <a:endParaRPr lang="ru-RU" sz="1800" b="1" dirty="0">
              <a:solidFill>
                <a:schemeClr val="accent2"/>
              </a:solidFill>
              <a:latin typeface="Monotype Corsiva" pitchFamily="66" charset="0"/>
            </a:endParaRPr>
          </a:p>
        </p:txBody>
      </p:sp>
      <p:sp>
        <p:nvSpPr>
          <p:cNvPr id="95236" name="Rectangle 4"/>
          <p:cNvSpPr>
            <a:spLocks noChangeArrowheads="1"/>
          </p:cNvSpPr>
          <p:nvPr/>
        </p:nvSpPr>
        <p:spPr bwMode="auto">
          <a:xfrm>
            <a:off x="539552" y="260648"/>
            <a:ext cx="6192688" cy="1938992"/>
          </a:xfrm>
          <a:prstGeom prst="rect">
            <a:avLst/>
          </a:prstGeom>
          <a:noFill/>
          <a:ln w="9525">
            <a:noFill/>
            <a:miter lim="800000"/>
            <a:headEnd/>
            <a:tailEnd/>
          </a:ln>
          <a:effectLst/>
        </p:spPr>
        <p:txBody>
          <a:bodyPr wrap="square">
            <a:spAutoFit/>
          </a:bodyPr>
          <a:lstStyle/>
          <a:p>
            <a:r>
              <a:rPr lang="ru-RU" altLang="ko-KR" sz="2400" b="1" dirty="0" smtClean="0">
                <a:solidFill>
                  <a:srgbClr val="0070C0"/>
                </a:solidFill>
                <a:latin typeface="Monotype Corsiva" pitchFamily="66" charset="0"/>
              </a:rPr>
              <a:t>Трудовая </a:t>
            </a:r>
            <a:r>
              <a:rPr lang="ru-RU" altLang="ko-KR" sz="2400" b="1" dirty="0">
                <a:solidFill>
                  <a:srgbClr val="0070C0"/>
                </a:solidFill>
                <a:latin typeface="Monotype Corsiva" pitchFamily="66" charset="0"/>
              </a:rPr>
              <a:t>деятельность в </a:t>
            </a:r>
            <a:r>
              <a:rPr lang="ru-RU" altLang="ko-KR" sz="2400" b="1" dirty="0" smtClean="0">
                <a:solidFill>
                  <a:srgbClr val="0070C0"/>
                </a:solidFill>
                <a:latin typeface="Monotype Corsiva" pitchFamily="66" charset="0"/>
              </a:rPr>
              <a:t>эколого-краеведческом лагере </a:t>
            </a:r>
            <a:r>
              <a:rPr lang="ru-RU" altLang="ko-KR" sz="2400" b="1" dirty="0">
                <a:solidFill>
                  <a:srgbClr val="0070C0"/>
                </a:solidFill>
                <a:latin typeface="Monotype Corsiva" pitchFamily="66" charset="0"/>
              </a:rPr>
              <a:t>занимает должное место. Во время работы летнего лагеря </a:t>
            </a:r>
            <a:r>
              <a:rPr lang="ru-RU" altLang="ko-KR" sz="2400" b="1" dirty="0" smtClean="0">
                <a:solidFill>
                  <a:srgbClr val="0070C0"/>
                </a:solidFill>
                <a:latin typeface="Monotype Corsiva" pitchFamily="66" charset="0"/>
              </a:rPr>
              <a:t>выращивают </a:t>
            </a:r>
            <a:r>
              <a:rPr lang="ru-RU" altLang="ko-KR" sz="2400" b="1" dirty="0">
                <a:solidFill>
                  <a:srgbClr val="0070C0"/>
                </a:solidFill>
                <a:latin typeface="Monotype Corsiva" pitchFamily="66" charset="0"/>
              </a:rPr>
              <a:t>и ухаживают за овощами (огурцы, помидоры</a:t>
            </a:r>
            <a:r>
              <a:rPr lang="ru-RU" altLang="ko-KR" sz="2400" b="1" dirty="0" smtClean="0">
                <a:solidFill>
                  <a:srgbClr val="0070C0"/>
                </a:solidFill>
                <a:latin typeface="Monotype Corsiva" pitchFamily="66" charset="0"/>
              </a:rPr>
              <a:t>, редиска, морковь </a:t>
            </a:r>
            <a:r>
              <a:rPr lang="ru-RU" altLang="ko-KR" sz="2400" b="1" dirty="0">
                <a:solidFill>
                  <a:srgbClr val="0070C0"/>
                </a:solidFill>
                <a:latin typeface="Monotype Corsiva" pitchFamily="66" charset="0"/>
              </a:rPr>
              <a:t>и др.) на пришкольном участке. </a:t>
            </a:r>
          </a:p>
        </p:txBody>
      </p:sp>
      <p:pic>
        <p:nvPicPr>
          <p:cNvPr id="2" name="Рисунок 1"/>
          <p:cNvPicPr>
            <a:picLocks noChangeAspect="1"/>
          </p:cNvPicPr>
          <p:nvPr/>
        </p:nvPicPr>
        <p:blipFill>
          <a:blip r:embed="rId2"/>
          <a:stretch>
            <a:fillRect/>
          </a:stretch>
        </p:blipFill>
        <p:spPr>
          <a:xfrm>
            <a:off x="8505844" y="116632"/>
            <a:ext cx="573074" cy="5712447"/>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707" y="2499353"/>
            <a:ext cx="1851670" cy="2468893"/>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5334" y="2060848"/>
            <a:ext cx="2193708" cy="2924944"/>
          </a:xfrm>
          <a:prstGeom prst="rect">
            <a:avLst/>
          </a:prstGeom>
          <a:ln>
            <a:noFill/>
          </a:ln>
          <a:effectLst>
            <a:softEdge rad="112500"/>
          </a:effectLst>
        </p:spPr>
      </p:pic>
      <p:pic>
        <p:nvPicPr>
          <p:cNvPr id="10" name="Объект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4342" y="2348880"/>
            <a:ext cx="2219739" cy="2959652"/>
          </a:xfrm>
          <a:prstGeom prst="rect">
            <a:avLst/>
          </a:prstGeom>
          <a:ln>
            <a:noFill/>
          </a:ln>
          <a:effectLst>
            <a:softEdge rad="112500"/>
          </a:effectLst>
        </p:spPr>
      </p:pic>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979109" y="260648"/>
            <a:ext cx="2022372" cy="20631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slow" advTm="11533">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7824" y="692696"/>
            <a:ext cx="4691529" cy="3816424"/>
          </a:xfrm>
        </p:spPr>
        <p:txBody>
          <a:bodyPr>
            <a:normAutofit/>
          </a:bodyPr>
          <a:lstStyle/>
          <a:p>
            <a:pPr algn="just"/>
            <a:r>
              <a:rPr lang="ru-RU" sz="2000" dirty="0" smtClean="0">
                <a:solidFill>
                  <a:srgbClr val="0070C0"/>
                </a:solidFill>
              </a:rPr>
              <a:t>В 2021 году Мирнинский районный Совет депутатов приобрел для школы теплицу из поликарбоната. Благодарим председателя районного совета депутатов Андрея Владимировича Кузнецова. </a:t>
            </a:r>
            <a:endParaRPr lang="ru-RU" sz="2000" dirty="0">
              <a:solidFill>
                <a:srgbClr val="0070C0"/>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141" y="664292"/>
            <a:ext cx="2268252" cy="3024336"/>
          </a:xfrm>
          <a:prstGeom prst="rect">
            <a:avLst/>
          </a:prstGeom>
        </p:spPr>
      </p:pic>
      <p:sp>
        <p:nvSpPr>
          <p:cNvPr id="7" name="Объект 6"/>
          <p:cNvSpPr>
            <a:spLocks noGrp="1"/>
          </p:cNvSpPr>
          <p:nvPr>
            <p:ph idx="1"/>
          </p:nvPr>
        </p:nvSpPr>
        <p:spPr>
          <a:xfrm>
            <a:off x="395536" y="2568733"/>
            <a:ext cx="6347714" cy="3880773"/>
          </a:xfrm>
        </p:spPr>
        <p:txBody>
          <a:bodyPr/>
          <a:lstStyle/>
          <a:p>
            <a:r>
              <a:rPr lang="ru-RU" dirty="0" smtClean="0"/>
              <a:t> </a:t>
            </a:r>
            <a:r>
              <a:rPr lang="ru-RU" dirty="0" err="1" smtClean="0"/>
              <a:t>пр</a:t>
            </a:r>
            <a:endParaRPr lang="ru-RU"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9143" y="3696917"/>
            <a:ext cx="1851670" cy="2468893"/>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6105" y="2780928"/>
            <a:ext cx="2355726" cy="3140968"/>
          </a:xfrm>
          <a:prstGeom prst="rect">
            <a:avLst/>
          </a:prstGeom>
        </p:spPr>
      </p:pic>
    </p:spTree>
    <p:extLst>
      <p:ext uri="{BB962C8B-B14F-4D97-AF65-F5344CB8AC3E}">
        <p14:creationId xmlns:p14="http://schemas.microsoft.com/office/powerpoint/2010/main" val="2636957442"/>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3848" y="620688"/>
            <a:ext cx="4248472" cy="1320800"/>
          </a:xfrm>
        </p:spPr>
        <p:txBody>
          <a:bodyPr>
            <a:normAutofit fontScale="90000"/>
          </a:bodyPr>
          <a:lstStyle/>
          <a:p>
            <a:r>
              <a:rPr lang="ru-RU" sz="2400" dirty="0" smtClean="0">
                <a:solidFill>
                  <a:srgbClr val="00B050"/>
                </a:solidFill>
              </a:rPr>
              <a:t>Первый урожай огурцов:</a:t>
            </a:r>
            <a:r>
              <a:rPr lang="ru-RU" sz="2400" dirty="0" smtClean="0">
                <a:solidFill>
                  <a:srgbClr val="0070C0"/>
                </a:solidFill>
              </a:rPr>
              <a:t/>
            </a:r>
            <a:br>
              <a:rPr lang="ru-RU" sz="2400" dirty="0" smtClean="0">
                <a:solidFill>
                  <a:srgbClr val="0070C0"/>
                </a:solidFill>
              </a:rPr>
            </a:br>
            <a:r>
              <a:rPr lang="ru-RU" sz="2400" dirty="0" smtClean="0">
                <a:solidFill>
                  <a:srgbClr val="0070C0"/>
                </a:solidFill>
              </a:rPr>
              <a:t>2018г. – 23 июля</a:t>
            </a:r>
            <a:br>
              <a:rPr lang="ru-RU" sz="2400" dirty="0" smtClean="0">
                <a:solidFill>
                  <a:srgbClr val="0070C0"/>
                </a:solidFill>
              </a:rPr>
            </a:br>
            <a:r>
              <a:rPr lang="ru-RU" sz="2400" dirty="0" smtClean="0">
                <a:solidFill>
                  <a:srgbClr val="0070C0"/>
                </a:solidFill>
              </a:rPr>
              <a:t>2019г. – 12 июля</a:t>
            </a:r>
            <a:br>
              <a:rPr lang="ru-RU" sz="2400" dirty="0" smtClean="0">
                <a:solidFill>
                  <a:srgbClr val="0070C0"/>
                </a:solidFill>
              </a:rPr>
            </a:br>
            <a:r>
              <a:rPr lang="ru-RU" sz="2400" dirty="0" smtClean="0">
                <a:solidFill>
                  <a:srgbClr val="0070C0"/>
                </a:solidFill>
              </a:rPr>
              <a:t>2020г. – онлайн-лагерь</a:t>
            </a:r>
            <a:br>
              <a:rPr lang="ru-RU" sz="2400" dirty="0" smtClean="0">
                <a:solidFill>
                  <a:srgbClr val="0070C0"/>
                </a:solidFill>
              </a:rPr>
            </a:br>
            <a:r>
              <a:rPr lang="ru-RU" sz="2400" dirty="0" smtClean="0">
                <a:solidFill>
                  <a:srgbClr val="0070C0"/>
                </a:solidFill>
              </a:rPr>
              <a:t>2021г. – 26 июля</a:t>
            </a:r>
            <a:endParaRPr lang="ru-RU" sz="2400" dirty="0">
              <a:solidFill>
                <a:srgbClr val="0070C0"/>
              </a:solidFill>
            </a:endParaRPr>
          </a:p>
        </p:txBody>
      </p:sp>
      <p:pic>
        <p:nvPicPr>
          <p:cNvPr id="4" name="Объект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2848" y="1052736"/>
            <a:ext cx="2841000" cy="3783204"/>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3933" y="1336693"/>
            <a:ext cx="2339430" cy="342900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2730" y="3717032"/>
            <a:ext cx="2016224" cy="2688299"/>
          </a:xfrm>
          <a:prstGeom prst="rect">
            <a:avLst/>
          </a:prstGeom>
        </p:spPr>
      </p:pic>
    </p:spTree>
    <p:extLst>
      <p:ext uri="{BB962C8B-B14F-4D97-AF65-F5344CB8AC3E}">
        <p14:creationId xmlns:p14="http://schemas.microsoft.com/office/powerpoint/2010/main" val="3505151542"/>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332656"/>
            <a:ext cx="6347714" cy="3880773"/>
          </a:xfrm>
        </p:spPr>
        <p:txBody>
          <a:bodyPr/>
          <a:lstStyle/>
          <a:p>
            <a:pPr marL="0" indent="0">
              <a:buNone/>
            </a:pPr>
            <a:r>
              <a:rPr lang="ru-RU" altLang="ko-KR" b="1" dirty="0">
                <a:solidFill>
                  <a:srgbClr val="0070C0"/>
                </a:solidFill>
                <a:latin typeface="Monotype Corsiva" pitchFamily="66" charset="0"/>
              </a:rPr>
              <a:t>Кроме этой работы все воспитанники занимаются благоустройством села: следят за чистотой и порядком </a:t>
            </a:r>
            <a:r>
              <a:rPr lang="ru-RU" altLang="ko-KR" b="1" dirty="0" smtClean="0">
                <a:solidFill>
                  <a:srgbClr val="0070C0"/>
                </a:solidFill>
                <a:latin typeface="Monotype Corsiva" pitchFamily="66" charset="0"/>
              </a:rPr>
              <a:t>на </a:t>
            </a:r>
            <a:r>
              <a:rPr lang="ru-RU" altLang="ko-KR" b="1" dirty="0">
                <a:solidFill>
                  <a:srgbClr val="0070C0"/>
                </a:solidFill>
                <a:latin typeface="Monotype Corsiva" pitchFamily="66" charset="0"/>
              </a:rPr>
              <a:t>территории </a:t>
            </a:r>
            <a:r>
              <a:rPr lang="ru-RU" altLang="ko-KR" b="1" dirty="0" smtClean="0">
                <a:solidFill>
                  <a:srgbClr val="0070C0"/>
                </a:solidFill>
                <a:latin typeface="Monotype Corsiva" pitchFamily="66" charset="0"/>
              </a:rPr>
              <a:t>школы, села и </a:t>
            </a:r>
            <a:r>
              <a:rPr lang="ru-RU" altLang="ko-KR" b="1" dirty="0">
                <a:solidFill>
                  <a:srgbClr val="0070C0"/>
                </a:solidFill>
                <a:latin typeface="Monotype Corsiva" pitchFamily="66" charset="0"/>
              </a:rPr>
              <a:t>берега реки Тас-Юрях.</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896" y="1484784"/>
            <a:ext cx="3227851" cy="2420888"/>
          </a:xfrm>
          <a:prstGeom prst="rect">
            <a:avLst/>
          </a:prstGeom>
          <a:ln>
            <a:noFill/>
          </a:ln>
          <a:effectLst>
            <a:softEdge rad="112500"/>
          </a:effectLst>
        </p:spPr>
      </p:pic>
      <p:pic>
        <p:nvPicPr>
          <p:cNvPr id="5" name="Объект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1484784"/>
            <a:ext cx="3886200" cy="2185988"/>
          </a:xfrm>
          <a:prstGeom prst="rect">
            <a:avLst/>
          </a:prstGeom>
        </p:spPr>
      </p:pic>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5156" y="3397231"/>
            <a:ext cx="4123353" cy="3092515"/>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896" y="4293096"/>
            <a:ext cx="3163844" cy="1779662"/>
          </a:xfrm>
          <a:prstGeom prst="rect">
            <a:avLst/>
          </a:prstGeom>
        </p:spPr>
      </p:pic>
    </p:spTree>
    <p:extLst>
      <p:ext uri="{BB962C8B-B14F-4D97-AF65-F5344CB8AC3E}">
        <p14:creationId xmlns:p14="http://schemas.microsoft.com/office/powerpoint/2010/main" val="3839392520"/>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1932</TotalTime>
  <Words>437</Words>
  <Application>Microsoft Office PowerPoint</Application>
  <PresentationFormat>Экран (4:3)</PresentationFormat>
  <Paragraphs>65</Paragraphs>
  <Slides>23</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23</vt:i4>
      </vt:variant>
    </vt:vector>
  </HeadingPairs>
  <TitlesOfParts>
    <vt:vector size="33" baseType="lpstr">
      <vt:lpstr>맑은 고딕</vt:lpstr>
      <vt:lpstr>Arial</vt:lpstr>
      <vt:lpstr>Calibri</vt:lpstr>
      <vt:lpstr>Comic Sans MS</vt:lpstr>
      <vt:lpstr>HY그래픽M</vt:lpstr>
      <vt:lpstr>Monotype Corsiva</vt:lpstr>
      <vt:lpstr>Times New Roman</vt:lpstr>
      <vt:lpstr>Trebuchet MS</vt:lpstr>
      <vt:lpstr>Wingdings 3</vt:lpstr>
      <vt:lpstr>Грань</vt:lpstr>
      <vt:lpstr>Муниципальное казенное общеобразовательное учреждение « Средняя общеобразовательная школа № 9 им.Р.В.Лонкунова»     Школьный эколого-краеведческий лагерь «Сарыал» как эффективный метод экологического воспитания и развития научно-исследовательского интереса у школьников .</vt:lpstr>
      <vt:lpstr>Презентация PowerPoint</vt:lpstr>
      <vt:lpstr>  </vt:lpstr>
      <vt:lpstr>Задачи:</vt:lpstr>
      <vt:lpstr>   Режим дня</vt:lpstr>
      <vt:lpstr>Презентация PowerPoint</vt:lpstr>
      <vt:lpstr>В 2021 году Мирнинский районный Совет депутатов приобрел для школы теплицу из поликарбоната. Благодарим председателя районного совета депутатов Андрея Владимировича Кузнецова. </vt:lpstr>
      <vt:lpstr>Первый урожай огурцов: 2018г. – 23 июля 2019г. – 12 июля 2020г. – онлайн-лагерь 2021г. – 26 июля</vt:lpstr>
      <vt:lpstr>Презентация PowerPoint</vt:lpstr>
      <vt:lpstr>Презентация PowerPoint</vt:lpstr>
      <vt:lpstr>Важным фактором в занятиях нашего лагеря в этом году - это сотрудничество с институтом биологии СО РАН,а именно с д.б.н Исаевым Аркадием Петровичем</vt:lpstr>
      <vt:lpstr>Приказом школы №143 от 16.06.2021г. создан исследовательский отряд  в количестве 5 воспитанников ЭКЛ «Сарыал», они принимают участие в республиканском сетевом исследовательском проекте «Научное лето-онлайн 2021» </vt:lpstr>
      <vt:lpstr>В теоретической части участники проекта прослушали лекции («Наблюдение за гнездованием птиц», «Фотосъемка птиц», теории по орнитологии</vt:lpstr>
      <vt:lpstr>Практическая часть – описание древостоя на пробной площадке (размер площадки 25 на 25 м): Перечет деревьев всех пород, измерение диаметра деревьев, определение категории состояния</vt:lpstr>
      <vt:lpstr>Наблюдение за птицами в окрестностях села (Степанова У., рук.Максимова А.В.)</vt:lpstr>
      <vt:lpstr>Водный мониторинг реки Тас-Юрях, определение качества воды в полевых условиях</vt:lpstr>
      <vt:lpstr>Поисковая, исследовательская работа в школьном историко-краеведческом музее («Энциклопедия с.Тас-Юрях: от А до Я» (Григорьева В., Слепцова К., Ефимов А.), «Название улиц моего села» (Петров П.), «Путешествие по моему селу» (Иванов И.)), изучение лекарственных растений (Ыракыева Н., Ощепкова Л.), топонимики МО «Ботуобуйинский наслег (Данилова Л.), отснято более 100 кадров. В августе предполагается на основе снимков и детских рисунков организовать выставку “Живая Природа”. </vt:lpstr>
      <vt:lpstr>Экологические акции</vt:lpstr>
      <vt:lpstr>Проба пера (Ощепкова Л., Ыракыева Н. публиковались в республиканской газете «Кыым», экологические сказки вошли в книгу «Колодец сказок»)</vt:lpstr>
      <vt:lpstr>Презентация PowerPoint</vt:lpstr>
      <vt:lpstr>Презентация PowerPoint</vt:lpstr>
      <vt:lpstr> </vt:lpstr>
      <vt:lpstr>Спасибо за внимание!</vt:lpstr>
    </vt:vector>
  </TitlesOfParts>
  <Company>505.ru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Кэтэх хаhаайыстыба</dc:title>
  <dc:creator>ДС</dc:creator>
  <cp:lastModifiedBy>УВР</cp:lastModifiedBy>
  <cp:revision>108</cp:revision>
  <dcterms:created xsi:type="dcterms:W3CDTF">2008-01-31T02:42:10Z</dcterms:created>
  <dcterms:modified xsi:type="dcterms:W3CDTF">2021-07-29T03:37:19Z</dcterms:modified>
</cp:coreProperties>
</file>