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72" r:id="rId13"/>
    <p:sldId id="289" r:id="rId14"/>
    <p:sldId id="279" r:id="rId15"/>
    <p:sldId id="274" r:id="rId16"/>
    <p:sldId id="276" r:id="rId17"/>
    <p:sldId id="277" r:id="rId18"/>
    <p:sldId id="278" r:id="rId19"/>
    <p:sldId id="265" r:id="rId20"/>
    <p:sldId id="273" r:id="rId21"/>
    <p:sldId id="270" r:id="rId2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6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EF28E-6EEC-4215-9E82-276BC6F3AB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CB7EF6-27C6-4323-B8FD-85956F88B402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5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B585F-BEC6-476D-84C5-6C02ACADB44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EC8C71-F24E-4085-B028-F0FF1278DA83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92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05247-7BCF-4EE6-876E-3A16C30B83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155C68-233A-4270-B4A3-3148FBE0F6E6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71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9"/>
          <a:stretch>
            <a:fillRect/>
          </a:stretch>
        </p:blipFill>
        <p:spPr bwMode="auto">
          <a:xfrm>
            <a:off x="0" y="-33338"/>
            <a:ext cx="9906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596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91E3B-5FF3-430F-8D53-CC7B04C4C95A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BCADE6-6ADA-47BF-AF09-02003B3CFF7D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19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66500-11F4-44B0-87F9-2511D1F140B5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B9D091-E2E6-4371-808E-CF462694A637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508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4B8EE-03F0-46F0-997A-5110523C8487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AEBD9F-E4D1-47BF-A6C4-19DF0A44D673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092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B1C3AC-40A9-41D2-9681-3F8FEA003DE6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0BB87F-382B-474A-8CE6-3F814C1D8C28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992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FF3E3-8872-4B19-BD4F-4779472E6D22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D5725C-B154-4D29-B19F-3DADDFB2316F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909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0889E-AE01-41E4-9731-4AA862295C2F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A23AAA-E06D-4F5F-9385-810E7861924D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628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40C713-944D-4841-AD2A-E4BF6930EEB7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DA9091-0D17-40FB-9968-C948C87C464F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255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5726F-50A5-4756-844A-747EED0A4D5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13FF00-AB26-4350-899A-B5C7BCC49DFF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016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3321AF-52E4-48B6-9D02-FCD5BEEA0544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B068F6-088A-45C8-AD87-F60AB1820EF1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75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3F9A0F-0EB3-47F6-BF2A-10F4741203B1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B00868-8221-436D-8477-AE17A267C6F2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385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1B813-BEEF-4EE7-B652-E2A1FF822626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E24CDF-E78C-4272-B610-0428CE7CE6B2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52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203972-29DC-492F-B17D-B52D7D6657AC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CCDC47-F335-4217-9AC2-FC19D066EBD3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11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9"/>
          <a:stretch>
            <a:fillRect/>
          </a:stretch>
        </p:blipFill>
        <p:spPr bwMode="auto">
          <a:xfrm>
            <a:off x="0" y="-33338"/>
            <a:ext cx="9906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3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3229A-519B-4782-93B0-C3B06FC45B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776936-DC62-4674-B2F9-7A6A42BEBF1C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86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5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5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E8CE7-A837-447D-BEC8-0B21383F762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065973-4D4D-4726-8126-F9DA95213632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28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6CCEB-4715-462D-A878-8E72E17D03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4437CC-86ED-4387-AC54-60D96975EFD2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09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6AB26-0B70-423C-84EE-420F619B0A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F030B6-078F-468D-B713-4178E7A4DD97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0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F2F8E-E761-4ED4-B2D7-A0A5BFFBF9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570564-6873-44D6-A937-8819D3402CA1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478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5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FDCB9-DC0C-42A6-926A-CEE03A9D80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72C3FA-C22A-450F-9E34-99E177D01B14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25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C5203-6C3B-4C8D-B6E0-4829F439BDC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D307-7D92-44B3-969F-E1BD85ABCF87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179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2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E43AAE-71DA-4CAB-A43E-083C6B6DC7E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98279D-8C70-4F51-8FE3-605EAAD811C3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89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5pPr>
      <a:lvl6pPr marL="495285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6pPr>
      <a:lvl7pPr marL="990570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7pPr>
      <a:lvl8pPr marL="1485854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8pPr>
      <a:lvl9pPr marL="1981139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9pPr>
    </p:titleStyle>
    <p:bodyStyle>
      <a:lvl1pPr marL="369888" indent="-3698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079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6663" indent="-2460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1963" indent="-2460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27263" indent="-2460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3DC6B1-479A-405F-8BF1-91894883B141}" type="datetimeFigureOut">
              <a: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14.07.2021</a:t>
            </a:fld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DAA9A-E735-4F24-92E4-4FE58245683B}" type="slidenum"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28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5pPr>
      <a:lvl6pPr marL="495285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6pPr>
      <a:lvl7pPr marL="990570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7pPr>
      <a:lvl8pPr marL="1485854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8pPr>
      <a:lvl9pPr marL="1981139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itchFamily="34" charset="0"/>
        </a:defRPr>
      </a:lvl9pPr>
    </p:titleStyle>
    <p:bodyStyle>
      <a:lvl1pPr marL="369888" indent="-3698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079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6663" indent="-2460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1963" indent="-2460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27263" indent="-2460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dsh.education/media/redactor/%D0%BB%D1%83%D1%87%D1%88%D0%B0%D1%8F%20%D1%82%D0%B5%D0%BC%D0%B0%D1%82%D0%B8%D1%87%D0%B5%D1%81%D0%BA%D0%B0%D1%8F%20%D1%81%D0%BC%D0%B5%D0%BD%D0%B0.docx" TargetMode="External"/><Relationship Id="rId2" Type="http://schemas.openxmlformats.org/officeDocument/2006/relationships/hyperlink" Target="https://rdsh.education/media/redactor/%D0%9F%D1%80%D0%B5%D0%B7%D0%B5%D0%BD%D1%82%D0%B0%D1%86%D0%B8%D1%8F%20%D0%A2%D0%B5%D1%85%D0%BD%D0%BE%D0%BB%D0%BE%D0%B3%D0%B8%D1%87%D0%B5%D1%81%D0%BA%D0%B0%D1%8F%20%D0%B0%D1%84%D0%B8%D1%88%D0%BA%D0%B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0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2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jpeg"/><Relationship Id="rId4" Type="http://schemas.openxmlformats.org/officeDocument/2006/relationships/image" Target="../media/image22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98673" cy="8249005"/>
          </a:xfrm>
          <a:prstGeom prst="rect">
            <a:avLst/>
          </a:prstGeom>
        </p:spPr>
      </p:pic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4329115" y="4989513"/>
            <a:ext cx="1798637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39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Якутия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86622" y="3201124"/>
            <a:ext cx="7777162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Организация смен РДШ «</a:t>
            </a:r>
            <a:r>
              <a:rPr lang="ru-RU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Медиавызов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» и «РДШ- атмосфера творчества» на базе ГАУ ДО РС(Я) «</a:t>
            </a:r>
            <a:r>
              <a:rPr lang="ru-RU" sz="3200" b="1" dirty="0" err="1">
                <a:solidFill>
                  <a:srgbClr val="002060"/>
                </a:solidFill>
                <a:cs typeface="Arial" panose="020B0604020202020204" pitchFamily="34" charset="0"/>
              </a:rPr>
              <a:t>ЦОиОД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 «Сосновый бор»</a:t>
            </a:r>
            <a:endParaRPr lang="ru-RU" sz="3200" b="1" dirty="0">
              <a:solidFill>
                <a:srgbClr val="00206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60091" y="4908629"/>
            <a:ext cx="6164262" cy="6463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Макарова Н.В., региональный координатор РДШ, специалист по работе с молодежью ФГБУ «</a:t>
            </a:r>
            <a:r>
              <a:rPr lang="ru-RU" b="1" dirty="0" err="1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Росдетцентр</a:t>
            </a:r>
            <a:r>
              <a:rPr lang="ru-RU" b="1" dirty="0" smtClean="0">
                <a:solidFill>
                  <a:srgbClr val="002060"/>
                </a:solidFill>
                <a:latin typeface="Calibri"/>
                <a:cs typeface="Arial" panose="020B0604020202020204" pitchFamily="34" charset="0"/>
              </a:rPr>
              <a:t>»</a:t>
            </a:r>
            <a:endParaRPr lang="ru-RU" b="1" dirty="0">
              <a:solidFill>
                <a:srgbClr val="002060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11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850900"/>
          </a:xfrm>
        </p:spPr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</a:rPr>
              <a:t>Военно-патриотическое</a:t>
            </a:r>
            <a:br>
              <a:rPr lang="ru-RU" altLang="ru-RU" sz="2400" b="1" smtClean="0">
                <a:solidFill>
                  <a:srgbClr val="002060"/>
                </a:solidFill>
              </a:rPr>
            </a:br>
            <a:r>
              <a:rPr lang="ru-RU" altLang="ru-RU" sz="3200" b="1" smtClean="0">
                <a:solidFill>
                  <a:srgbClr val="C00000"/>
                </a:solidFill>
              </a:rPr>
              <a:t>РДШ Краеведение</a:t>
            </a:r>
            <a:br>
              <a:rPr lang="ru-RU" altLang="ru-RU" sz="3200" b="1" smtClean="0">
                <a:solidFill>
                  <a:srgbClr val="C00000"/>
                </a:solidFill>
              </a:rPr>
            </a:br>
            <a:endParaRPr lang="ru-RU" altLang="ru-RU" sz="3200" b="1" smtClean="0">
              <a:solidFill>
                <a:srgbClr val="C00000"/>
              </a:solidFill>
            </a:endParaRPr>
          </a:p>
        </p:txBody>
      </p:sp>
      <p:sp>
        <p:nvSpPr>
          <p:cNvPr id="43012" name="Объект 2"/>
          <p:cNvSpPr>
            <a:spLocks noGrp="1"/>
          </p:cNvSpPr>
          <p:nvPr>
            <p:ph idx="1"/>
          </p:nvPr>
        </p:nvSpPr>
        <p:spPr>
          <a:xfrm>
            <a:off x="344488" y="877888"/>
            <a:ext cx="8915400" cy="1543050"/>
          </a:xfrm>
        </p:spPr>
        <p:txBody>
          <a:bodyPr/>
          <a:lstStyle/>
          <a:p>
            <a:pPr algn="just"/>
            <a:r>
              <a:rPr lang="ru-RU" altLang="ru-RU" sz="2400" b="1" smtClean="0">
                <a:solidFill>
                  <a:srgbClr val="002060"/>
                </a:solidFill>
              </a:rPr>
              <a:t>Рассказываем об истории и культуре народов и территорий России, учим ориентироваться на карте и на местности и планировать путешествия, исследовать природу и города, обучаем музейному делу и проведению экскурсий</a:t>
            </a:r>
          </a:p>
          <a:p>
            <a:endParaRPr lang="ru-RU" altLang="ru-RU" sz="2400" smtClean="0"/>
          </a:p>
        </p:txBody>
      </p:sp>
      <p:sp>
        <p:nvSpPr>
          <p:cNvPr id="43013" name="Прямоугольник 3"/>
          <p:cNvSpPr>
            <a:spLocks noChangeArrowheads="1"/>
          </p:cNvSpPr>
          <p:nvPr/>
        </p:nvSpPr>
        <p:spPr bwMode="auto">
          <a:xfrm>
            <a:off x="344488" y="2708275"/>
            <a:ext cx="4176712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«Я познаю Россию»- конкурс краеведческих презентаций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«Школьный музей»- конкурс экскурсий по школьным музеям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«Прогулки по стране»- конкурс уникальных экскурсионных региональных маршрутов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Научное ориентирование- исследование научных достижений в регионах, публикация в научном издании,основанная на результатах исследований</a:t>
            </a:r>
          </a:p>
        </p:txBody>
      </p:sp>
      <p:sp>
        <p:nvSpPr>
          <p:cNvPr id="43014" name="Прямоугольник 5"/>
          <p:cNvSpPr>
            <a:spLocks noChangeArrowheads="1"/>
          </p:cNvSpPr>
          <p:nvPr/>
        </p:nvSpPr>
        <p:spPr bwMode="auto">
          <a:xfrm>
            <a:off x="5240338" y="2995613"/>
            <a:ext cx="495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 школьники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7-17 лет, педагоги, родители</a:t>
            </a:r>
          </a:p>
        </p:txBody>
      </p:sp>
      <p:sp>
        <p:nvSpPr>
          <p:cNvPr id="43015" name="Прямоугольник 6"/>
          <p:cNvSpPr>
            <a:spLocks noChangeArrowheads="1"/>
          </p:cNvSpPr>
          <p:nvPr/>
        </p:nvSpPr>
        <p:spPr bwMode="auto">
          <a:xfrm>
            <a:off x="4622800" y="4756150"/>
            <a:ext cx="520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Декабрь 2021 г.- путешествие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победителей конкурсов по России</a:t>
            </a:r>
          </a:p>
        </p:txBody>
      </p:sp>
      <p:pic>
        <p:nvPicPr>
          <p:cNvPr id="43016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909888"/>
            <a:ext cx="1109663" cy="75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8" y="3911600"/>
            <a:ext cx="9747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74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Смены РДШ в Сосновом бору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4776324"/>
            <a:ext cx="8915400" cy="2067971"/>
          </a:xfrm>
        </p:spPr>
        <p:txBody>
          <a:bodyPr/>
          <a:lstStyle/>
          <a:p>
            <a:pPr algn="just"/>
            <a:r>
              <a:rPr lang="ru-RU" sz="1800" dirty="0" smtClean="0">
                <a:solidFill>
                  <a:srgbClr val="002060"/>
                </a:solidFill>
              </a:rPr>
              <a:t>С 17 февраля по 2 марта 2021 года -смена для активистов РДШ «</a:t>
            </a:r>
            <a:r>
              <a:rPr lang="ru-RU" sz="1800" dirty="0" err="1" smtClean="0">
                <a:solidFill>
                  <a:srgbClr val="002060"/>
                </a:solidFill>
              </a:rPr>
              <a:t>Медиавызов</a:t>
            </a:r>
            <a:r>
              <a:rPr lang="ru-RU" sz="1800" dirty="0" smtClean="0">
                <a:solidFill>
                  <a:srgbClr val="002060"/>
                </a:solidFill>
              </a:rPr>
              <a:t>». В рамках смены состоялись Сборы Детского совета РС(Я), где приняли участие 85 участников малых районных детских советов. </a:t>
            </a:r>
          </a:p>
          <a:p>
            <a:pPr algn="just"/>
            <a:r>
              <a:rPr lang="ru-RU" sz="1800" dirty="0" smtClean="0">
                <a:solidFill>
                  <a:srgbClr val="002060"/>
                </a:solidFill>
              </a:rPr>
              <a:t>С 24 марта по 6 апреля	2021 года-  смена «РДШ- атмосфера творчества» для участников конкурса «Лучшая команда РДШ», где приняли участие 98 активистов РДШ.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219199"/>
            <a:ext cx="4354287" cy="32657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455" y="1219199"/>
            <a:ext cx="4326245" cy="325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5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3200" b="1" dirty="0">
                <a:solidFill>
                  <a:srgbClr val="C00000"/>
                </a:solidFill>
              </a:rPr>
              <a:t>Направления деятельности, формы и методы</a:t>
            </a:r>
            <a:br>
              <a:rPr lang="ru-RU" sz="3200" b="1" dirty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1417638"/>
            <a:ext cx="8915400" cy="4708527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</a:rPr>
              <a:t>Учитывая </a:t>
            </a:r>
            <a:r>
              <a:rPr lang="ru-RU" sz="1600" dirty="0">
                <a:solidFill>
                  <a:srgbClr val="002060"/>
                </a:solidFill>
              </a:rPr>
              <a:t>кратковременность пребывания детей в Центре, основными методами организации деятельности являются: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•	Воспитание на основе обещания. Каждый участник добровольно берет на себя обязательство соответствовать тому образу, который заложен в обещании и законах. А именно — осознание своего долга перед Богом, гражданского долга и долга перед самим собой.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•	Система </a:t>
            </a:r>
            <a:r>
              <a:rPr lang="ru-RU" sz="1600" dirty="0" err="1">
                <a:solidFill>
                  <a:srgbClr val="002060"/>
                </a:solidFill>
              </a:rPr>
              <a:t>микрогрупп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•	Личный рост участников (стимулирующие и развивающие программы) — специальные программы, призывающие участников к самосовершенствованию, через развитие, выполнение гражданского и духовного долга. Применение новых и старых форм, таких, как специальности, разрядная система, проектная деятельность, цикловые игры и пр.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•	«Обучение через дело» — метод, привнесённый в начале прошлого века из педагогики, когда основой обучения подразумевалось обязательное претворение теории в практику.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</a:rPr>
              <a:t>Поддержка взрослых. Основная задача для придания организации динамично развивающегося и общественного характера. Система руководства </a:t>
            </a:r>
            <a:r>
              <a:rPr lang="ru-RU" sz="1600" dirty="0" err="1">
                <a:solidFill>
                  <a:srgbClr val="002060"/>
                </a:solidFill>
              </a:rPr>
              <a:t>микрогруппами</a:t>
            </a:r>
            <a:r>
              <a:rPr lang="ru-RU" sz="1600" dirty="0">
                <a:solidFill>
                  <a:srgbClr val="002060"/>
                </a:solidFill>
              </a:rPr>
              <a:t> и курсы различных уровней, международный обмен опытом, ротация руководителей, ступеньки роста, звания, должности.</a:t>
            </a:r>
          </a:p>
        </p:txBody>
      </p:sp>
    </p:spTree>
    <p:extLst>
      <p:ext uri="{BB962C8B-B14F-4D97-AF65-F5344CB8AC3E}">
        <p14:creationId xmlns:p14="http://schemas.microsoft.com/office/powerpoint/2010/main" val="3779120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Этапы </a:t>
            </a:r>
            <a:r>
              <a:rPr lang="ru-RU" sz="3200" b="1" dirty="0" smtClean="0">
                <a:solidFill>
                  <a:srgbClr val="C00000"/>
                </a:solidFill>
              </a:rPr>
              <a:t>реализации программы</a:t>
            </a:r>
            <a:r>
              <a:rPr lang="ru-RU" sz="3200" b="1" dirty="0">
                <a:solidFill>
                  <a:srgbClr val="C00000"/>
                </a:solidFill>
              </a:rPr>
              <a:t/>
            </a:r>
            <a:br>
              <a:rPr lang="ru-RU" sz="3200" b="1" dirty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923925"/>
            <a:ext cx="8915400" cy="4840290"/>
          </a:xfrm>
        </p:spPr>
        <p:txBody>
          <a:bodyPr/>
          <a:lstStyle/>
          <a:p>
            <a:r>
              <a:rPr lang="ru-RU" sz="1600" dirty="0" smtClean="0">
                <a:solidFill>
                  <a:srgbClr val="002060"/>
                </a:solidFill>
              </a:rPr>
              <a:t>Реализация </a:t>
            </a:r>
            <a:r>
              <a:rPr lang="ru-RU" sz="1600" dirty="0">
                <a:solidFill>
                  <a:srgbClr val="002060"/>
                </a:solidFill>
              </a:rPr>
              <a:t>смены состоит из нескольких этапов, соответствующих периодам жизни Центра.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1.	Организационный период (2 дня)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Основная цель этого периода – адаптация ребёнка к условиям и особенностям Центра. Дети знакомятся друг с другом, воспитатели и вожатые узнают об их интересах, определяют лидера, дают детям возможность проявить себя. Происходит структурное и организационное оформление системы совместной деятельности.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2.	Основной период (10 дней)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На данном этапе осуществляется организация жизнедеятельности детей по проектам:</a:t>
            </a:r>
          </a:p>
          <a:p>
            <a:r>
              <a:rPr lang="ru-RU" sz="1600" dirty="0">
                <a:solidFill>
                  <a:srgbClr val="002060"/>
                </a:solidFill>
              </a:rPr>
              <a:t>•	реализация основной идеи проектов;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•	вовлечение детей и подростков в различные виды коллективно-творческих дел, кружки по интересам;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•	организация деятельности органов самоуправления.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3.	Заключительный период смены (2 дня</a:t>
            </a:r>
            <a:r>
              <a:rPr lang="ru-RU" sz="1600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Подведение итогов прожитой смены: проведение анализа качественных изменений, произошедших с участниками смены, составление итоговой диагностики по аналитическому материалу, анализ предложений детей, педагогов и родителей по развитию детского Центра в будущем, выработка перспектив деятельности Центра, закрытие лагерной смены.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4.	Организационные основы деятельности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5</a:t>
            </a:r>
            <a:r>
              <a:rPr lang="ru-RU" sz="1600" dirty="0">
                <a:solidFill>
                  <a:srgbClr val="002060"/>
                </a:solidFill>
              </a:rPr>
              <a:t>.	Предполагаемые результаты программы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6</a:t>
            </a:r>
            <a:r>
              <a:rPr lang="ru-RU" sz="1600" dirty="0">
                <a:solidFill>
                  <a:srgbClr val="002060"/>
                </a:solidFill>
              </a:rPr>
              <a:t>.	Диагностика результатов программы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08549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-186282"/>
            <a:ext cx="8915400" cy="1143000"/>
          </a:xfrm>
        </p:spPr>
        <p:txBody>
          <a:bodyPr/>
          <a:lstStyle/>
          <a:p>
            <a:r>
              <a:rPr lang="ru-RU" sz="3200" dirty="0" smtClean="0">
                <a:solidFill>
                  <a:srgbClr val="760000"/>
                </a:solidFill>
              </a:rPr>
              <a:t>Структура смены «</a:t>
            </a:r>
            <a:r>
              <a:rPr lang="ru-RU" sz="3200" dirty="0" err="1" smtClean="0">
                <a:solidFill>
                  <a:srgbClr val="760000"/>
                </a:solidFill>
              </a:rPr>
              <a:t>Медиавызов</a:t>
            </a:r>
            <a:r>
              <a:rPr lang="ru-RU" sz="3200" dirty="0">
                <a:solidFill>
                  <a:srgbClr val="760000"/>
                </a:solidFill>
              </a:rPr>
              <a:t>»</a:t>
            </a:r>
            <a:br>
              <a:rPr lang="ru-RU" sz="3200" dirty="0">
                <a:solidFill>
                  <a:srgbClr val="760000"/>
                </a:solidFill>
              </a:rPr>
            </a:br>
            <a:r>
              <a:rPr lang="ru-RU" sz="2000" dirty="0">
                <a:solidFill>
                  <a:srgbClr val="760000"/>
                </a:solidFill>
              </a:rPr>
              <a:t>с 18 февраля по 3 марта  2021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6021" y="777011"/>
            <a:ext cx="3000375" cy="155861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ru-RU" sz="1200" b="1" dirty="0" smtClean="0"/>
              <a:t>Курсы </a:t>
            </a:r>
            <a:r>
              <a:rPr lang="ru-RU" sz="1200" b="1" dirty="0"/>
              <a:t>ДО по направлениям:</a:t>
            </a:r>
          </a:p>
          <a:p>
            <a:pPr marL="0" indent="0" algn="just">
              <a:spcBef>
                <a:spcPts val="0"/>
              </a:spcBef>
            </a:pPr>
            <a:r>
              <a:rPr lang="ru-RU" sz="1200" b="1" dirty="0"/>
              <a:t>- видеорепортаж (дневник смены)- Решетников </a:t>
            </a:r>
            <a:r>
              <a:rPr lang="ru-RU" sz="1200" b="1" dirty="0" err="1"/>
              <a:t>Дь.В</a:t>
            </a:r>
            <a:r>
              <a:rPr lang="ru-RU" sz="1200" b="1" dirty="0"/>
              <a:t>.</a:t>
            </a:r>
          </a:p>
          <a:p>
            <a:pPr marL="0" indent="0" algn="just">
              <a:spcBef>
                <a:spcPts val="0"/>
              </a:spcBef>
            </a:pPr>
            <a:r>
              <a:rPr lang="ru-RU" sz="1200" b="1" dirty="0"/>
              <a:t>- </a:t>
            </a:r>
            <a:r>
              <a:rPr lang="ru-RU" sz="1200" b="1" dirty="0" smtClean="0"/>
              <a:t>фоторепортаж </a:t>
            </a:r>
            <a:r>
              <a:rPr lang="ru-RU" sz="1200" b="1" dirty="0"/>
              <a:t>- </a:t>
            </a:r>
            <a:r>
              <a:rPr lang="ru-RU" sz="1200" b="1" dirty="0" err="1"/>
              <a:t>Апросимов</a:t>
            </a:r>
            <a:r>
              <a:rPr lang="ru-RU" sz="1200" b="1" dirty="0"/>
              <a:t> А.В.</a:t>
            </a:r>
          </a:p>
          <a:p>
            <a:pPr marL="0" indent="0" algn="just">
              <a:spcBef>
                <a:spcPts val="0"/>
              </a:spcBef>
            </a:pPr>
            <a:r>
              <a:rPr lang="ru-RU" sz="1200" b="1" dirty="0"/>
              <a:t>- </a:t>
            </a:r>
            <a:r>
              <a:rPr lang="ru-RU" sz="1200" b="1" dirty="0" smtClean="0"/>
              <a:t>социальные </a:t>
            </a:r>
            <a:r>
              <a:rPr lang="ru-RU" sz="1200" b="1" dirty="0"/>
              <a:t>сети- </a:t>
            </a:r>
            <a:r>
              <a:rPr lang="ru-RU" sz="1200" b="1" dirty="0" err="1"/>
              <a:t>Бубякин</a:t>
            </a:r>
            <a:r>
              <a:rPr lang="ru-RU" sz="1200" b="1" dirty="0"/>
              <a:t> В.В.</a:t>
            </a:r>
          </a:p>
          <a:p>
            <a:pPr marL="0" indent="0" algn="just">
              <a:spcBef>
                <a:spcPts val="0"/>
              </a:spcBef>
            </a:pPr>
            <a:r>
              <a:rPr lang="ru-RU" sz="1200" b="1" dirty="0"/>
              <a:t>- </a:t>
            </a:r>
            <a:r>
              <a:rPr lang="ru-RU" sz="1200" b="1" dirty="0" err="1" smtClean="0"/>
              <a:t>медиажурналистика</a:t>
            </a:r>
            <a:r>
              <a:rPr lang="ru-RU" sz="1200" b="1" dirty="0" smtClean="0"/>
              <a:t> </a:t>
            </a:r>
            <a:r>
              <a:rPr lang="ru-RU" sz="1200" b="1" dirty="0"/>
              <a:t>(радиорубка)- Мартынова А.И.</a:t>
            </a:r>
          </a:p>
          <a:p>
            <a:pPr algn="just"/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51141" y="1276915"/>
            <a:ext cx="2828925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Регистрация </a:t>
            </a:r>
            <a:r>
              <a:rPr lang="ru-RU" sz="1200" b="1" dirty="0"/>
              <a:t>всех участников смены на сайте РДШ.РФ </a:t>
            </a:r>
            <a:endParaRPr lang="ru-RU" sz="1200" b="1" dirty="0" smtClean="0"/>
          </a:p>
          <a:p>
            <a:pPr algn="ctr"/>
            <a:r>
              <a:rPr lang="ru-RU" sz="1200" b="1" dirty="0" smtClean="0"/>
              <a:t>для </a:t>
            </a:r>
            <a:r>
              <a:rPr lang="ru-RU" sz="1200" b="1" dirty="0"/>
              <a:t>дальнейшего участия </a:t>
            </a:r>
            <a:endParaRPr lang="ru-RU" sz="1200" b="1" dirty="0" smtClean="0"/>
          </a:p>
          <a:p>
            <a:pPr algn="ctr"/>
            <a:r>
              <a:rPr lang="ru-RU" sz="1200" b="1" dirty="0" smtClean="0"/>
              <a:t>во </a:t>
            </a:r>
            <a:r>
              <a:rPr lang="ru-RU" sz="1200" b="1" dirty="0"/>
              <a:t>Всероссийских проектах РДШ во время смены</a:t>
            </a:r>
          </a:p>
          <a:p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1141" y="2609196"/>
            <a:ext cx="2662237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Вводная лекция:</a:t>
            </a:r>
          </a:p>
          <a:p>
            <a:pPr algn="ctr"/>
            <a:r>
              <a:rPr lang="ru-RU" sz="1200" b="1" dirty="0"/>
              <a:t>- по деятельности РДШ </a:t>
            </a:r>
          </a:p>
          <a:p>
            <a:pPr algn="ctr"/>
            <a:r>
              <a:rPr lang="ru-RU" sz="1200" b="1" dirty="0"/>
              <a:t>- истории детского движения</a:t>
            </a:r>
          </a:p>
          <a:p>
            <a:pPr algn="ctr"/>
            <a:r>
              <a:rPr lang="ru-RU" sz="1200" b="1" dirty="0"/>
              <a:t>-о работе Детского совета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00801" y="4783733"/>
            <a:ext cx="3028950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День единых действий, посвященный Дню защитника Отечества</a:t>
            </a:r>
          </a:p>
          <a:p>
            <a:pPr algn="ctr"/>
            <a:r>
              <a:rPr lang="ru-RU" sz="1200" b="1" dirty="0"/>
              <a:t>Акция “Армейский чемоданчик”</a:t>
            </a:r>
          </a:p>
          <a:p>
            <a:pPr algn="ctr"/>
            <a:r>
              <a:rPr lang="ru-RU" sz="1200" b="1" dirty="0"/>
              <a:t>Встреча с руководителем ВОД “</a:t>
            </a:r>
            <a:r>
              <a:rPr lang="ru-RU" sz="1200" b="1" dirty="0" err="1"/>
              <a:t>Юнармия</a:t>
            </a:r>
            <a:r>
              <a:rPr lang="ru-RU" sz="1200" b="1" dirty="0"/>
              <a:t>” Кузминым А.Н.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8010" y="3793475"/>
            <a:ext cx="2713115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/>
              <a:t> </a:t>
            </a:r>
          </a:p>
          <a:p>
            <a:r>
              <a:rPr lang="ru-RU" sz="1200" b="1" dirty="0" smtClean="0"/>
              <a:t>Игровая </a:t>
            </a:r>
            <a:r>
              <a:rPr lang="ru-RU" sz="1200" b="1" dirty="0"/>
              <a:t>Программа от студентов ЯПК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96021" y="2450143"/>
            <a:ext cx="3000375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b="1" dirty="0"/>
              <a:t>Курсы «</a:t>
            </a:r>
            <a:r>
              <a:rPr lang="ru-RU" sz="1200" b="1" dirty="0" err="1"/>
              <a:t>Медиаграмотность</a:t>
            </a:r>
            <a:r>
              <a:rPr lang="ru-RU" sz="1200" b="1" dirty="0"/>
              <a:t>- инструмент успеха»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336883"/>
              </p:ext>
            </p:extLst>
          </p:nvPr>
        </p:nvGraphicFramePr>
        <p:xfrm>
          <a:off x="6400801" y="3826667"/>
          <a:ext cx="3028949" cy="7828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8949">
                  <a:extLst>
                    <a:ext uri="{9D8B030D-6E8A-4147-A177-3AD203B41FA5}">
                      <a16:colId xmlns:a16="http://schemas.microsoft.com/office/drawing/2014/main" val="3865547058"/>
                    </a:ext>
                  </a:extLst>
                </a:gridCol>
              </a:tblGrid>
              <a:tr h="196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День </a:t>
                      </a:r>
                      <a:r>
                        <a:rPr lang="ru-RU" sz="1200" b="1" dirty="0">
                          <a:effectLst/>
                        </a:rPr>
                        <a:t>профессий будущего –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запуск года Науки и технологий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</a:rPr>
                        <a:t>Центр </a:t>
                      </a:r>
                      <a:r>
                        <a:rPr lang="ru-RU" sz="1200" b="1" dirty="0">
                          <a:effectLst/>
                        </a:rPr>
                        <a:t>опережающей профессиональной подготовки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08503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31728" y="4483901"/>
            <a:ext cx="2583656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1200" b="1" dirty="0" smtClean="0"/>
              <a:t>Веревочные курсы (студенты СВФУ)</a:t>
            </a:r>
            <a:endParaRPr lang="ru-RU" sz="1200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972050" y="588287"/>
            <a:ext cx="76200" cy="5936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Блок-схема: узел 17"/>
          <p:cNvSpPr/>
          <p:nvPr/>
        </p:nvSpPr>
        <p:spPr>
          <a:xfrm>
            <a:off x="4556284" y="2229262"/>
            <a:ext cx="914400" cy="8499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ЯДРО</a:t>
            </a:r>
          </a:p>
        </p:txBody>
      </p:sp>
      <p:sp>
        <p:nvSpPr>
          <p:cNvPr id="25" name="Блок-схема: узел 24"/>
          <p:cNvSpPr/>
          <p:nvPr/>
        </p:nvSpPr>
        <p:spPr>
          <a:xfrm>
            <a:off x="4559057" y="3512427"/>
            <a:ext cx="914400" cy="8499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командообразование</a:t>
            </a:r>
            <a:endParaRPr lang="ru-RU" sz="1400" dirty="0"/>
          </a:p>
        </p:txBody>
      </p:sp>
      <p:sp>
        <p:nvSpPr>
          <p:cNvPr id="26" name="Блок-схема: узел 25"/>
          <p:cNvSpPr/>
          <p:nvPr/>
        </p:nvSpPr>
        <p:spPr>
          <a:xfrm>
            <a:off x="4514850" y="1027091"/>
            <a:ext cx="914400" cy="8499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Введение в тему</a:t>
            </a:r>
            <a:endParaRPr lang="ru-RU" sz="1400" dirty="0"/>
          </a:p>
        </p:txBody>
      </p:sp>
      <p:sp>
        <p:nvSpPr>
          <p:cNvPr id="27" name="Блок-схема: узел 26"/>
          <p:cNvSpPr/>
          <p:nvPr/>
        </p:nvSpPr>
        <p:spPr>
          <a:xfrm>
            <a:off x="4556284" y="4749009"/>
            <a:ext cx="914400" cy="8499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спутники</a:t>
            </a:r>
            <a:endParaRPr lang="ru-RU" sz="1400" dirty="0"/>
          </a:p>
        </p:txBody>
      </p:sp>
      <p:cxnSp>
        <p:nvCxnSpPr>
          <p:cNvPr id="29" name="Прямая соединительная линия 28"/>
          <p:cNvCxnSpPr>
            <a:endCxn id="26" idx="2"/>
          </p:cNvCxnSpPr>
          <p:nvPr/>
        </p:nvCxnSpPr>
        <p:spPr>
          <a:xfrm flipV="1">
            <a:off x="2980066" y="1452085"/>
            <a:ext cx="1534784" cy="424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26" idx="3"/>
          </p:cNvCxnSpPr>
          <p:nvPr/>
        </p:nvCxnSpPr>
        <p:spPr>
          <a:xfrm flipV="1">
            <a:off x="2813379" y="1752601"/>
            <a:ext cx="1835382" cy="999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8" idx="7"/>
            <a:endCxn id="3" idx="1"/>
          </p:cNvCxnSpPr>
          <p:nvPr/>
        </p:nvCxnSpPr>
        <p:spPr>
          <a:xfrm flipV="1">
            <a:off x="5336773" y="1556316"/>
            <a:ext cx="959248" cy="797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18" idx="6"/>
            <a:endCxn id="9" idx="1"/>
          </p:cNvCxnSpPr>
          <p:nvPr/>
        </p:nvCxnSpPr>
        <p:spPr>
          <a:xfrm>
            <a:off x="5470684" y="2654256"/>
            <a:ext cx="825337" cy="26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8" idx="3"/>
            <a:endCxn id="25" idx="2"/>
          </p:cNvCxnSpPr>
          <p:nvPr/>
        </p:nvCxnSpPr>
        <p:spPr>
          <a:xfrm flipV="1">
            <a:off x="2931125" y="3937421"/>
            <a:ext cx="1627932" cy="86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12" idx="3"/>
            <a:endCxn id="25" idx="3"/>
          </p:cNvCxnSpPr>
          <p:nvPr/>
        </p:nvCxnSpPr>
        <p:spPr>
          <a:xfrm flipV="1">
            <a:off x="2815384" y="4237937"/>
            <a:ext cx="1877584" cy="3844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27" idx="7"/>
            <a:endCxn id="10" idx="1"/>
          </p:cNvCxnSpPr>
          <p:nvPr/>
        </p:nvCxnSpPr>
        <p:spPr>
          <a:xfrm flipV="1">
            <a:off x="5336773" y="4218081"/>
            <a:ext cx="1064028" cy="655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7" idx="6"/>
            <a:endCxn id="7" idx="1"/>
          </p:cNvCxnSpPr>
          <p:nvPr/>
        </p:nvCxnSpPr>
        <p:spPr>
          <a:xfrm>
            <a:off x="5470684" y="5174003"/>
            <a:ext cx="930117" cy="117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Блок-схема: узел 51"/>
          <p:cNvSpPr/>
          <p:nvPr/>
        </p:nvSpPr>
        <p:spPr>
          <a:xfrm>
            <a:off x="4627743" y="5956072"/>
            <a:ext cx="914400" cy="8499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итоги</a:t>
            </a:r>
            <a:endParaRPr lang="ru-RU" sz="14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38124" y="5355652"/>
            <a:ext cx="2347950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1200" b="1" dirty="0"/>
              <a:t>Личный рост </a:t>
            </a:r>
            <a:r>
              <a:rPr lang="ru-RU" sz="1200" b="1" dirty="0" smtClean="0"/>
              <a:t>каждого участника</a:t>
            </a:r>
            <a:endParaRPr lang="ru-RU" sz="1200" b="1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347455" y="5756965"/>
            <a:ext cx="2056076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1200" b="1" dirty="0" smtClean="0"/>
              <a:t>Умение работать в команде</a:t>
            </a:r>
            <a:endParaRPr lang="ru-RU" sz="1200" b="1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6422106" y="5964109"/>
            <a:ext cx="1378006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1200" b="1" dirty="0" smtClean="0"/>
              <a:t>Классные встречи</a:t>
            </a:r>
            <a:endParaRPr lang="ru-RU" sz="1200" b="1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296021" y="3027696"/>
            <a:ext cx="3000375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b="1" dirty="0" smtClean="0"/>
              <a:t>Отдельная вожатская программа</a:t>
            </a:r>
            <a:endParaRPr lang="ru-RU" sz="1200" b="1" dirty="0"/>
          </a:p>
        </p:txBody>
      </p:sp>
      <p:cxnSp>
        <p:nvCxnSpPr>
          <p:cNvPr id="57" name="Прямая соединительная линия 56"/>
          <p:cNvCxnSpPr>
            <a:stCxn id="18" idx="5"/>
            <a:endCxn id="56" idx="1"/>
          </p:cNvCxnSpPr>
          <p:nvPr/>
        </p:nvCxnSpPr>
        <p:spPr>
          <a:xfrm>
            <a:off x="5336773" y="2954772"/>
            <a:ext cx="959248" cy="211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53" idx="3"/>
            <a:endCxn id="52" idx="1"/>
          </p:cNvCxnSpPr>
          <p:nvPr/>
        </p:nvCxnSpPr>
        <p:spPr>
          <a:xfrm>
            <a:off x="2686074" y="5494152"/>
            <a:ext cx="2075580" cy="586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stCxn id="54" idx="3"/>
            <a:endCxn id="52" idx="2"/>
          </p:cNvCxnSpPr>
          <p:nvPr/>
        </p:nvCxnSpPr>
        <p:spPr>
          <a:xfrm>
            <a:off x="2403531" y="5895465"/>
            <a:ext cx="2224212" cy="485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stCxn id="18" idx="4"/>
            <a:endCxn id="93" idx="1"/>
          </p:cNvCxnSpPr>
          <p:nvPr/>
        </p:nvCxnSpPr>
        <p:spPr>
          <a:xfrm>
            <a:off x="5013484" y="3079250"/>
            <a:ext cx="1282537" cy="474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6422106" y="6360587"/>
            <a:ext cx="2294346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1200" b="1" dirty="0" err="1" smtClean="0"/>
              <a:t>Квизы</a:t>
            </a:r>
            <a:r>
              <a:rPr lang="ru-RU" sz="1200" b="1" dirty="0" smtClean="0"/>
              <a:t> от волонтеров-медиков</a:t>
            </a:r>
            <a:endParaRPr lang="ru-RU" sz="1200" b="1" dirty="0"/>
          </a:p>
        </p:txBody>
      </p:sp>
      <p:cxnSp>
        <p:nvCxnSpPr>
          <p:cNvPr id="86" name="Прямая соединительная линия 85"/>
          <p:cNvCxnSpPr>
            <a:endCxn id="55" idx="1"/>
          </p:cNvCxnSpPr>
          <p:nvPr/>
        </p:nvCxnSpPr>
        <p:spPr>
          <a:xfrm>
            <a:off x="5403728" y="5411321"/>
            <a:ext cx="1018378" cy="691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endCxn id="85" idx="1"/>
          </p:cNvCxnSpPr>
          <p:nvPr/>
        </p:nvCxnSpPr>
        <p:spPr>
          <a:xfrm>
            <a:off x="5164453" y="5592510"/>
            <a:ext cx="1257653" cy="9065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6296021" y="3415139"/>
            <a:ext cx="2091598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1200" b="1" dirty="0" smtClean="0"/>
              <a:t>Сборы детского совета РС(Я)</a:t>
            </a:r>
            <a:endParaRPr lang="ru-RU" sz="1200" b="1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347455" y="6167965"/>
            <a:ext cx="2676374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1200" b="1" dirty="0" smtClean="0"/>
              <a:t>Ознакомление с деятельностью РДШ</a:t>
            </a:r>
            <a:endParaRPr lang="ru-RU" sz="1200" b="1" dirty="0"/>
          </a:p>
        </p:txBody>
      </p:sp>
      <p:cxnSp>
        <p:nvCxnSpPr>
          <p:cNvPr id="105" name="Прямая соединительная линия 104"/>
          <p:cNvCxnSpPr>
            <a:stCxn id="99" idx="3"/>
            <a:endCxn id="52" idx="3"/>
          </p:cNvCxnSpPr>
          <p:nvPr/>
        </p:nvCxnSpPr>
        <p:spPr>
          <a:xfrm>
            <a:off x="3023829" y="6306465"/>
            <a:ext cx="1737825" cy="375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8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Детский совет на Большом школьном пикнике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г. Москва, май 2021 года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617" y="1562100"/>
            <a:ext cx="4728583" cy="35390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025" y="2705099"/>
            <a:ext cx="5177566" cy="387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53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b="1" dirty="0">
                <a:solidFill>
                  <a:srgbClr val="C00000"/>
                </a:solidFill>
              </a:rPr>
              <a:t>Победитель отборочного тура, проходившего на смене в ЦОИОД «Сосновый бор» Романова </a:t>
            </a:r>
            <a:r>
              <a:rPr lang="ru-RU" sz="1600" b="1" dirty="0" err="1">
                <a:solidFill>
                  <a:srgbClr val="C00000"/>
                </a:solidFill>
              </a:rPr>
              <a:t>Винелла</a:t>
            </a:r>
            <a:r>
              <a:rPr lang="ru-RU" sz="1600" b="1" dirty="0">
                <a:solidFill>
                  <a:srgbClr val="C00000"/>
                </a:solidFill>
              </a:rPr>
              <a:t>, ученица 7 класса МБОУ «</a:t>
            </a:r>
            <a:r>
              <a:rPr lang="ru-RU" sz="1600" b="1" dirty="0" err="1">
                <a:solidFill>
                  <a:srgbClr val="C00000"/>
                </a:solidFill>
              </a:rPr>
              <a:t>Хатылынская</a:t>
            </a:r>
            <a:r>
              <a:rPr lang="ru-RU" sz="1600" b="1" dirty="0">
                <a:solidFill>
                  <a:srgbClr val="C00000"/>
                </a:solidFill>
              </a:rPr>
              <a:t> СОШ им. В.С. Соловьева-Болот </a:t>
            </a:r>
            <a:r>
              <a:rPr lang="ru-RU" sz="1600" b="1" dirty="0" err="1">
                <a:solidFill>
                  <a:srgbClr val="C00000"/>
                </a:solidFill>
              </a:rPr>
              <a:t>Боотура</a:t>
            </a:r>
            <a:r>
              <a:rPr lang="ru-RU" sz="1600" b="1" dirty="0">
                <a:solidFill>
                  <a:srgbClr val="C00000"/>
                </a:solidFill>
              </a:rPr>
              <a:t>» </a:t>
            </a:r>
            <a:r>
              <a:rPr lang="ru-RU" sz="1600" b="1" dirty="0" err="1">
                <a:solidFill>
                  <a:srgbClr val="C00000"/>
                </a:solidFill>
              </a:rPr>
              <a:t>Чурапчинского</a:t>
            </a:r>
            <a:r>
              <a:rPr lang="ru-RU" sz="1600" b="1" dirty="0">
                <a:solidFill>
                  <a:srgbClr val="C00000"/>
                </a:solidFill>
              </a:rPr>
              <a:t> района </a:t>
            </a:r>
            <a:r>
              <a:rPr lang="ru-RU" sz="1600" b="1" dirty="0" smtClean="0">
                <a:solidFill>
                  <a:srgbClr val="C00000"/>
                </a:solidFill>
              </a:rPr>
              <a:t>с </a:t>
            </a:r>
            <a:r>
              <a:rPr lang="ru-RU" sz="1600" b="1" dirty="0">
                <a:solidFill>
                  <a:srgbClr val="C00000"/>
                </a:solidFill>
              </a:rPr>
              <a:t>3 по 8 июня 2021 года в г. Владивостоке </a:t>
            </a:r>
            <a:r>
              <a:rPr lang="ru-RU" sz="1600" b="1" dirty="0" smtClean="0">
                <a:solidFill>
                  <a:srgbClr val="C00000"/>
                </a:solidFill>
              </a:rPr>
              <a:t>приняла участие </a:t>
            </a:r>
            <a:r>
              <a:rPr lang="ru-RU" sz="1600" b="1" dirty="0">
                <a:solidFill>
                  <a:srgbClr val="C00000"/>
                </a:solidFill>
              </a:rPr>
              <a:t>на 41-ом Чемпионате Мира по </a:t>
            </a:r>
            <a:r>
              <a:rPr lang="ru-RU" sz="1600" b="1" dirty="0" err="1">
                <a:solidFill>
                  <a:srgbClr val="C00000"/>
                </a:solidFill>
              </a:rPr>
              <a:t>Го</a:t>
            </a: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для начинающих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3805238"/>
            <a:ext cx="4085211" cy="3057525"/>
          </a:xfrm>
          <a:prstGeom prst="rect">
            <a:avLst/>
          </a:prstGeom>
        </p:spPr>
      </p:pic>
      <p:pic>
        <p:nvPicPr>
          <p:cNvPr id="2050" name="Picture 2" descr="https://sun9-39.userapi.com/impg/42NXenOwRsV3-s95708dtbhWKr7d4K9DXNL0yg/-dC3Zzb9PCs.jpg?size=958x1280&amp;quality=96&amp;sign=29ea02f993fffa2fa7fc44f551bb4024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661" y="1713707"/>
            <a:ext cx="3623889" cy="484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65150" y="1713707"/>
            <a:ext cx="4066111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52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Команда </a:t>
            </a:r>
            <a:r>
              <a:rPr lang="ru-RU" sz="2400" b="1" dirty="0" err="1" smtClean="0">
                <a:solidFill>
                  <a:srgbClr val="C00000"/>
                </a:solidFill>
              </a:rPr>
              <a:t>Мохсоголлохской</a:t>
            </a:r>
            <a:r>
              <a:rPr lang="ru-RU" sz="2400" b="1" dirty="0" smtClean="0">
                <a:solidFill>
                  <a:srgbClr val="C00000"/>
                </a:solidFill>
              </a:rPr>
              <a:t> СОШ- победитель регионального этапа Всероссийского конкурса «Лучшая команда РДШ»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404" y="1682957"/>
            <a:ext cx="5755192" cy="432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33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5605" y="539591"/>
            <a:ext cx="348524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Наши партнеры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558" y="1120005"/>
            <a:ext cx="8875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Центр по работе с волонтерами РС(Я);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Детское издательство «</a:t>
            </a:r>
            <a:r>
              <a:rPr lang="ru-RU" sz="2000" b="1" dirty="0" err="1" smtClean="0">
                <a:solidFill>
                  <a:srgbClr val="002060"/>
                </a:solidFill>
              </a:rPr>
              <a:t>Кэскил</a:t>
            </a:r>
            <a:r>
              <a:rPr lang="ru-RU" sz="2000" b="1" dirty="0" smtClean="0">
                <a:solidFill>
                  <a:srgbClr val="002060"/>
                </a:solidFill>
              </a:rPr>
              <a:t>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ЯРО ВОД «</a:t>
            </a:r>
            <a:r>
              <a:rPr lang="ru-RU" sz="2000" b="1" dirty="0" err="1" smtClean="0">
                <a:solidFill>
                  <a:srgbClr val="002060"/>
                </a:solidFill>
              </a:rPr>
              <a:t>Юнармия</a:t>
            </a:r>
            <a:r>
              <a:rPr lang="ru-RU" sz="2000" b="1" dirty="0" smtClean="0">
                <a:solidFill>
                  <a:srgbClr val="002060"/>
                </a:solidFill>
              </a:rPr>
              <a:t>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Центр опережающей профессиональной подготовки РС(Я);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Северо-восточный федеральный университет им. М.К. </a:t>
            </a:r>
            <a:r>
              <a:rPr lang="ru-RU" sz="2000" b="1" dirty="0" err="1" smtClean="0">
                <a:solidFill>
                  <a:srgbClr val="002060"/>
                </a:solidFill>
              </a:rPr>
              <a:t>Аммосова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Якутское </a:t>
            </a:r>
            <a:r>
              <a:rPr lang="ru-RU" sz="2000" b="1" dirty="0">
                <a:solidFill>
                  <a:srgbClr val="002060"/>
                </a:solidFill>
              </a:rPr>
              <a:t>региональное отделение молодежной общероссийской общественной организации «Российские студенческие отряды</a:t>
            </a:r>
            <a:r>
              <a:rPr lang="ru-RU" sz="2000" b="1" dirty="0" smtClean="0">
                <a:solidFill>
                  <a:srgbClr val="002060"/>
                </a:solidFill>
              </a:rPr>
              <a:t>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Якутское региональное отделение Всероссийского общественного движения </a:t>
            </a:r>
            <a:r>
              <a:rPr lang="ru-RU" sz="2000" b="1" dirty="0">
                <a:solidFill>
                  <a:srgbClr val="002060"/>
                </a:solidFill>
              </a:rPr>
              <a:t>«Волонтеры </a:t>
            </a:r>
            <a:r>
              <a:rPr lang="ru-RU" sz="2000" b="1" dirty="0" smtClean="0">
                <a:solidFill>
                  <a:srgbClr val="002060"/>
                </a:solidFill>
              </a:rPr>
              <a:t>Победы», «Волонтеры-медики»;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Молодежный парламент РС(Я);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</a:rPr>
              <a:t>Сеть детских библиотек г. Якутска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4818" name="Picture 2" descr="https://sun9-4.userapi.com/impg/HXT_Avz1qxollPpWu0hR7SnK1JQnx4lkc3-ILA/Wx61RSzbLbU.jpg?size=1146x1026&amp;quality=96&amp;sign=4145487e868ab444484567ec0852ab14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06"/>
          <a:stretch/>
        </p:blipFill>
        <p:spPr bwMode="auto">
          <a:xfrm>
            <a:off x="3182073" y="4545873"/>
            <a:ext cx="3580999" cy="221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61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98148"/>
              </p:ext>
            </p:extLst>
          </p:nvPr>
        </p:nvGraphicFramePr>
        <p:xfrm>
          <a:off x="142875" y="1312499"/>
          <a:ext cx="9582150" cy="5587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5535">
                  <a:extLst>
                    <a:ext uri="{9D8B030D-6E8A-4147-A177-3AD203B41FA5}">
                      <a16:colId xmlns:a16="http://schemas.microsoft.com/office/drawing/2014/main" val="489754921"/>
                    </a:ext>
                  </a:extLst>
                </a:gridCol>
                <a:gridCol w="5466615">
                  <a:extLst>
                    <a:ext uri="{9D8B030D-6E8A-4147-A177-3AD203B41FA5}">
                      <a16:colId xmlns:a16="http://schemas.microsoft.com/office/drawing/2014/main" val="356697701"/>
                    </a:ext>
                  </a:extLst>
                </a:gridCol>
              </a:tblGrid>
              <a:tr h="48387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Региональное отделение РДШ  Кировской области: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04068"/>
                  </a:ext>
                </a:extLst>
              </a:tr>
              <a:tr h="68311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План-сетка досугово–оздоровительной смены «Радуга РДШ»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https://rdsh.education/media/redactor/PLAN_SETKA.docx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896815"/>
                  </a:ext>
                </a:extLst>
              </a:tr>
              <a:tr h="68311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Программа досугово–оздоровительной смены «Радуга РДШ»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https://rdsh.education/media/redactor/PROGRAMMA_Raduga_RDSh_-_2019_Sosnovy_bor_KIROV.pdf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919444"/>
                  </a:ext>
                </a:extLst>
              </a:tr>
              <a:tr h="88235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Программа IV Межрегионального педагогического лагеря "</a:t>
                      </a:r>
                      <a:r>
                        <a:rPr lang="ru-RU" sz="1400" dirty="0" err="1" smtClean="0"/>
                        <a:t>Гринландия</a:t>
                      </a:r>
                      <a:r>
                        <a:rPr lang="ru-RU" sz="1400" dirty="0" smtClean="0"/>
                        <a:t> 2019"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https://rdsh.education/media/redactor/%D0%9F%D1%80%D0%BE%D0%B3%D1%80%D0%B0%D0%BC%D0%BC%D0%B0%20%D0%93%D1%80%D0%B8%D0%BD%D0%BB%D0%B0%D0%BD%D0%B4%D0%B8%D1%8F.docx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668840"/>
                  </a:ext>
                </a:extLst>
              </a:tr>
              <a:tr h="108159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Презентация IV Межрегиональный педагогический лагерь "</a:t>
                      </a:r>
                      <a:r>
                        <a:rPr lang="ru-RU" sz="1400" dirty="0" err="1" smtClean="0"/>
                        <a:t>Гринландия</a:t>
                      </a:r>
                      <a:r>
                        <a:rPr lang="ru-RU" sz="1400" dirty="0" smtClean="0"/>
                        <a:t> 2019"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2"/>
                        </a:rPr>
                        <a:t>https://rdsh.education/media/redactor/%D0%9F%D1%80%D0%B5%D0%B7%D0%B5%D0%BD%D1%82%D0%B0%D1%86%D0%B8%D1%8F%20%D0%A2%D0%B5%D1%85%D0%BD%D0%BE%D0%BB%D0%BE%D0%B3%D0%B8%D1%87%D0%B5%D1%81%D0%BA%D0%B0%D1%8F%20%D0%B0%D1%84%D0%B8%D1%88%D0%BA%D0%B0.pdf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76242"/>
                  </a:ext>
                </a:extLst>
              </a:tr>
              <a:tr h="150286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Региональное отделение РДШ Республики Марий Эл</a:t>
                      </a:r>
                    </a:p>
                    <a:p>
                      <a:r>
                        <a:rPr lang="ru-RU" sz="1400" dirty="0" smtClean="0"/>
                        <a:t>Программа профильной летней смены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hlinkClick r:id="rId3"/>
                        </a:rPr>
                        <a:t>https://rdsh.education/media/redactor/%D0%BB%D1%83%D1%87%D1%88%D0%B0%D1%8F%20%D1%82%D0%B5%D0%BC%D0%B0%D1%82%D0%B8%D1%87%D0%B5%D1%81%D0%BA%D0%B0%D1%8F%20%D1%81%D0%BC%D0%B5%D0%BD%D0%B0.docx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86453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051"/>
            <a:ext cx="2680034" cy="17461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33775" y="606516"/>
            <a:ext cx="3196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Опыт других регионов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0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/>
          <p:cNvSpPr>
            <a:spLocks noGrp="1"/>
          </p:cNvSpPr>
          <p:nvPr>
            <p:ph type="title"/>
          </p:nvPr>
        </p:nvSpPr>
        <p:spPr>
          <a:xfrm>
            <a:off x="538163" y="745333"/>
            <a:ext cx="8915400" cy="1138237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002060"/>
                </a:solidFill>
              </a:rPr>
              <a:t>Личностное развитие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sz="2800" b="1" dirty="0" smtClean="0">
                <a:solidFill>
                  <a:srgbClr val="C00000"/>
                </a:solidFill>
              </a:rPr>
              <a:t>РДШ Творчество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34820" name="Объект 2"/>
          <p:cNvSpPr>
            <a:spLocks noGrp="1"/>
          </p:cNvSpPr>
          <p:nvPr>
            <p:ph idx="1"/>
          </p:nvPr>
        </p:nvSpPr>
        <p:spPr>
          <a:xfrm>
            <a:off x="333375" y="1284288"/>
            <a:ext cx="8915400" cy="1181100"/>
          </a:xfrm>
        </p:spPr>
        <p:txBody>
          <a:bodyPr/>
          <a:lstStyle/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Развиваем художественный вкус и творческую смелость, учим создавать произведения прикладного искусства и проводить уникальные современные внеклассные мероприятия. Профориентация в сфере культуры.</a:t>
            </a:r>
          </a:p>
          <a:p>
            <a:endParaRPr lang="ru-RU" altLang="ru-RU" sz="2000" dirty="0" smtClean="0"/>
          </a:p>
        </p:txBody>
      </p:sp>
      <p:sp>
        <p:nvSpPr>
          <p:cNvPr id="34821" name="Прямоугольник 3"/>
          <p:cNvSpPr>
            <a:spLocks noChangeArrowheads="1"/>
          </p:cNvSpPr>
          <p:nvPr/>
        </p:nvSpPr>
        <p:spPr bwMode="auto">
          <a:xfrm>
            <a:off x="930275" y="3398838"/>
            <a:ext cx="572611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«Творческая мастерская РДШ»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инструкции для учителей по проведению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уникальных школьных событий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создание уникальных решений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проведению школьных мероприятий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(от 12 лет)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Онлайн-</a:t>
            </a:r>
            <a:r>
              <a:rPr kumimoji="0" lang="ru-RU" alt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квизы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акции, приуроченные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 значимым датам в сфере культуры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Фестиваль театрализованных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постановок для начальных классов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«Творческая лаборатория РДШ»</a:t>
            </a:r>
          </a:p>
        </p:txBody>
      </p:sp>
      <p:sp>
        <p:nvSpPr>
          <p:cNvPr id="34822" name="Прямоугольник 5"/>
          <p:cNvSpPr>
            <a:spLocks noChangeArrowheads="1"/>
          </p:cNvSpPr>
          <p:nvPr/>
        </p:nvSpPr>
        <p:spPr bwMode="auto">
          <a:xfrm>
            <a:off x="1359694" y="2554288"/>
            <a:ext cx="3022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школьники 8-17,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педагоги </a:t>
            </a:r>
          </a:p>
        </p:txBody>
      </p:sp>
      <p:sp>
        <p:nvSpPr>
          <p:cNvPr id="34823" name="Прямоугольник 6"/>
          <p:cNvSpPr>
            <a:spLocks noChangeArrowheads="1"/>
          </p:cNvSpPr>
          <p:nvPr/>
        </p:nvSpPr>
        <p:spPr bwMode="auto">
          <a:xfrm>
            <a:off x="6105525" y="4460875"/>
            <a:ext cx="31432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Осень 2021 — тематическая творческая смена РДШ</a:t>
            </a:r>
          </a:p>
        </p:txBody>
      </p:sp>
      <p:pic>
        <p:nvPicPr>
          <p:cNvPr id="3482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2282825"/>
            <a:ext cx="19812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3213100"/>
            <a:ext cx="973138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2505075"/>
            <a:ext cx="110966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400969" y="43083"/>
            <a:ext cx="678021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Смены 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РДШ </a:t>
            </a:r>
            <a:r>
              <a:rPr lang="ru-RU" sz="32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доступны всем</a:t>
            </a:r>
            <a:endParaRPr lang="ru-RU" sz="3200" b="1" dirty="0">
              <a:solidFill>
                <a:srgbClr val="002060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67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sun9-48.userapi.com/impg/i5nO9CBaXhuRfxKLc6EZfN0rEc_tcBnFGdawLw/3awJiam_j9A.jpg?size=828x475&amp;quality=96&amp;sign=9e01af337914751fea060f693a3c1926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325" y="3007744"/>
            <a:ext cx="2192373" cy="125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Заголовок 1"/>
          <p:cNvSpPr>
            <a:spLocks noGrp="1"/>
          </p:cNvSpPr>
          <p:nvPr>
            <p:ph type="title"/>
          </p:nvPr>
        </p:nvSpPr>
        <p:spPr>
          <a:xfrm>
            <a:off x="704033" y="1896654"/>
            <a:ext cx="3719649" cy="1143000"/>
          </a:xfrm>
        </p:spPr>
        <p:txBody>
          <a:bodyPr/>
          <a:lstStyle/>
          <a:p>
            <a:r>
              <a:rPr lang="ru-RU" altLang="ru-RU" sz="1200" b="1" dirty="0">
                <a:solidFill>
                  <a:srgbClr val="002060"/>
                </a:solidFill>
              </a:rPr>
              <a:t>Ежегодный конкурс социальных проектов  по направлениям Российского движения школьников «Пора действовать</a:t>
            </a:r>
            <a:r>
              <a:rPr lang="ru-RU" altLang="ru-RU" sz="1200" b="1" dirty="0" smtClean="0">
                <a:solidFill>
                  <a:srgbClr val="002060"/>
                </a:solidFill>
              </a:rPr>
              <a:t>!»</a:t>
            </a:r>
            <a:endParaRPr lang="ru-RU" altLang="ru-RU" sz="1200" b="1" dirty="0">
              <a:solidFill>
                <a:srgbClr val="002060"/>
              </a:solidFill>
            </a:endParaRPr>
          </a:p>
        </p:txBody>
      </p:sp>
      <p:pic>
        <p:nvPicPr>
          <p:cNvPr id="40965" name="Picture 2" descr="http://www.sakhaedu.ru/images/f0160c425b524513be5b785b8627bc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176" y="664001"/>
            <a:ext cx="2259148" cy="1553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 descr="http://www.sakhaedu.ru/images/DSC_0740%20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857" y="639712"/>
            <a:ext cx="2327862" cy="155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38101"/>
            <a:ext cx="927100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099" y="625426"/>
            <a:ext cx="2152836" cy="1616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42324" y="2205905"/>
            <a:ext cx="4953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Республиканские Коммунарские сборы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«Радуга наших улыбок»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9" y="2783426"/>
            <a:ext cx="951272" cy="142830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1498" y="4199800"/>
            <a:ext cx="17356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«Лидер 21 века»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3243" y="2739228"/>
            <a:ext cx="2058163" cy="154797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113243" y="4338299"/>
            <a:ext cx="18719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«Лучшая команда РДШ»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07006" y="4512464"/>
            <a:ext cx="18126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Акция «Сделано летом»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sun9-65.userapi.com/impg/fVPuyOLdYEF4HDFva94rkrgRORKVJsU6rAwMrA/_ldUjjoW2KY.jpg?size=828x1093&amp;quality=96&amp;sign=8a8919ca9061afa1100a52f1f8096186&amp;type=albu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141" y="2739228"/>
            <a:ext cx="1388407" cy="183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009486" y="4512462"/>
            <a:ext cx="16869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Региональный проект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«Шеф в школе»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2052" name="Picture 4" descr="https://sun9-8.userapi.com/impg/JqBH4pVBBv9TO0EOetapBskwdMl7oMb-M_w4Qw/9kf-9MMQax4.jpg?size=828x1056&amp;quality=96&amp;sign=dcb98cc8c2ecd373106b13232ad9f493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955" y="2791668"/>
            <a:ext cx="1325000" cy="168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947" y="4734695"/>
            <a:ext cx="2033910" cy="1522254"/>
          </a:xfrm>
          <a:prstGeom prst="rect">
            <a:avLst/>
          </a:prstGeom>
        </p:spPr>
      </p:pic>
      <p:pic>
        <p:nvPicPr>
          <p:cNvPr id="2056" name="Picture 8" descr="https://sun9-32.userapi.com/impg/yFctBrh_d_qXxQ4Q_z8qODTMmI7gTTvUDpFzqg/BJeFegF9rvU.jpg?size=1440x1083&amp;quality=96&amp;sign=c79c535ee3fd78a09c81274d8ad30880&amp;type=album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718" y="4751751"/>
            <a:ext cx="1999792" cy="150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87097" y="6284089"/>
            <a:ext cx="2397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Межрегиональный конкурс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видеороликов «РДШ в Арктике»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9150" y="6284089"/>
            <a:ext cx="12922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«Вожатый года»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2058" name="Picture 10" descr="https://sun9-74.userapi.com/impg/1y3w08_QMYUuziZiAXyPjIS9q2o7qQdb93OlNA/biGKOscnIG8.jpg?size=1920x1440&amp;quality=96&amp;sign=bf61891cf0614125a011cb04e1d81eba&amp;type=albu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10" y="4796077"/>
            <a:ext cx="2001532" cy="150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sun9-72.userapi.com/impg/Y9zQkZ0JIyEpaGcJDROYJCyQA8hL_K57OE84yg/2pe_GJ_n0B0.jpg?size=828x806&amp;quality=96&amp;sign=769a279bfc9beefca7f26e1af6a04490&amp;type=albu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443" y="4932910"/>
            <a:ext cx="1530339" cy="14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004415" y="6303840"/>
            <a:ext cx="2397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Фестиваль и День детского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 движения РС(Я)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90455" y="6393102"/>
            <a:ext cx="2397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Ежегодная Акция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«Добрая зима РДШ»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71406" y="117658"/>
            <a:ext cx="2109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Мероприятия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20910" y="2230234"/>
            <a:ext cx="26937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err="1" smtClean="0">
                <a:solidFill>
                  <a:srgbClr val="002060"/>
                </a:solidFill>
              </a:rPr>
              <a:t>Вебинары</a:t>
            </a:r>
            <a:r>
              <a:rPr lang="ru-RU" sz="1200" b="1" dirty="0" smtClean="0">
                <a:solidFill>
                  <a:srgbClr val="002060"/>
                </a:solidFill>
              </a:rPr>
              <a:t> и семинары для педагогов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46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</a:rPr>
              <a:t>Личностное развитие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3200" b="1" smtClean="0">
                <a:solidFill>
                  <a:srgbClr val="C00000"/>
                </a:solidFill>
              </a:rPr>
              <a:t>РДШ    Наука</a:t>
            </a:r>
            <a:br>
              <a:rPr lang="ru-RU" altLang="ru-RU" sz="3200" b="1" smtClean="0">
                <a:solidFill>
                  <a:srgbClr val="C00000"/>
                </a:solidFill>
              </a:rPr>
            </a:br>
            <a:endParaRPr lang="ru-RU" altLang="ru-RU" smtClean="0"/>
          </a:p>
        </p:txBody>
      </p:sp>
      <p:sp>
        <p:nvSpPr>
          <p:cNvPr id="35844" name="Объект 2"/>
          <p:cNvSpPr>
            <a:spLocks noGrp="1"/>
          </p:cNvSpPr>
          <p:nvPr>
            <p:ph idx="1"/>
          </p:nvPr>
        </p:nvSpPr>
        <p:spPr>
          <a:xfrm>
            <a:off x="342900" y="1027113"/>
            <a:ext cx="8915400" cy="1397000"/>
          </a:xfrm>
        </p:spPr>
        <p:txBody>
          <a:bodyPr/>
          <a:lstStyle/>
          <a:p>
            <a:pPr algn="just"/>
            <a:r>
              <a:rPr lang="ru-RU" altLang="ru-RU" sz="2400" b="1" smtClean="0">
                <a:solidFill>
                  <a:srgbClr val="002060"/>
                </a:solidFill>
              </a:rPr>
              <a:t>Развиваем критическое мышление, учим применять научные знания, знакомим с принципами и методами науки, приглашаем принять участие в научных исследованиях</a:t>
            </a:r>
          </a:p>
          <a:p>
            <a:endParaRPr lang="ru-RU" altLang="ru-RU" sz="2400" smtClean="0"/>
          </a:p>
        </p:txBody>
      </p:sp>
      <p:sp>
        <p:nvSpPr>
          <p:cNvPr id="35845" name="Прямоугольник 3"/>
          <p:cNvSpPr>
            <a:spLocks noChangeArrowheads="1"/>
          </p:cNvSpPr>
          <p:nvPr/>
        </p:nvSpPr>
        <p:spPr bwMode="auto">
          <a:xfrm>
            <a:off x="6969125" y="4437063"/>
            <a:ext cx="31686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Научная смена РДШ – август 2021 года- ВДЦ «Смена»</a:t>
            </a:r>
            <a:b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6" name="Прямоугольник 4"/>
          <p:cNvSpPr>
            <a:spLocks noChangeArrowheads="1"/>
          </p:cNvSpPr>
          <p:nvPr/>
        </p:nvSpPr>
        <p:spPr bwMode="auto">
          <a:xfrm>
            <a:off x="495300" y="2871788"/>
            <a:ext cx="625792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«Гражданская наука»- всероссийское научное фенологическое иссследование «Объясните нормально!»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Всероссийский «Турнир трёх ученых» среди междисциплинарных команд по решению научно-популярных кейсов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Цикл онлайн-разговоров с настоящими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учеными «Лаборатория РДШ»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«Научное ориентирование»- исследование научных достижений в регионах, публикация в научном издании, основанная на результатах исследований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«РДШ-Наука»- детское научное онлайн-сообщество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847" name="Прямоугольник 5"/>
          <p:cNvSpPr>
            <a:spLocks noChangeArrowheads="1"/>
          </p:cNvSpPr>
          <p:nvPr/>
        </p:nvSpPr>
        <p:spPr bwMode="auto">
          <a:xfrm>
            <a:off x="5384800" y="2201863"/>
            <a:ext cx="4953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Презентация направления: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сентября 2020</a:t>
            </a:r>
          </a:p>
        </p:txBody>
      </p:sp>
      <p:sp>
        <p:nvSpPr>
          <p:cNvPr id="35848" name="Прямоугольник 6"/>
          <p:cNvSpPr>
            <a:spLocks noChangeArrowheads="1"/>
          </p:cNvSpPr>
          <p:nvPr/>
        </p:nvSpPr>
        <p:spPr bwMode="auto">
          <a:xfrm>
            <a:off x="920750" y="2232025"/>
            <a:ext cx="4392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  школьники от 8 до 17 лет, учителя</a:t>
            </a:r>
          </a:p>
        </p:txBody>
      </p:sp>
      <p:pic>
        <p:nvPicPr>
          <p:cNvPr id="35849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2832100"/>
            <a:ext cx="2035175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696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</a:rPr>
              <a:t>Личностное развитие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3200" b="1" smtClean="0">
                <a:solidFill>
                  <a:srgbClr val="C00000"/>
                </a:solidFill>
              </a:rPr>
              <a:t>РДШ Спорт</a:t>
            </a:r>
            <a:br>
              <a:rPr lang="ru-RU" altLang="ru-RU" sz="3200" b="1" smtClean="0">
                <a:solidFill>
                  <a:srgbClr val="C00000"/>
                </a:solidFill>
              </a:rPr>
            </a:br>
            <a:endParaRPr lang="ru-RU" altLang="ru-RU" sz="3200" b="1" smtClean="0">
              <a:solidFill>
                <a:srgbClr val="C00000"/>
              </a:solidFill>
            </a:endParaRPr>
          </a:p>
        </p:txBody>
      </p:sp>
      <p:sp>
        <p:nvSpPr>
          <p:cNvPr id="36868" name="Объект 2"/>
          <p:cNvSpPr>
            <a:spLocks noGrp="1"/>
          </p:cNvSpPr>
          <p:nvPr>
            <p:ph idx="1"/>
          </p:nvPr>
        </p:nvSpPr>
        <p:spPr>
          <a:xfrm>
            <a:off x="415925" y="981075"/>
            <a:ext cx="8915400" cy="2044700"/>
          </a:xfrm>
        </p:spPr>
        <p:txBody>
          <a:bodyPr/>
          <a:lstStyle/>
          <a:p>
            <a:pPr algn="just"/>
            <a:r>
              <a:rPr lang="ru-RU" altLang="ru-RU" sz="2000" b="1" smtClean="0">
                <a:solidFill>
                  <a:srgbClr val="002060"/>
                </a:solidFill>
              </a:rPr>
              <a:t>Вовлекаем школьников в регулярную физическую активность и спортивные игры, знакомим с историей спорта, правилами игр, предоставляем материалы по режиму тренировок и технике безопасности в спорте. Совершенствуем систему проведения спортивно-массовых мероприятий и соревнований</a:t>
            </a:r>
          </a:p>
          <a:p>
            <a:endParaRPr lang="ru-RU" altLang="ru-RU" sz="2400" smtClean="0"/>
          </a:p>
        </p:txBody>
      </p:sp>
      <p:sp>
        <p:nvSpPr>
          <p:cNvPr id="36869" name="Прямоугольник 3"/>
          <p:cNvSpPr>
            <a:spLocks noChangeArrowheads="1"/>
          </p:cNvSpPr>
          <p:nvPr/>
        </p:nvSpPr>
        <p:spPr bwMode="auto">
          <a:xfrm>
            <a:off x="6615113" y="4038600"/>
            <a:ext cx="29511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Финал- Спортивный</a:t>
            </a:r>
            <a:b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фестиваль РДШ,</a:t>
            </a:r>
            <a:b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октябре 2021 года</a:t>
            </a:r>
            <a:b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ru-RU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870" name="Прямоугольник 4"/>
          <p:cNvSpPr>
            <a:spLocks noChangeArrowheads="1"/>
          </p:cNvSpPr>
          <p:nvPr/>
        </p:nvSpPr>
        <p:spPr bwMode="auto">
          <a:xfrm>
            <a:off x="82550" y="2579688"/>
            <a:ext cx="6192838" cy="427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-«Спорт.РДШ.РФ.- Информационно-статистическая система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-Здоровое движение — популяризация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здорового образа жизни силами агит-команд школьников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-«Сила РДШ»- комплекс упражнений по силовому многоборью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«Веселые старты»- командные эстафеты для учеников 2-4 классов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-комплекс упражнений по силовому многоборью «Игры отважных»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командный трейл с препятствиями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школьников 16-17 лет «На спорте!»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Международная акция по роуп-скиппингу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Турнир по шахматам на кубок Российского движения школьников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Цикл спортивных мероприятий в начальной школе (Май 2012)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спорт.рдш.рф</a:t>
            </a:r>
          </a:p>
        </p:txBody>
      </p:sp>
      <p:sp>
        <p:nvSpPr>
          <p:cNvPr id="36871" name="Прямоугольник 6"/>
          <p:cNvSpPr>
            <a:spLocks noChangeArrowheads="1"/>
          </p:cNvSpPr>
          <p:nvPr/>
        </p:nvSpPr>
        <p:spPr bwMode="auto">
          <a:xfrm>
            <a:off x="6530975" y="2781300"/>
            <a:ext cx="360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</a:t>
            </a: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школьники от 8 до 17,  школьные спортивные команды</a:t>
            </a:r>
          </a:p>
        </p:txBody>
      </p:sp>
      <p:pic>
        <p:nvPicPr>
          <p:cNvPr id="36872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88" y="4075113"/>
            <a:ext cx="6794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74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</a:rPr>
              <a:t>Гражданская активность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3200" b="1" smtClean="0">
                <a:solidFill>
                  <a:srgbClr val="C00000"/>
                </a:solidFill>
              </a:rPr>
              <a:t>РДШ Гражданская идентичность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37892" name="Объект 2"/>
          <p:cNvSpPr>
            <a:spLocks noGrp="1"/>
          </p:cNvSpPr>
          <p:nvPr>
            <p:ph idx="1"/>
          </p:nvPr>
        </p:nvSpPr>
        <p:spPr>
          <a:xfrm>
            <a:off x="344488" y="1131888"/>
            <a:ext cx="8915400" cy="2189162"/>
          </a:xfrm>
        </p:spPr>
        <p:txBody>
          <a:bodyPr/>
          <a:lstStyle/>
          <a:p>
            <a:pPr algn="just"/>
            <a:r>
              <a:rPr lang="ru-RU" altLang="ru-RU" sz="2400" b="1" smtClean="0">
                <a:solidFill>
                  <a:srgbClr val="002060"/>
                </a:solidFill>
              </a:rPr>
              <a:t>Воспитываем правовую и политическую культуру детей. Развиваем в детской среде социальную солидарность и ответственность, практики самоорганизации, самоуправления, принятия решений, затрагивающих их права и интересы в общественных отношениях</a:t>
            </a:r>
          </a:p>
          <a:p>
            <a:endParaRPr lang="ru-RU" altLang="ru-RU" sz="2400" smtClean="0"/>
          </a:p>
          <a:p>
            <a:endParaRPr lang="ru-RU" altLang="ru-RU" sz="2400" smtClean="0"/>
          </a:p>
        </p:txBody>
      </p:sp>
      <p:sp>
        <p:nvSpPr>
          <p:cNvPr id="37893" name="Прямоугольник 3"/>
          <p:cNvSpPr>
            <a:spLocks noChangeArrowheads="1"/>
          </p:cNvSpPr>
          <p:nvPr/>
        </p:nvSpPr>
        <p:spPr bwMode="auto">
          <a:xfrm>
            <a:off x="6111875" y="4151313"/>
            <a:ext cx="4953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Финал -Тематическая смена</a:t>
            </a:r>
            <a:b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«РДШ — территория</a:t>
            </a:r>
            <a:b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самоуправления»</a:t>
            </a:r>
            <a:b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(2021 год- ВДЦ «Океан»)</a:t>
            </a:r>
            <a:b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ru-RU" altLang="ru-RU" sz="1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894" name="Прямоугольник 4"/>
          <p:cNvSpPr>
            <a:spLocks noChangeArrowheads="1"/>
          </p:cNvSpPr>
          <p:nvPr/>
        </p:nvSpPr>
        <p:spPr bwMode="auto">
          <a:xfrm>
            <a:off x="344488" y="3173413"/>
            <a:ext cx="4506912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«РДШ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территория самоуправления»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(с 11 лет)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-«КоЛаб»- командная лаборатория (с 11 лет)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-«Академия гражданина» (с 11 лет)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«Дискуссионные клубы РДШ» (с 11 лет)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-«Твой выбор»- начальные классы, заявки с января, проведение в марте</a:t>
            </a:r>
          </a:p>
        </p:txBody>
      </p:sp>
      <p:sp>
        <p:nvSpPr>
          <p:cNvPr id="37895" name="Прямоугольник 6"/>
          <p:cNvSpPr>
            <a:spLocks noChangeArrowheads="1"/>
          </p:cNvSpPr>
          <p:nvPr/>
        </p:nvSpPr>
        <p:spPr bwMode="auto">
          <a:xfrm>
            <a:off x="6091238" y="3386138"/>
            <a:ext cx="495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</a:t>
            </a: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школьники от 8 лет,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педагоги, родители</a:t>
            </a:r>
          </a:p>
        </p:txBody>
      </p:sp>
      <p:pic>
        <p:nvPicPr>
          <p:cNvPr id="37896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3436938"/>
            <a:ext cx="110966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88" y="4749800"/>
            <a:ext cx="9747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8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</a:rPr>
              <a:t>Гражданская активность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3200" b="1" smtClean="0">
                <a:solidFill>
                  <a:srgbClr val="C00000"/>
                </a:solidFill>
              </a:rPr>
              <a:t>РДШ Экология</a:t>
            </a:r>
            <a:br>
              <a:rPr lang="ru-RU" altLang="ru-RU" sz="3200" b="1" smtClean="0">
                <a:solidFill>
                  <a:srgbClr val="C00000"/>
                </a:solidFill>
              </a:rPr>
            </a:br>
            <a:endParaRPr lang="ru-RU" altLang="ru-RU" sz="3200" b="1" smtClean="0">
              <a:solidFill>
                <a:srgbClr val="C00000"/>
              </a:solidFill>
            </a:endParaRPr>
          </a:p>
        </p:txBody>
      </p:sp>
      <p:sp>
        <p:nvSpPr>
          <p:cNvPr id="38916" name="Объект 2"/>
          <p:cNvSpPr>
            <a:spLocks noGrp="1"/>
          </p:cNvSpPr>
          <p:nvPr>
            <p:ph idx="1"/>
          </p:nvPr>
        </p:nvSpPr>
        <p:spPr>
          <a:xfrm>
            <a:off x="495300" y="1125538"/>
            <a:ext cx="8915400" cy="1684337"/>
          </a:xfrm>
        </p:spPr>
        <p:txBody>
          <a:bodyPr/>
          <a:lstStyle/>
          <a:p>
            <a:pPr algn="just"/>
            <a:r>
              <a:rPr lang="ru-RU" altLang="ru-RU" sz="2400" b="1" smtClean="0">
                <a:solidFill>
                  <a:srgbClr val="002060"/>
                </a:solidFill>
              </a:rPr>
              <a:t>Воспитываем бережное отношение к природе, формируем экологический образ жизни и активную позицию по отношению к окружающей среде, вовлекаем школьников в экологическое движение</a:t>
            </a:r>
          </a:p>
          <a:p>
            <a:endParaRPr lang="ru-RU" altLang="ru-RU" sz="2400" smtClean="0"/>
          </a:p>
        </p:txBody>
      </p:sp>
      <p:sp>
        <p:nvSpPr>
          <p:cNvPr id="38917" name="Прямоугольник 3"/>
          <p:cNvSpPr>
            <a:spLocks noChangeArrowheads="1"/>
          </p:cNvSpPr>
          <p:nvPr/>
        </p:nvSpPr>
        <p:spPr bwMode="auto">
          <a:xfrm>
            <a:off x="4881563" y="4052888"/>
            <a:ext cx="4953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Финал- Лето 2021 -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тематическая смена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победителей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«Экотренда»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(от 11 до 17 лет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момент смены)</a:t>
            </a:r>
          </a:p>
        </p:txBody>
      </p:sp>
      <p:sp>
        <p:nvSpPr>
          <p:cNvPr id="38918" name="Прямоугольник 4"/>
          <p:cNvSpPr>
            <a:spLocks noChangeArrowheads="1"/>
          </p:cNvSpPr>
          <p:nvPr/>
        </p:nvSpPr>
        <p:spPr bwMode="auto">
          <a:xfrm>
            <a:off x="560388" y="2809875"/>
            <a:ext cx="49530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Всероссийский проект «Экотренд»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 Всероссийскими конкурсами: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«На старт, экоотряд!» (командный)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«Экологическая культура» (личный)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«Сезоны фенологии» изучение закономерностей и жизненного цикла растений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«Эко забота»- весь год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-сбор использованных батареек-апрель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онлайн-активности «В Контакте»: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викторины, квесты и т. п-.весь год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Комплекс экологических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занятий в начальной школе</a:t>
            </a:r>
          </a:p>
        </p:txBody>
      </p:sp>
      <p:sp>
        <p:nvSpPr>
          <p:cNvPr id="38919" name="Прямоугольник 6"/>
          <p:cNvSpPr>
            <a:spLocks noChangeArrowheads="1"/>
          </p:cNvSpPr>
          <p:nvPr/>
        </p:nvSpPr>
        <p:spPr bwMode="auto">
          <a:xfrm>
            <a:off x="5722938" y="3027363"/>
            <a:ext cx="4953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 </a:t>
            </a: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школьники от 8 до 17 лет, школьные экоотряды, детские экообъединения, педагоги, родители</a:t>
            </a:r>
          </a:p>
        </p:txBody>
      </p:sp>
      <p:pic>
        <p:nvPicPr>
          <p:cNvPr id="38920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3101975"/>
            <a:ext cx="110966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25" y="4148138"/>
            <a:ext cx="9747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2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850900"/>
          </a:xfrm>
        </p:spPr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</a:rPr>
              <a:t>Информационно-медийное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z="3200" b="1" smtClean="0">
                <a:solidFill>
                  <a:srgbClr val="C00000"/>
                </a:solidFill>
              </a:rPr>
              <a:t>РДШ Медиа</a:t>
            </a:r>
            <a:br>
              <a:rPr lang="ru-RU" altLang="ru-RU" sz="3200" b="1" smtClean="0">
                <a:solidFill>
                  <a:srgbClr val="C00000"/>
                </a:solidFill>
              </a:rPr>
            </a:br>
            <a:endParaRPr lang="ru-RU" altLang="ru-RU" sz="3200" b="1" smtClean="0">
              <a:solidFill>
                <a:srgbClr val="C00000"/>
              </a:solidFill>
            </a:endParaRPr>
          </a:p>
        </p:txBody>
      </p:sp>
      <p:sp>
        <p:nvSpPr>
          <p:cNvPr id="39940" name="Объект 2"/>
          <p:cNvSpPr>
            <a:spLocks noGrp="1"/>
          </p:cNvSpPr>
          <p:nvPr>
            <p:ph idx="1"/>
          </p:nvPr>
        </p:nvSpPr>
        <p:spPr>
          <a:xfrm>
            <a:off x="398463" y="1054100"/>
            <a:ext cx="8915400" cy="1222375"/>
          </a:xfrm>
        </p:spPr>
        <p:txBody>
          <a:bodyPr/>
          <a:lstStyle/>
          <a:p>
            <a:pPr algn="just"/>
            <a:r>
              <a:rPr lang="ru-RU" altLang="ru-RU" sz="2400" b="1" smtClean="0">
                <a:solidFill>
                  <a:srgbClr val="002060"/>
                </a:solidFill>
              </a:rPr>
              <a:t>Учим создавать интересный и познавательный медиаконтент, от идеи до воплощения и распространения, как в личных проектах, так и в медиасообществах</a:t>
            </a:r>
          </a:p>
          <a:p>
            <a:endParaRPr lang="ru-RU" altLang="ru-RU" sz="2400" smtClean="0"/>
          </a:p>
        </p:txBody>
      </p:sp>
      <p:sp>
        <p:nvSpPr>
          <p:cNvPr id="39941" name="Прямоугольник 4"/>
          <p:cNvSpPr>
            <a:spLocks noChangeArrowheads="1"/>
          </p:cNvSpPr>
          <p:nvPr/>
        </p:nvSpPr>
        <p:spPr bwMode="auto">
          <a:xfrm>
            <a:off x="631825" y="2924175"/>
            <a:ext cx="49530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«Контент на коленке» с 15.09.2020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Обучающий онлайн-курс по созданию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контента с помощью одного лишь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смартфона «Блог героя»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Курс по блоггингу для учителей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начальных классов «На заре»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Медиаэкспедиция РДШ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«Инклюзивные медиа»- обучение детей с ментальными особенностями созданию медиа</a:t>
            </a:r>
          </a:p>
        </p:txBody>
      </p:sp>
      <p:sp>
        <p:nvSpPr>
          <p:cNvPr id="39942" name="Прямоугольник 6"/>
          <p:cNvSpPr>
            <a:spLocks noChangeArrowheads="1"/>
          </p:cNvSpPr>
          <p:nvPr/>
        </p:nvSpPr>
        <p:spPr bwMode="auto">
          <a:xfrm>
            <a:off x="5067300" y="2946400"/>
            <a:ext cx="3213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 </a:t>
            </a: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школьники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7-17 лет, педагоги</a:t>
            </a:r>
          </a:p>
        </p:txBody>
      </p:sp>
      <p:sp>
        <p:nvSpPr>
          <p:cNvPr id="39943" name="Прямоугольник 7"/>
          <p:cNvSpPr>
            <a:spLocks noChangeArrowheads="1"/>
          </p:cNvSpPr>
          <p:nvPr/>
        </p:nvSpPr>
        <p:spPr bwMode="auto">
          <a:xfrm>
            <a:off x="6094413" y="3986213"/>
            <a:ext cx="3413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Победители проекта становятся участниками тематической смены РДШ в ВДЦ «Океан»</a:t>
            </a:r>
          </a:p>
        </p:txBody>
      </p:sp>
      <p:pic>
        <p:nvPicPr>
          <p:cNvPr id="39944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5" y="3824288"/>
            <a:ext cx="97631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2025650"/>
            <a:ext cx="1689100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50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Заголовок 1"/>
          <p:cNvSpPr>
            <a:spLocks noGrp="1"/>
          </p:cNvSpPr>
          <p:nvPr>
            <p:ph type="title"/>
          </p:nvPr>
        </p:nvSpPr>
        <p:spPr>
          <a:xfrm>
            <a:off x="495300" y="0"/>
            <a:ext cx="8915400" cy="1143000"/>
          </a:xfrm>
        </p:spPr>
        <p:txBody>
          <a:bodyPr/>
          <a:lstStyle/>
          <a:p>
            <a:r>
              <a:rPr lang="ru-RU" altLang="ru-RU" sz="3200" b="1" smtClean="0">
                <a:solidFill>
                  <a:srgbClr val="C00000"/>
                </a:solidFill>
              </a:rPr>
              <a:t>РДШ Междисциплинарные </a:t>
            </a:r>
            <a:br>
              <a:rPr lang="ru-RU" altLang="ru-RU" sz="3200" b="1" smtClean="0">
                <a:solidFill>
                  <a:srgbClr val="C00000"/>
                </a:solidFill>
              </a:rPr>
            </a:br>
            <a:r>
              <a:rPr lang="ru-RU" altLang="ru-RU" sz="3200" b="1" smtClean="0">
                <a:solidFill>
                  <a:srgbClr val="C00000"/>
                </a:solidFill>
              </a:rPr>
              <a:t>проекты и программы</a:t>
            </a:r>
          </a:p>
        </p:txBody>
      </p:sp>
      <p:sp>
        <p:nvSpPr>
          <p:cNvPr id="40964" name="Объект 2"/>
          <p:cNvSpPr>
            <a:spLocks noGrp="1"/>
          </p:cNvSpPr>
          <p:nvPr>
            <p:ph idx="1"/>
          </p:nvPr>
        </p:nvSpPr>
        <p:spPr>
          <a:xfrm>
            <a:off x="344488" y="1052513"/>
            <a:ext cx="8915400" cy="1152525"/>
          </a:xfrm>
        </p:spPr>
        <p:txBody>
          <a:bodyPr/>
          <a:lstStyle/>
          <a:p>
            <a:pPr algn="just"/>
            <a:r>
              <a:rPr lang="ru-RU" altLang="ru-RU" sz="2400" b="1" smtClean="0">
                <a:solidFill>
                  <a:srgbClr val="002060"/>
                </a:solidFill>
              </a:rPr>
              <a:t>Развиваем трудовые, социальные, коммуникационные, бытовые навыки, учим работать с информацией и создавать вокруг себя безопасную среду</a:t>
            </a:r>
          </a:p>
        </p:txBody>
      </p:sp>
      <p:sp>
        <p:nvSpPr>
          <p:cNvPr id="40965" name="Прямоугольник 3"/>
          <p:cNvSpPr>
            <a:spLocks noChangeArrowheads="1"/>
          </p:cNvSpPr>
          <p:nvPr/>
        </p:nvSpPr>
        <p:spPr bwMode="auto">
          <a:xfrm>
            <a:off x="522288" y="2636838"/>
            <a:ext cx="49530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«ВПорядке»- курс по формированию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бытовых и трудовых навыков «КЭШ: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Клуб экономных школьников» развитие навыков финансовой грамотности и осознанного потребления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«Информационная культура и безопасность»- обучение безопасному поведению в сети и информационной культуре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«Лига решений»- сообщество по развитию навыков поиска решений конфликтных и сложных ситуаций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966" name="Прямоугольник 5"/>
          <p:cNvSpPr>
            <a:spLocks noChangeArrowheads="1"/>
          </p:cNvSpPr>
          <p:nvPr/>
        </p:nvSpPr>
        <p:spPr bwMode="auto">
          <a:xfrm>
            <a:off x="6205538" y="2751138"/>
            <a:ext cx="37004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</a:t>
            </a: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школьники 8-17, педагоги, родители</a:t>
            </a:r>
          </a:p>
        </p:txBody>
      </p:sp>
      <p:sp>
        <p:nvSpPr>
          <p:cNvPr id="40967" name="Прямоугольник 7"/>
          <p:cNvSpPr>
            <a:spLocks noChangeArrowheads="1"/>
          </p:cNvSpPr>
          <p:nvPr/>
        </p:nvSpPr>
        <p:spPr bwMode="auto">
          <a:xfrm>
            <a:off x="5214938" y="3967163"/>
            <a:ext cx="495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Тематическая междисциплинарная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смена РДШ в «Орлёнке» в 2021 году</a:t>
            </a:r>
          </a:p>
        </p:txBody>
      </p:sp>
      <p:pic>
        <p:nvPicPr>
          <p:cNvPr id="40968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5" y="3508375"/>
            <a:ext cx="9747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89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850900"/>
          </a:xfrm>
        </p:spPr>
        <p:txBody>
          <a:bodyPr/>
          <a:lstStyle/>
          <a:p>
            <a:r>
              <a:rPr lang="ru-RU" altLang="ru-RU" sz="2400" b="1" smtClean="0">
                <a:solidFill>
                  <a:srgbClr val="002060"/>
                </a:solidFill>
              </a:rPr>
              <a:t>Военно-патриотическое</a:t>
            </a:r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3200" b="1" smtClean="0">
                <a:solidFill>
                  <a:srgbClr val="C00000"/>
                </a:solidFill>
              </a:rPr>
              <a:t>РДШ Патриотика</a:t>
            </a:r>
            <a:br>
              <a:rPr lang="ru-RU" altLang="ru-RU" sz="3200" b="1" smtClean="0">
                <a:solidFill>
                  <a:srgbClr val="C00000"/>
                </a:solidFill>
              </a:rPr>
            </a:br>
            <a:endParaRPr lang="ru-RU" altLang="ru-RU" sz="3200" b="1" smtClean="0">
              <a:solidFill>
                <a:srgbClr val="C00000"/>
              </a:solidFill>
            </a:endParaRPr>
          </a:p>
        </p:txBody>
      </p:sp>
      <p:sp>
        <p:nvSpPr>
          <p:cNvPr id="41988" name="Объект 2"/>
          <p:cNvSpPr>
            <a:spLocks noGrp="1"/>
          </p:cNvSpPr>
          <p:nvPr>
            <p:ph idx="1"/>
          </p:nvPr>
        </p:nvSpPr>
        <p:spPr>
          <a:xfrm>
            <a:off x="498475" y="933450"/>
            <a:ext cx="8915400" cy="1238250"/>
          </a:xfrm>
        </p:spPr>
        <p:txBody>
          <a:bodyPr/>
          <a:lstStyle/>
          <a:p>
            <a:pPr algn="just"/>
            <a:r>
              <a:rPr lang="ru-RU" altLang="ru-RU" sz="2400" b="1" smtClean="0">
                <a:solidFill>
                  <a:srgbClr val="002060"/>
                </a:solidFill>
              </a:rPr>
              <a:t>Формируем чувство ответственности за себя и свою страну, развиваем умение преодолевать трудности и действовать в экстремальных ситуациях, изучаем историю своей страны</a:t>
            </a:r>
          </a:p>
          <a:p>
            <a:endParaRPr lang="ru-RU" altLang="ru-RU" sz="2400" smtClean="0"/>
          </a:p>
        </p:txBody>
      </p:sp>
      <p:sp>
        <p:nvSpPr>
          <p:cNvPr id="41989" name="Прямоугольник 3"/>
          <p:cNvSpPr>
            <a:spLocks noChangeArrowheads="1"/>
          </p:cNvSpPr>
          <p:nvPr/>
        </p:nvSpPr>
        <p:spPr bwMode="auto">
          <a:xfrm>
            <a:off x="5105400" y="4279900"/>
            <a:ext cx="495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Победители проектов получают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возможность принять участие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 всероссийских мероприятиях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военно-патриотических сменах РДШ</a:t>
            </a:r>
          </a:p>
        </p:txBody>
      </p:sp>
      <p:sp>
        <p:nvSpPr>
          <p:cNvPr id="41990" name="Прямоугольник 4"/>
          <p:cNvSpPr>
            <a:spLocks noChangeArrowheads="1"/>
          </p:cNvSpPr>
          <p:nvPr/>
        </p:nvSpPr>
        <p:spPr bwMode="auto">
          <a:xfrm>
            <a:off x="273050" y="2425700"/>
            <a:ext cx="49530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Военно-спортивные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Игры: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«Зарничка» (7-10 лет)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«Зарница» (11-13 лет)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«Орленок» (14-17 лет)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«Моя История»-изучение истории своей семьи и страны, от 8 до 17 лет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«Штаб актива ВПН»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03.09.2020, от 8 лет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«Делай, как я!»- конкурс профессионального мастерства среди руководителей и участников военно-патриотических клубов и объединений</a:t>
            </a:r>
          </a:p>
        </p:txBody>
      </p:sp>
      <p:sp>
        <p:nvSpPr>
          <p:cNvPr id="41991" name="Прямоугольник 6"/>
          <p:cNvSpPr>
            <a:spLocks noChangeArrowheads="1"/>
          </p:cNvSpPr>
          <p:nvPr/>
        </p:nvSpPr>
        <p:spPr bwMode="auto">
          <a:xfrm>
            <a:off x="5351463" y="3233738"/>
            <a:ext cx="495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Участники:</a:t>
            </a: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школьники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 8 до 17 лет и педагоги</a:t>
            </a:r>
          </a:p>
        </p:txBody>
      </p:sp>
      <p:pic>
        <p:nvPicPr>
          <p:cNvPr id="4199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2081213"/>
            <a:ext cx="1281113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63" y="3178175"/>
            <a:ext cx="9747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24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1567</Words>
  <Application>Microsoft Office PowerPoint</Application>
  <PresentationFormat>Лист A4 (210x297 мм)</PresentationFormat>
  <Paragraphs>243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1_Тема Office</vt:lpstr>
      <vt:lpstr>Тема Office</vt:lpstr>
      <vt:lpstr>Презентация PowerPoint</vt:lpstr>
      <vt:lpstr>Личностное развитие РДШ Творчество </vt:lpstr>
      <vt:lpstr>Личностное развитие РДШ    Наука </vt:lpstr>
      <vt:lpstr>Личностное развитие РДШ Спорт </vt:lpstr>
      <vt:lpstr>Гражданская активность РДШ Гражданская идентичность </vt:lpstr>
      <vt:lpstr>Гражданская активность РДШ Экология </vt:lpstr>
      <vt:lpstr>Информационно-медийное РДШ Медиа </vt:lpstr>
      <vt:lpstr>РДШ Междисциплинарные  проекты и программы</vt:lpstr>
      <vt:lpstr>Военно-патриотическое РДШ Патриотика </vt:lpstr>
      <vt:lpstr>Военно-патриотическое РДШ Краеведение </vt:lpstr>
      <vt:lpstr>Смены РДШ в Сосновом бору</vt:lpstr>
      <vt:lpstr> Направления деятельности, формы и методы </vt:lpstr>
      <vt:lpstr>Этапы реализации программы </vt:lpstr>
      <vt:lpstr>Структура смены «Медиавызов» с 18 февраля по 3 марта  2021</vt:lpstr>
      <vt:lpstr>Детский совет на Большом школьном пикнике  в г. Москва, май 2021 года</vt:lpstr>
      <vt:lpstr>Победитель отборочного тура, проходившего на смене в ЦОИОД «Сосновый бор» Романова Винелла, ученица 7 класса МБОУ «Хатылынская СОШ им. В.С. Соловьева-Болот Боотура» Чурапчинского района с 3 по 8 июня 2021 года в г. Владивостоке приняла участие на 41-ом Чемпионате Мира по Го для начинающих</vt:lpstr>
      <vt:lpstr>Команда Мохсоголлохской СОШ- победитель регионального этапа Всероссийского конкурса «Лучшая команда РДШ»</vt:lpstr>
      <vt:lpstr>Презентация PowerPoint</vt:lpstr>
      <vt:lpstr>Презентация PowerPoint</vt:lpstr>
      <vt:lpstr>Ежегодный конкурс социальных проектов  по направлениям Российского движения школьников «Пора действовать!»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33</cp:revision>
  <dcterms:created xsi:type="dcterms:W3CDTF">2021-06-28T07:19:42Z</dcterms:created>
  <dcterms:modified xsi:type="dcterms:W3CDTF">2021-07-14T14:38:12Z</dcterms:modified>
</cp:coreProperties>
</file>