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9" r:id="rId3"/>
    <p:sldId id="260" r:id="rId4"/>
    <p:sldId id="261" r:id="rId5"/>
    <p:sldId id="272" r:id="rId6"/>
    <p:sldId id="263" r:id="rId7"/>
    <p:sldId id="273" r:id="rId8"/>
    <p:sldId id="274" r:id="rId9"/>
    <p:sldId id="275" r:id="rId10"/>
    <p:sldId id="268" r:id="rId11"/>
    <p:sldId id="265" r:id="rId12"/>
    <p:sldId id="266" r:id="rId13"/>
    <p:sldId id="276" r:id="rId14"/>
    <p:sldId id="277" r:id="rId15"/>
    <p:sldId id="278" r:id="rId16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93BCD"/>
    <a:srgbClr val="01107D"/>
    <a:srgbClr val="C477A5"/>
    <a:srgbClr val="7D9DED"/>
    <a:srgbClr val="C6C6C6"/>
    <a:srgbClr val="6386E7"/>
    <a:srgbClr val="EAF166"/>
    <a:srgbClr val="65CBB5"/>
    <a:srgbClr val="F0BD8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-66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19D385-AF87-4B3D-8077-7D9AFD04F5F7}" type="datetimeFigureOut">
              <a:rPr lang="ru-RU" smtClean="0"/>
              <a:t>29.07.2021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F797D-8352-4CD7-BFB6-FDBCD6FABC5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F797D-8352-4CD7-BFB6-FDBCD6FABC57}" type="slidenum">
              <a:rPr lang="ru-RU" smtClean="0"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37D6B-08D9-4D28-83BE-636CC4F1A8A7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67BA-E9AF-4E09-A978-B607A327649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41641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37D6B-08D9-4D28-83BE-636CC4F1A8A7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67BA-E9AF-4E09-A978-B607A32764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97373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37D6B-08D9-4D28-83BE-636CC4F1A8A7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67BA-E9AF-4E09-A978-B607A32764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1457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37D6B-08D9-4D28-83BE-636CC4F1A8A7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67BA-E9AF-4E09-A978-B607A32764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8393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37D6B-08D9-4D28-83BE-636CC4F1A8A7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67BA-E9AF-4E09-A978-B607A32764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9714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37D6B-08D9-4D28-83BE-636CC4F1A8A7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67BA-E9AF-4E09-A978-B607A32764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4060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37D6B-08D9-4D28-83BE-636CC4F1A8A7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67BA-E9AF-4E09-A978-B607A32764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4922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37D6B-08D9-4D28-83BE-636CC4F1A8A7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67BA-E9AF-4E09-A978-B607A32764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8712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37D6B-08D9-4D28-83BE-636CC4F1A8A7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67BA-E9AF-4E09-A978-B607A32764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6850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37D6B-08D9-4D28-83BE-636CC4F1A8A7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67BA-E9AF-4E09-A978-B607A32764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2644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37D6B-08D9-4D28-83BE-636CC4F1A8A7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67BA-E9AF-4E09-A978-B607A32764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5572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37D6B-08D9-4D28-83BE-636CC4F1A8A7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567BA-E9AF-4E09-A978-B607A327649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0890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5.jpeg"/><Relationship Id="rId7" Type="http://schemas.openxmlformats.org/officeDocument/2006/relationships/image" Target="../media/image2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37.jpeg"/><Relationship Id="rId10" Type="http://schemas.openxmlformats.org/officeDocument/2006/relationships/image" Target="../media/image39.jpeg"/><Relationship Id="rId4" Type="http://schemas.openxmlformats.org/officeDocument/2006/relationships/image" Target="../media/image36.jpeg"/><Relationship Id="rId9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1974" y="2119071"/>
            <a:ext cx="10363201" cy="1942450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01107D"/>
                </a:solidFill>
                <a:latin typeface="+mn-lt"/>
              </a:rPr>
              <a:t> "Лагерь труда и отдыха"  </a:t>
            </a:r>
            <a:r>
              <a:rPr lang="ru-RU" sz="4400" b="1" dirty="0" smtClean="0">
                <a:solidFill>
                  <a:srgbClr val="01107D"/>
                </a:solidFill>
                <a:latin typeface="+mn-lt"/>
              </a:rPr>
              <a:t/>
            </a:r>
            <a:br>
              <a:rPr lang="ru-RU" sz="4400" b="1" dirty="0" smtClean="0">
                <a:solidFill>
                  <a:srgbClr val="01107D"/>
                </a:solidFill>
                <a:latin typeface="+mn-lt"/>
              </a:rPr>
            </a:br>
            <a:r>
              <a:rPr lang="ru-RU" sz="4400" b="1" dirty="0" smtClean="0">
                <a:solidFill>
                  <a:srgbClr val="01107D"/>
                </a:solidFill>
                <a:latin typeface="+mn-lt"/>
              </a:rPr>
              <a:t>как </a:t>
            </a:r>
            <a:r>
              <a:rPr lang="ru-RU" sz="4400" b="1" dirty="0" smtClean="0">
                <a:solidFill>
                  <a:srgbClr val="01107D"/>
                </a:solidFill>
                <a:latin typeface="+mn-lt"/>
              </a:rPr>
              <a:t>одна из форм трудового воспитания </a:t>
            </a:r>
            <a:r>
              <a:rPr lang="ru-RU" sz="4400" b="1" dirty="0" smtClean="0">
                <a:solidFill>
                  <a:srgbClr val="01107D"/>
                </a:solidFill>
                <a:latin typeface="+mn-lt"/>
              </a:rPr>
              <a:t/>
            </a:r>
            <a:br>
              <a:rPr lang="ru-RU" sz="4400" b="1" dirty="0" smtClean="0">
                <a:solidFill>
                  <a:srgbClr val="01107D"/>
                </a:solidFill>
                <a:latin typeface="+mn-lt"/>
              </a:rPr>
            </a:br>
            <a:r>
              <a:rPr lang="ru-RU" sz="4400" b="1" dirty="0" smtClean="0">
                <a:solidFill>
                  <a:srgbClr val="01107D"/>
                </a:solidFill>
                <a:latin typeface="+mn-lt"/>
              </a:rPr>
              <a:t>( </a:t>
            </a:r>
            <a:r>
              <a:rPr lang="ru-RU" sz="4400" b="1" dirty="0" smtClean="0">
                <a:solidFill>
                  <a:srgbClr val="01107D"/>
                </a:solidFill>
                <a:latin typeface="+mn-lt"/>
              </a:rPr>
              <a:t>из опыта работы</a:t>
            </a:r>
            <a:r>
              <a:rPr lang="ru-RU" sz="4400" b="1" dirty="0" smtClean="0">
                <a:solidFill>
                  <a:srgbClr val="01107D"/>
                </a:solidFill>
                <a:latin typeface="+mn-lt"/>
              </a:rPr>
              <a:t>)</a:t>
            </a:r>
            <a:endParaRPr lang="en-US" sz="4400" b="1" dirty="0">
              <a:solidFill>
                <a:srgbClr val="01107D"/>
              </a:solidFill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72988" y="4236905"/>
            <a:ext cx="9144000" cy="5833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500" b="1" dirty="0" smtClean="0">
                <a:solidFill>
                  <a:srgbClr val="0070C0"/>
                </a:solidFill>
                <a:latin typeface="+mn-lt"/>
              </a:rPr>
              <a:t>МАУ ДО «ЦДО» г. Мирный</a:t>
            </a:r>
            <a:endParaRPr lang="en-US" sz="25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416423" y="5823658"/>
            <a:ext cx="9144000" cy="583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rgbClr val="0070C0"/>
                </a:solidFill>
                <a:latin typeface="+mn-lt"/>
              </a:rPr>
              <a:t>Рожина Марина Петровна</a:t>
            </a:r>
          </a:p>
          <a:p>
            <a:r>
              <a:rPr lang="ru-RU" sz="1800" b="1" dirty="0" smtClean="0">
                <a:solidFill>
                  <a:srgbClr val="0070C0"/>
                </a:solidFill>
                <a:latin typeface="+mn-lt"/>
              </a:rPr>
              <a:t>н</a:t>
            </a:r>
            <a:r>
              <a:rPr lang="ru-RU" sz="1800" b="1" dirty="0" smtClean="0">
                <a:solidFill>
                  <a:srgbClr val="0070C0"/>
                </a:solidFill>
                <a:latin typeface="+mn-lt"/>
              </a:rPr>
              <a:t>ачальник лагеря «Трудовой-2021»</a:t>
            </a:r>
            <a:endParaRPr lang="en-US" sz="18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Рисунок 5" descr="эмблема Центра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9401" y="140028"/>
            <a:ext cx="1410865" cy="141086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9437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14042"/>
            <a:ext cx="12131859" cy="386345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893BCD"/>
                </a:solidFill>
              </a:rPr>
              <a:t>«Мир без границ» для детей с ОВЗ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559" r="17869" b="21788"/>
          <a:stretch/>
        </p:blipFill>
        <p:spPr>
          <a:xfrm>
            <a:off x="1859921" y="3856910"/>
            <a:ext cx="3187390" cy="26387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4961" r="4757"/>
          <a:stretch/>
        </p:blipFill>
        <p:spPr>
          <a:xfrm>
            <a:off x="8026782" y="1500509"/>
            <a:ext cx="3044283" cy="25237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08865" y="1420720"/>
            <a:ext cx="2893868" cy="21647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22358" y="1420719"/>
            <a:ext cx="2007219" cy="268328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rcRect b="20551"/>
          <a:stretch>
            <a:fillRect/>
          </a:stretch>
        </p:blipFill>
        <p:spPr>
          <a:xfrm>
            <a:off x="6465451" y="4233264"/>
            <a:ext cx="3935849" cy="23389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91955" y="3903247"/>
            <a:ext cx="402371" cy="39627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84874" y="3768603"/>
            <a:ext cx="280440" cy="28044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4111" y="6361572"/>
            <a:ext cx="268247" cy="26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24925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036419" y="1037063"/>
            <a:ext cx="496662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 smtClean="0">
                <a:solidFill>
                  <a:srgbClr val="893BCD"/>
                </a:solidFill>
                <a:latin typeface="Calibri Light" panose="020F0302020204030204"/>
                <a:ea typeface="+mj-ea"/>
                <a:cs typeface="+mj-cs"/>
              </a:rPr>
              <a:t>ДОСУГ</a:t>
            </a:r>
            <a:endParaRPr lang="ru-RU" sz="6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50" y="92868"/>
            <a:ext cx="10729890" cy="34140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27"/>
          <a:stretch/>
        </p:blipFill>
        <p:spPr>
          <a:xfrm>
            <a:off x="451945" y="1799896"/>
            <a:ext cx="4141077" cy="20665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97" t="14100" b="10804"/>
          <a:stretch/>
        </p:blipFill>
        <p:spPr>
          <a:xfrm>
            <a:off x="8175672" y="3276866"/>
            <a:ext cx="3827377" cy="23153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950"/>
          <a:stretch/>
        </p:blipFill>
        <p:spPr>
          <a:xfrm>
            <a:off x="1037150" y="4244870"/>
            <a:ext cx="3689131" cy="19381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5058"/>
          <a:stretch/>
        </p:blipFill>
        <p:spPr>
          <a:xfrm>
            <a:off x="5317780" y="2940696"/>
            <a:ext cx="2133133" cy="3552497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4481629" y="3731167"/>
            <a:ext cx="279557" cy="279557"/>
          </a:xfrm>
          <a:prstGeom prst="ellipse">
            <a:avLst/>
          </a:prstGeom>
          <a:solidFill>
            <a:srgbClr val="C477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00320" y="1403622"/>
            <a:ext cx="402371" cy="396274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8042412" y="5458934"/>
            <a:ext cx="266518" cy="266518"/>
          </a:xfrm>
          <a:prstGeom prst="ellipse">
            <a:avLst/>
          </a:prstGeom>
          <a:solidFill>
            <a:srgbClr val="6386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0BD86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7307891" y="2794439"/>
            <a:ext cx="292514" cy="292514"/>
          </a:xfrm>
          <a:prstGeom prst="ellipse">
            <a:avLst/>
          </a:prstGeom>
          <a:solidFill>
            <a:srgbClr val="F0B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0BD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764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3850" y="704925"/>
            <a:ext cx="12131859" cy="386345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dirty="0">
              <a:solidFill>
                <a:srgbClr val="893BCD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7843"/>
          <a:stretch/>
        </p:blipFill>
        <p:spPr>
          <a:xfrm>
            <a:off x="2155944" y="2190751"/>
            <a:ext cx="3911481" cy="428920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1498" y="3237869"/>
            <a:ext cx="3177433" cy="23805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35657" y="832693"/>
            <a:ext cx="4545247" cy="20453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9555" y="2699074"/>
            <a:ext cx="402371" cy="3962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7038" y="3835289"/>
            <a:ext cx="280440" cy="2804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5298388" y="5042073"/>
            <a:ext cx="443691" cy="4436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99319" y="3237869"/>
            <a:ext cx="2039058" cy="272158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4735" y="1077569"/>
            <a:ext cx="264586" cy="260577"/>
          </a:xfrm>
          <a:prstGeom prst="rect">
            <a:avLst/>
          </a:prstGeom>
        </p:spPr>
      </p:pic>
      <p:pic>
        <p:nvPicPr>
          <p:cNvPr id="14" name="Объект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7824" y="955675"/>
            <a:ext cx="4587479" cy="258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1538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1134297" y="1555585"/>
            <a:ext cx="10520855" cy="1673389"/>
          </a:xfrm>
          <a:prstGeom prst="roundRect">
            <a:avLst/>
          </a:prstGeom>
          <a:solidFill>
            <a:srgbClr val="7D9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892287" y="0"/>
            <a:ext cx="110148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01107D"/>
                </a:solidFill>
                <a:latin typeface="+mn-lt"/>
              </a:rPr>
              <a:t>Обучение в ЦОПП г.Якутск</a:t>
            </a:r>
            <a:endParaRPr lang="ru-RU" b="1" dirty="0">
              <a:solidFill>
                <a:srgbClr val="01107D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42696" y="1538273"/>
            <a:ext cx="10415917" cy="230832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Цель: </a:t>
            </a:r>
            <a:r>
              <a:rPr lang="ru-RU" sz="2400" b="1" dirty="0" smtClean="0">
                <a:solidFill>
                  <a:schemeClr val="bg1"/>
                </a:solidFill>
              </a:rPr>
              <a:t>реализация </a:t>
            </a:r>
            <a:r>
              <a:rPr lang="ru-RU" sz="2400" b="1" dirty="0" smtClean="0">
                <a:solidFill>
                  <a:schemeClr val="bg1"/>
                </a:solidFill>
              </a:rPr>
              <a:t>программ профессиональной подготовки для учащихся общеобразовательных организаций Республики Саха (Якутия), повышение конкурентных преимуществ школьников, повышение образовательного и профессионального потенциала населения.</a:t>
            </a:r>
            <a:r>
              <a:rPr lang="ru-RU" sz="2400" b="1" dirty="0" smtClean="0">
                <a:solidFill>
                  <a:schemeClr val="bg1"/>
                </a:solidFill>
              </a:rPr>
              <a:t>.</a:t>
            </a:r>
            <a:endParaRPr lang="ru-RU" sz="2400" b="1" dirty="0" smtClean="0">
              <a:solidFill>
                <a:schemeClr val="bg1"/>
              </a:solidFill>
            </a:endParaRPr>
          </a:p>
          <a:p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 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92114" y="3469584"/>
            <a:ext cx="10620705" cy="224676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- Курс «Предпринимательство»</a:t>
            </a:r>
          </a:p>
          <a:p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893BCD"/>
                </a:solidFill>
              </a:rPr>
              <a:t>Профессиональное обучение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893BCD"/>
                </a:solidFill>
              </a:rPr>
              <a:t>- </a:t>
            </a:r>
            <a:r>
              <a:rPr lang="ru-RU" sz="2800" b="1" dirty="0" smtClean="0">
                <a:solidFill>
                  <a:srgbClr val="893BCD"/>
                </a:solidFill>
              </a:rPr>
              <a:t>«Дворовые вожатые»  </a:t>
            </a:r>
            <a:endParaRPr lang="ru-RU" sz="2800" b="1" dirty="0" smtClean="0">
              <a:solidFill>
                <a:srgbClr val="893BCD"/>
              </a:solidFill>
            </a:endParaRPr>
          </a:p>
          <a:p>
            <a:r>
              <a:rPr lang="ru-RU" sz="2800" b="1" dirty="0" smtClean="0">
                <a:solidFill>
                  <a:srgbClr val="893BCD"/>
                </a:solidFill>
              </a:rPr>
              <a:t> - «</a:t>
            </a:r>
            <a:r>
              <a:rPr lang="ru-RU" sz="2800" b="1" dirty="0" smtClean="0">
                <a:solidFill>
                  <a:srgbClr val="893BCD"/>
                </a:solidFill>
              </a:rPr>
              <a:t>Цифровой консультант»</a:t>
            </a:r>
            <a:endParaRPr lang="ru-RU" sz="2800" b="1" dirty="0">
              <a:solidFill>
                <a:srgbClr val="893BCD"/>
              </a:solidFill>
            </a:endParaRPr>
          </a:p>
        </p:txBody>
      </p:sp>
      <p:pic>
        <p:nvPicPr>
          <p:cNvPr id="7" name="Рисунок 6" descr="favicon_coo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5620" y="0"/>
            <a:ext cx="1371600" cy="137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938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WhatsApp Image 2021-07-29 at 11.08.26.jpeg"/>
          <p:cNvPicPr>
            <a:picLocks noChangeAspect="1"/>
          </p:cNvPicPr>
          <p:nvPr/>
        </p:nvPicPr>
        <p:blipFill>
          <a:blip r:embed="rId3"/>
          <a:srcRect t="17751" r="241" b="6213"/>
          <a:stretch>
            <a:fillRect/>
          </a:stretch>
        </p:blipFill>
        <p:spPr>
          <a:xfrm>
            <a:off x="-414337" y="0"/>
            <a:ext cx="3387329" cy="3671888"/>
          </a:xfrm>
          <a:prstGeom prst="rect">
            <a:avLst/>
          </a:prstGeom>
        </p:spPr>
      </p:pic>
      <p:pic>
        <p:nvPicPr>
          <p:cNvPr id="6" name="Рисунок 5" descr="WhatsApp Image 2021-07-29 at 11.07.14 (1)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6923" y="0"/>
            <a:ext cx="6315077" cy="4723974"/>
          </a:xfrm>
          <a:prstGeom prst="rect">
            <a:avLst/>
          </a:prstGeom>
        </p:spPr>
      </p:pic>
      <p:pic>
        <p:nvPicPr>
          <p:cNvPr id="7" name="Рисунок 6" descr="WhatsApp Image 2021-07-29 at 11.09.45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8490" y="985836"/>
            <a:ext cx="3144675" cy="2343151"/>
          </a:xfrm>
          <a:prstGeom prst="rect">
            <a:avLst/>
          </a:prstGeom>
        </p:spPr>
      </p:pic>
      <p:pic>
        <p:nvPicPr>
          <p:cNvPr id="8" name="Рисунок 7" descr="WhatsApp Image 2021-07-29 at 11.07.14.jpeg"/>
          <p:cNvPicPr>
            <a:picLocks noChangeAspect="1"/>
          </p:cNvPicPr>
          <p:nvPr/>
        </p:nvPicPr>
        <p:blipFill>
          <a:blip r:embed="rId6"/>
          <a:srcRect t="26042" b="12292"/>
          <a:stretch>
            <a:fillRect/>
          </a:stretch>
        </p:blipFill>
        <p:spPr>
          <a:xfrm>
            <a:off x="0" y="3471862"/>
            <a:ext cx="7340496" cy="3386138"/>
          </a:xfrm>
          <a:prstGeom prst="rect">
            <a:avLst/>
          </a:prstGeom>
        </p:spPr>
      </p:pic>
      <p:pic>
        <p:nvPicPr>
          <p:cNvPr id="3" name="Рисунок 2" descr="WhatsApp Image 2021-07-29 at 11.08.26 (2)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42263" y="3800474"/>
            <a:ext cx="2793235" cy="28432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816599" y="2441448"/>
            <a:ext cx="110148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 smtClean="0">
                <a:solidFill>
                  <a:srgbClr val="01107D"/>
                </a:solidFill>
                <a:latin typeface="+mn-lt"/>
              </a:rPr>
              <a:t>Спасибо</a:t>
            </a:r>
          </a:p>
          <a:p>
            <a:pPr algn="ctr"/>
            <a:r>
              <a:rPr lang="ru-RU" sz="6000" b="1" dirty="0" smtClean="0">
                <a:solidFill>
                  <a:srgbClr val="01107D"/>
                </a:solidFill>
                <a:latin typeface="+mn-lt"/>
              </a:rPr>
              <a:t>За внимание!</a:t>
            </a:r>
            <a:endParaRPr lang="ru-RU" sz="6000" b="1" dirty="0">
              <a:solidFill>
                <a:srgbClr val="01107D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938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1177159" y="1555586"/>
            <a:ext cx="10520855" cy="1145796"/>
          </a:xfrm>
          <a:prstGeom prst="roundRect">
            <a:avLst/>
          </a:prstGeom>
          <a:solidFill>
            <a:srgbClr val="7D9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177160" y="0"/>
            <a:ext cx="110148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1107D"/>
                </a:solidFill>
                <a:latin typeface="+mn-lt"/>
              </a:rPr>
              <a:t>Лагерь труда и отдыха «Трудовой-2021»  </a:t>
            </a:r>
            <a:endParaRPr lang="en-US" sz="4000" b="1" dirty="0">
              <a:solidFill>
                <a:srgbClr val="01107D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42696" y="1538273"/>
            <a:ext cx="10189779" cy="121969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программы: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создание условий для творческого самовыражения личности, развитие самостоятельности, активности, ответственности за сделанный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выбор.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77159" y="2814551"/>
            <a:ext cx="10678510" cy="40536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893BC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893BC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задачи </a:t>
            </a:r>
            <a:r>
              <a:rPr lang="ru-RU" sz="2000" b="1" dirty="0" smtClean="0">
                <a:solidFill>
                  <a:srgbClr val="893BC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программы</a:t>
            </a:r>
            <a:endParaRPr lang="ru-RU" sz="2000" dirty="0">
              <a:solidFill>
                <a:srgbClr val="893BC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34964" y="3155259"/>
            <a:ext cx="10620705" cy="300082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893BC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создать </a:t>
            </a:r>
            <a:r>
              <a:rPr lang="ru-RU" dirty="0">
                <a:solidFill>
                  <a:srgbClr val="893BC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целенаправленную организацию каникулярного времени детей;</a:t>
            </a:r>
          </a:p>
          <a:p>
            <a:pPr marL="285750" lvl="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893BC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сформировать стремление к здоровому образу жизни;</a:t>
            </a:r>
          </a:p>
          <a:p>
            <a:pPr marL="285750" lvl="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893BC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сформировать знания об основах трудовой деятельности несовершеннолетнего; </a:t>
            </a:r>
            <a:endParaRPr lang="ru-RU" sz="1600" dirty="0">
              <a:solidFill>
                <a:srgbClr val="893BC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893BCD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научить применять полученные знания и умения в практической деятельности;</a:t>
            </a:r>
            <a:endParaRPr lang="ru-RU" dirty="0">
              <a:solidFill>
                <a:srgbClr val="893BC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893BCD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развивать у обучающихся мотивацию к творческой активности в познании и самовыражении;</a:t>
            </a:r>
            <a:endParaRPr lang="ru-RU" dirty="0">
              <a:solidFill>
                <a:srgbClr val="893BC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893BCD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развивать коммуникативные способности;</a:t>
            </a:r>
            <a:endParaRPr lang="ru-RU" dirty="0">
              <a:solidFill>
                <a:srgbClr val="893BC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893BCD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формировать культуру </a:t>
            </a:r>
            <a:r>
              <a:rPr lang="ru-RU" dirty="0" smtClean="0">
                <a:solidFill>
                  <a:srgbClr val="893BCD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поведения.</a:t>
            </a:r>
            <a:endParaRPr lang="ru-RU" dirty="0">
              <a:solidFill>
                <a:srgbClr val="893B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938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652750" y="4613368"/>
            <a:ext cx="9848689" cy="20017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400" dirty="0" smtClean="0">
                <a:gradFill flip="none" rotWithShape="1">
                  <a:gsLst>
                    <a:gs pos="16000">
                      <a:srgbClr val="893BCD"/>
                    </a:gs>
                    <a:gs pos="100000">
                      <a:srgbClr val="C477A5"/>
                    </a:gs>
                  </a:gsLst>
                  <a:lin ang="2700000" scaled="1"/>
                  <a:tileRect/>
                </a:gradFill>
                <a:latin typeface="+mn-lt"/>
              </a:rPr>
              <a:t>При комплектовании </a:t>
            </a:r>
            <a:r>
              <a:rPr lang="ru-RU" sz="2400" dirty="0">
                <a:gradFill flip="none" rotWithShape="1">
                  <a:gsLst>
                    <a:gs pos="16000">
                      <a:srgbClr val="893BCD"/>
                    </a:gs>
                    <a:gs pos="100000">
                      <a:srgbClr val="C477A5"/>
                    </a:gs>
                  </a:gsLst>
                  <a:lin ang="2700000" scaled="1"/>
                  <a:tileRect/>
                </a:gradFill>
                <a:latin typeface="+mn-lt"/>
              </a:rPr>
              <a:t>особое внимание уделяется детям из многодетных малообеспеченных семей, неполных семей, </a:t>
            </a:r>
            <a:endParaRPr lang="ru-RU" sz="2400" dirty="0" smtClean="0">
              <a:gradFill flip="none" rotWithShape="1">
                <a:gsLst>
                  <a:gs pos="16000">
                    <a:srgbClr val="893BCD"/>
                  </a:gs>
                  <a:gs pos="100000">
                    <a:srgbClr val="C477A5"/>
                  </a:gs>
                </a:gsLst>
                <a:lin ang="2700000" scaled="1"/>
                <a:tileRect/>
              </a:gradFill>
              <a:latin typeface="+mn-lt"/>
            </a:endParaRPr>
          </a:p>
          <a:p>
            <a:pPr algn="just"/>
            <a:r>
              <a:rPr lang="ru-RU" sz="2400" dirty="0" smtClean="0">
                <a:gradFill flip="none" rotWithShape="1">
                  <a:gsLst>
                    <a:gs pos="16000">
                      <a:srgbClr val="893BCD"/>
                    </a:gs>
                    <a:gs pos="100000">
                      <a:srgbClr val="C477A5"/>
                    </a:gs>
                  </a:gsLst>
                  <a:lin ang="2700000" scaled="1"/>
                  <a:tileRect/>
                </a:gradFill>
                <a:latin typeface="+mn-lt"/>
              </a:rPr>
              <a:t>а </a:t>
            </a:r>
            <a:r>
              <a:rPr lang="ru-RU" sz="2400" dirty="0">
                <a:gradFill flip="none" rotWithShape="1">
                  <a:gsLst>
                    <a:gs pos="16000">
                      <a:srgbClr val="893BCD"/>
                    </a:gs>
                    <a:gs pos="100000">
                      <a:srgbClr val="C477A5"/>
                    </a:gs>
                  </a:gsLst>
                  <a:lin ang="2700000" scaled="1"/>
                  <a:tileRect/>
                </a:gradFill>
                <a:latin typeface="+mn-lt"/>
              </a:rPr>
              <a:t>также детям, находящимся в трудной жизненной ситуации.</a:t>
            </a:r>
            <a:endParaRPr lang="en-US" sz="2400" dirty="0">
              <a:gradFill flip="none" rotWithShape="1">
                <a:gsLst>
                  <a:gs pos="16000">
                    <a:srgbClr val="893BCD"/>
                  </a:gs>
                  <a:gs pos="100000">
                    <a:srgbClr val="C477A5"/>
                  </a:gs>
                </a:gsLst>
                <a:lin ang="2700000" scaled="1"/>
                <a:tileRect/>
              </a:gradFill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80384" y="347435"/>
            <a:ext cx="5420203" cy="4060904"/>
          </a:xfrm>
          <a:prstGeom prst="roundRect">
            <a:avLst/>
          </a:prstGeom>
          <a:ln w="57150">
            <a:noFill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975121" y="1585240"/>
            <a:ext cx="3815256" cy="13216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b="1" dirty="0" smtClean="0">
                <a:gradFill flip="none" rotWithShape="1">
                  <a:gsLst>
                    <a:gs pos="16000">
                      <a:srgbClr val="893BCD"/>
                    </a:gs>
                    <a:gs pos="100000">
                      <a:srgbClr val="C477A5"/>
                    </a:gs>
                  </a:gsLst>
                  <a:lin ang="2700000" scaled="1"/>
                  <a:tileRect/>
                </a:gradFill>
                <a:latin typeface="+mn-lt"/>
              </a:rPr>
              <a:t>Возрастной состав </a:t>
            </a:r>
          </a:p>
          <a:p>
            <a:r>
              <a:rPr lang="ru-RU" sz="3000" b="1" dirty="0" smtClean="0">
                <a:gradFill flip="none" rotWithShape="1">
                  <a:gsLst>
                    <a:gs pos="16000">
                      <a:srgbClr val="893BCD"/>
                    </a:gs>
                    <a:gs pos="100000">
                      <a:srgbClr val="C477A5"/>
                    </a:gs>
                  </a:gsLst>
                  <a:lin ang="2700000" scaled="1"/>
                  <a:tileRect/>
                </a:gradFill>
                <a:latin typeface="+mn-lt"/>
              </a:rPr>
              <a:t>14- 18 лет</a:t>
            </a:r>
          </a:p>
        </p:txBody>
      </p:sp>
      <p:sp>
        <p:nvSpPr>
          <p:cNvPr id="9" name="Овал 8"/>
          <p:cNvSpPr/>
          <p:nvPr/>
        </p:nvSpPr>
        <p:spPr>
          <a:xfrm>
            <a:off x="3784610" y="3218153"/>
            <a:ext cx="292514" cy="292514"/>
          </a:xfrm>
          <a:prstGeom prst="ellipse">
            <a:avLst/>
          </a:prstGeom>
          <a:solidFill>
            <a:srgbClr val="F0B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0BD86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466969" y="4603129"/>
            <a:ext cx="399393" cy="399393"/>
          </a:xfrm>
          <a:prstGeom prst="ellipse">
            <a:avLst/>
          </a:prstGeom>
          <a:solidFill>
            <a:srgbClr val="65C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864769" y="1977207"/>
            <a:ext cx="248545" cy="248545"/>
          </a:xfrm>
          <a:prstGeom prst="ellipse">
            <a:avLst/>
          </a:prstGeom>
          <a:solidFill>
            <a:srgbClr val="EAF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1267328" y="2782700"/>
            <a:ext cx="266518" cy="266518"/>
          </a:xfrm>
          <a:prstGeom prst="ellipse">
            <a:avLst/>
          </a:prstGeom>
          <a:solidFill>
            <a:srgbClr val="6386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0BD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215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олилиния 16"/>
          <p:cNvSpPr/>
          <p:nvPr/>
        </p:nvSpPr>
        <p:spPr>
          <a:xfrm>
            <a:off x="0" y="2734493"/>
            <a:ext cx="10717684" cy="3402168"/>
          </a:xfrm>
          <a:custGeom>
            <a:avLst/>
            <a:gdLst>
              <a:gd name="connsiteX0" fmla="*/ 0 w 10717684"/>
              <a:gd name="connsiteY0" fmla="*/ 2747368 h 3402168"/>
              <a:gd name="connsiteX1" fmla="*/ 5938345 w 10717684"/>
              <a:gd name="connsiteY1" fmla="*/ 4168 h 3402168"/>
              <a:gd name="connsiteX2" fmla="*/ 5580993 w 10717684"/>
              <a:gd name="connsiteY2" fmla="*/ 3293906 h 3402168"/>
              <a:gd name="connsiteX3" fmla="*/ 10279117 w 10717684"/>
              <a:gd name="connsiteY3" fmla="*/ 2663285 h 3402168"/>
              <a:gd name="connsiteX4" fmla="*/ 10237076 w 10717684"/>
              <a:gd name="connsiteY4" fmla="*/ 3209823 h 340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17684" h="3402168">
                <a:moveTo>
                  <a:pt x="0" y="2747368"/>
                </a:moveTo>
                <a:cubicBezTo>
                  <a:pt x="2504090" y="1330223"/>
                  <a:pt x="5008180" y="-86922"/>
                  <a:pt x="5938345" y="4168"/>
                </a:cubicBezTo>
                <a:cubicBezTo>
                  <a:pt x="6868510" y="95258"/>
                  <a:pt x="4857531" y="2850720"/>
                  <a:pt x="5580993" y="3293906"/>
                </a:cubicBezTo>
                <a:cubicBezTo>
                  <a:pt x="6304455" y="3737092"/>
                  <a:pt x="9503103" y="2677299"/>
                  <a:pt x="10279117" y="2663285"/>
                </a:cubicBezTo>
                <a:cubicBezTo>
                  <a:pt x="11055131" y="2649271"/>
                  <a:pt x="10646103" y="2929547"/>
                  <a:pt x="10237076" y="32098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156447" y="2026405"/>
            <a:ext cx="2922493" cy="6864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1800" b="1" dirty="0" smtClean="0">
                <a:solidFill>
                  <a:srgbClr val="893BCD"/>
                </a:solidFill>
              </a:rPr>
              <a:t>Трудовая </a:t>
            </a:r>
            <a:r>
              <a:rPr lang="ru-RU" sz="1800" b="1" dirty="0">
                <a:solidFill>
                  <a:srgbClr val="893BCD"/>
                </a:solidFill>
              </a:rPr>
              <a:t>школьная </a:t>
            </a:r>
            <a:r>
              <a:rPr lang="ru-RU" sz="1800" b="1" dirty="0" smtClean="0">
                <a:solidFill>
                  <a:srgbClr val="893BCD"/>
                </a:solidFill>
              </a:rPr>
              <a:t> </a:t>
            </a:r>
            <a:r>
              <a:rPr lang="ru-RU" sz="1800" b="1" dirty="0" smtClean="0">
                <a:solidFill>
                  <a:srgbClr val="893BCD"/>
                </a:solidFill>
              </a:rPr>
              <a:t>бригада</a:t>
            </a:r>
            <a:endParaRPr lang="ru-RU" sz="1800" b="1" dirty="0">
              <a:solidFill>
                <a:srgbClr val="893BCD"/>
              </a:solidFill>
              <a:effectLst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114093" y="284102"/>
            <a:ext cx="10604941" cy="13216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000" b="1" dirty="0">
                <a:gradFill flip="none" rotWithShape="1">
                  <a:gsLst>
                    <a:gs pos="16000">
                      <a:srgbClr val="893BCD"/>
                    </a:gs>
                    <a:gs pos="100000">
                      <a:srgbClr val="C477A5"/>
                    </a:gs>
                  </a:gsLst>
                  <a:lin ang="2700000" scaled="1"/>
                  <a:tileRect/>
                </a:gradFill>
                <a:latin typeface="+mn-lt"/>
              </a:rPr>
              <a:t>Программа имеет комплексный характер и включает в себя три подпрограммы по следующим направлениям: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902145" y="2081161"/>
            <a:ext cx="2385849" cy="6048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2000" b="1" dirty="0" smtClean="0">
                <a:solidFill>
                  <a:srgbClr val="893BCD"/>
                </a:solidFill>
              </a:rPr>
              <a:t>Дворовые вожатые 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566028" y="1716978"/>
            <a:ext cx="4025335" cy="13065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ru-RU" sz="1800" dirty="0" smtClean="0">
                <a:solidFill>
                  <a:srgbClr val="893BCD"/>
                </a:solidFill>
              </a:rPr>
              <a:t>«</a:t>
            </a:r>
            <a:r>
              <a:rPr lang="ru-RU" sz="1800" b="1" dirty="0" smtClean="0">
                <a:solidFill>
                  <a:srgbClr val="893BCD"/>
                </a:solidFill>
              </a:rPr>
              <a:t>Мир без границ» для детей с </a:t>
            </a:r>
            <a:r>
              <a:rPr lang="ru-RU" sz="1800" b="1" dirty="0" smtClean="0">
                <a:solidFill>
                  <a:srgbClr val="893BCD"/>
                </a:solidFill>
              </a:rPr>
              <a:t>ОВЗ</a:t>
            </a:r>
            <a:endParaRPr lang="ru-RU" sz="1800" b="1" dirty="0">
              <a:solidFill>
                <a:srgbClr val="893BCD"/>
              </a:solidFill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32408" y="3134819"/>
            <a:ext cx="2950824" cy="2208507"/>
          </a:xfrm>
          <a:prstGeom prst="round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7065" y="3086720"/>
            <a:ext cx="2944675" cy="2208507"/>
          </a:xfrm>
          <a:prstGeom prst="round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706"/>
          <a:stretch/>
        </p:blipFill>
        <p:spPr>
          <a:xfrm>
            <a:off x="1376502" y="3047646"/>
            <a:ext cx="2612791" cy="2321957"/>
          </a:xfrm>
          <a:prstGeom prst="round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1114093" y="3684919"/>
            <a:ext cx="399393" cy="399393"/>
          </a:xfrm>
          <a:prstGeom prst="ellipse">
            <a:avLst/>
          </a:prstGeom>
          <a:solidFill>
            <a:srgbClr val="C477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0656329" y="2957012"/>
            <a:ext cx="399393" cy="399393"/>
          </a:xfrm>
          <a:prstGeom prst="ellipse">
            <a:avLst/>
          </a:prstGeom>
          <a:solidFill>
            <a:srgbClr val="C477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0120029" y="5860914"/>
            <a:ext cx="193046" cy="193046"/>
          </a:xfrm>
          <a:prstGeom prst="ellipse">
            <a:avLst/>
          </a:prstGeom>
          <a:solidFill>
            <a:srgbClr val="F0B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0BD86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3935778" y="3184761"/>
            <a:ext cx="292514" cy="292514"/>
          </a:xfrm>
          <a:prstGeom prst="ellipse">
            <a:avLst/>
          </a:prstGeom>
          <a:solidFill>
            <a:srgbClr val="F0B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0BD86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7193701" y="4586116"/>
            <a:ext cx="399393" cy="399393"/>
          </a:xfrm>
          <a:prstGeom prst="ellipse">
            <a:avLst/>
          </a:prstGeom>
          <a:solidFill>
            <a:srgbClr val="65C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5572255" y="3059772"/>
            <a:ext cx="248545" cy="248545"/>
          </a:xfrm>
          <a:prstGeom prst="ellipse">
            <a:avLst/>
          </a:prstGeom>
          <a:solidFill>
            <a:srgbClr val="EAF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8021407" y="3528574"/>
            <a:ext cx="266518" cy="266518"/>
          </a:xfrm>
          <a:prstGeom prst="ellipse">
            <a:avLst/>
          </a:prstGeom>
          <a:solidFill>
            <a:srgbClr val="6386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0BD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669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1177159" y="1555586"/>
            <a:ext cx="10520855" cy="1145796"/>
          </a:xfrm>
          <a:prstGeom prst="roundRect">
            <a:avLst/>
          </a:prstGeom>
          <a:solidFill>
            <a:srgbClr val="7D9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177159" y="-1"/>
            <a:ext cx="110148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01107D"/>
                </a:solidFill>
                <a:latin typeface="+mn-lt"/>
              </a:rPr>
              <a:t>Подпрограмма </a:t>
            </a:r>
            <a:r>
              <a:rPr lang="ru-RU" b="1" dirty="0" smtClean="0">
                <a:solidFill>
                  <a:srgbClr val="01107D"/>
                </a:solidFill>
                <a:latin typeface="+mn-lt"/>
              </a:rPr>
              <a:t>«</a:t>
            </a:r>
            <a:r>
              <a:rPr lang="ru-RU" b="1" dirty="0" smtClean="0">
                <a:solidFill>
                  <a:srgbClr val="01107D"/>
                </a:solidFill>
                <a:latin typeface="+mn-lt"/>
              </a:rPr>
              <a:t>Трудовая бригада – 2021»</a:t>
            </a:r>
            <a:endParaRPr lang="ru-RU" dirty="0">
              <a:solidFill>
                <a:srgbClr val="01107D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42696" y="1538273"/>
            <a:ext cx="10415917" cy="138499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Цель: организация трудовой занятости и досуга подростков в летний период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 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77159" y="2814551"/>
            <a:ext cx="10678510" cy="40536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893BC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893BC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задачи </a:t>
            </a:r>
            <a:r>
              <a:rPr lang="ru-RU" sz="2000" b="1" dirty="0" smtClean="0">
                <a:solidFill>
                  <a:srgbClr val="893BC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программы</a:t>
            </a:r>
            <a:endParaRPr lang="ru-RU" sz="2000" dirty="0">
              <a:solidFill>
                <a:srgbClr val="893BC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92114" y="3469584"/>
            <a:ext cx="10620705" cy="224676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7030A0"/>
                </a:solidFill>
              </a:rPr>
              <a:t>способствовать воспитанию экологической, трудовой культуры, оздоровлению, физическому развитию участников смены;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7030A0"/>
                </a:solidFill>
              </a:rPr>
              <a:t>создать условия для привлечения подростков к работе по благоустройству школы и городской территории;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7030A0"/>
                </a:solidFill>
              </a:rPr>
              <a:t>формировать отношения сотрудничества в детском коллективе;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7030A0"/>
                </a:solidFill>
              </a:rPr>
              <a:t>способствовать трудовому, патриотическому воспитанию;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7030A0"/>
                </a:solidFill>
              </a:rPr>
              <a:t>создать условия профилактики правонарушений несовершеннолетних.</a:t>
            </a:r>
            <a:endParaRPr lang="ru-RU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938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021" r="38771" b="17869"/>
          <a:stretch/>
        </p:blipFill>
        <p:spPr>
          <a:xfrm>
            <a:off x="9449041" y="1075996"/>
            <a:ext cx="2544092" cy="34388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858" y="1147433"/>
            <a:ext cx="2367185" cy="2495879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1841810" y="2485372"/>
            <a:ext cx="399393" cy="399393"/>
          </a:xfrm>
          <a:prstGeom prst="ellipse">
            <a:avLst/>
          </a:prstGeom>
          <a:solidFill>
            <a:srgbClr val="C477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901317" y="2294537"/>
            <a:ext cx="292514" cy="292514"/>
          </a:xfrm>
          <a:prstGeom prst="ellipse">
            <a:avLst/>
          </a:prstGeom>
          <a:solidFill>
            <a:srgbClr val="F0B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0BD86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848864" y="5858203"/>
            <a:ext cx="399393" cy="399393"/>
          </a:xfrm>
          <a:prstGeom prst="ellipse">
            <a:avLst/>
          </a:prstGeom>
          <a:solidFill>
            <a:srgbClr val="65C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9778899" y="2884765"/>
            <a:ext cx="399393" cy="399393"/>
          </a:xfrm>
          <a:prstGeom prst="ellipse">
            <a:avLst/>
          </a:prstGeom>
          <a:solidFill>
            <a:srgbClr val="C477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726212" y="5006318"/>
            <a:ext cx="266518" cy="266518"/>
          </a:xfrm>
          <a:prstGeom prst="ellipse">
            <a:avLst/>
          </a:prstGeom>
          <a:solidFill>
            <a:srgbClr val="6386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0BD86"/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177159" y="-1"/>
            <a:ext cx="110148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01107D"/>
                </a:solidFill>
                <a:latin typeface="+mn-lt"/>
              </a:rPr>
              <a:t>Подпрограмма </a:t>
            </a:r>
            <a:r>
              <a:rPr lang="ru-RU" b="1" dirty="0" smtClean="0">
                <a:solidFill>
                  <a:srgbClr val="01107D"/>
                </a:solidFill>
                <a:latin typeface="+mn-lt"/>
              </a:rPr>
              <a:t>«</a:t>
            </a:r>
            <a:r>
              <a:rPr lang="ru-RU" b="1" dirty="0" smtClean="0">
                <a:solidFill>
                  <a:srgbClr val="01107D"/>
                </a:solidFill>
                <a:latin typeface="+mn-lt"/>
              </a:rPr>
              <a:t>Трудовая бригада – 2021»</a:t>
            </a:r>
            <a:endParaRPr lang="ru-RU" dirty="0">
              <a:solidFill>
                <a:srgbClr val="01107D"/>
              </a:solidFill>
              <a:latin typeface="+mn-lt"/>
            </a:endParaRPr>
          </a:p>
        </p:txBody>
      </p:sp>
      <p:pic>
        <p:nvPicPr>
          <p:cNvPr id="16" name="Рисунок 15" descr="WhatsApp Image 2021-07-10 at 12.18.12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3948" y="1185863"/>
            <a:ext cx="2500041" cy="3371850"/>
          </a:xfrm>
          <a:prstGeom prst="rect">
            <a:avLst/>
          </a:prstGeom>
        </p:spPr>
      </p:pic>
      <p:pic>
        <p:nvPicPr>
          <p:cNvPr id="17" name="Рисунок 16" descr="WhatsApp Image 2021-07-10 at 10.13.52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8349" y="3951524"/>
            <a:ext cx="3404428" cy="2553321"/>
          </a:xfrm>
          <a:prstGeom prst="rect">
            <a:avLst/>
          </a:prstGeom>
        </p:spPr>
      </p:pic>
      <p:pic>
        <p:nvPicPr>
          <p:cNvPr id="18" name="Рисунок 17" descr="WhatsApp Image 2021-07-29 at 10.47.41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4618" y="1128712"/>
            <a:ext cx="3414733" cy="2555714"/>
          </a:xfrm>
          <a:prstGeom prst="rect">
            <a:avLst/>
          </a:prstGeom>
        </p:spPr>
      </p:pic>
      <p:pic>
        <p:nvPicPr>
          <p:cNvPr id="15" name="Рисунок 14" descr="f7a3b277-02ca-4ca0-b013-c9a612e73918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226" y="3589242"/>
            <a:ext cx="6510338" cy="3040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4686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1177159" y="1555586"/>
            <a:ext cx="10520855" cy="1145796"/>
          </a:xfrm>
          <a:prstGeom prst="roundRect">
            <a:avLst/>
          </a:prstGeom>
          <a:solidFill>
            <a:srgbClr val="7D9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177159" y="-1"/>
            <a:ext cx="110148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01107D"/>
                </a:solidFill>
                <a:latin typeface="+mn-lt"/>
              </a:rPr>
              <a:t>Подпрограмма </a:t>
            </a:r>
            <a:r>
              <a:rPr lang="ru-RU" sz="4000" b="1" dirty="0" smtClean="0">
                <a:solidFill>
                  <a:srgbClr val="002060"/>
                </a:solidFill>
                <a:latin typeface="+mn-lt"/>
              </a:rPr>
              <a:t>«Дворовый вожатый - 2021»</a:t>
            </a:r>
            <a:endParaRPr lang="ru-RU" sz="4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42696" y="1538273"/>
            <a:ext cx="10415917" cy="95410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Подпрограмма «Дворовый вожатый» разработана на основе Проекта Союза детских общественных объединений РС (Я)  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77159" y="2814551"/>
            <a:ext cx="10678510" cy="40536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893BC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>
              <a:solidFill>
                <a:srgbClr val="893BC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20677" y="3583884"/>
            <a:ext cx="10620705" cy="156966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7030A0"/>
                </a:solidFill>
              </a:rPr>
              <a:t>Организация </a:t>
            </a:r>
            <a:r>
              <a:rPr lang="ru-RU" sz="2400" b="1" dirty="0" smtClean="0">
                <a:solidFill>
                  <a:srgbClr val="7030A0"/>
                </a:solidFill>
              </a:rPr>
              <a:t>эффективной </a:t>
            </a:r>
            <a:r>
              <a:rPr lang="ru-RU" sz="2400" b="1" dirty="0" smtClean="0">
                <a:solidFill>
                  <a:srgbClr val="7030A0"/>
                </a:solidFill>
              </a:rPr>
              <a:t>деятельности передвижных подростковых групп во дворах, во главе с вожатыми, организация содержательного досуга детей, не охваченных организованными формами летнего отдыха по месту жительства.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938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21692"/>
            <a:ext cx="12157573" cy="38683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893BCD"/>
                </a:solidFill>
              </a:rPr>
              <a:t>Дворовые вожатые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431" t="25955" r="13226" b="12539"/>
          <a:stretch/>
        </p:blipFill>
        <p:spPr>
          <a:xfrm>
            <a:off x="367992" y="1535257"/>
            <a:ext cx="4047892" cy="247830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5916" y="1500237"/>
            <a:ext cx="3358092" cy="25133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683" r="4688"/>
          <a:stretch/>
        </p:blipFill>
        <p:spPr>
          <a:xfrm>
            <a:off x="1144061" y="3872351"/>
            <a:ext cx="3592804" cy="2463435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4250634" y="3873780"/>
            <a:ext cx="279557" cy="279557"/>
          </a:xfrm>
          <a:prstGeom prst="ellipse">
            <a:avLst/>
          </a:prstGeom>
          <a:solidFill>
            <a:srgbClr val="C477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00602" y="3965919"/>
            <a:ext cx="356235" cy="374835"/>
          </a:xfrm>
          <a:prstGeom prst="ellipse">
            <a:avLst/>
          </a:prstGeom>
          <a:solidFill>
            <a:srgbClr val="F0BD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0BD86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1629548" y="3923468"/>
            <a:ext cx="388919" cy="363683"/>
          </a:xfrm>
          <a:prstGeom prst="ellipse">
            <a:avLst/>
          </a:prstGeom>
          <a:solidFill>
            <a:srgbClr val="6386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0BD86"/>
              </a:solidFill>
            </a:endParaRPr>
          </a:p>
        </p:txBody>
      </p:sp>
      <p:pic>
        <p:nvPicPr>
          <p:cNvPr id="10" name="Рисунок 9" descr="WhatsApp Image 2021-07-29 at 10.52.26 (1).jpeg"/>
          <p:cNvPicPr>
            <a:picLocks noChangeAspect="1"/>
          </p:cNvPicPr>
          <p:nvPr/>
        </p:nvPicPr>
        <p:blipFill>
          <a:blip r:embed="rId6"/>
          <a:srcRect l="5365" t="31042" r="729"/>
          <a:stretch>
            <a:fillRect/>
          </a:stretch>
        </p:blipFill>
        <p:spPr>
          <a:xfrm>
            <a:off x="7750600" y="4243386"/>
            <a:ext cx="4228541" cy="2328864"/>
          </a:xfrm>
          <a:prstGeom prst="rect">
            <a:avLst/>
          </a:prstGeom>
        </p:spPr>
      </p:pic>
      <p:pic>
        <p:nvPicPr>
          <p:cNvPr id="12" name="Рисунок 11" descr="WhatsApp Image 2021-07-29 at 10.52.26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1025" y="1543050"/>
            <a:ext cx="3590751" cy="2686050"/>
          </a:xfrm>
          <a:prstGeom prst="rect">
            <a:avLst/>
          </a:prstGeom>
        </p:spPr>
      </p:pic>
      <p:pic>
        <p:nvPicPr>
          <p:cNvPr id="13" name="Рисунок 12" descr="WhatsApp Image 2021-07-29 at 10.52.26 (4).jpe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69624" y="4000500"/>
            <a:ext cx="2826761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051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1177159" y="1555586"/>
            <a:ext cx="10520855" cy="1145796"/>
          </a:xfrm>
          <a:prstGeom prst="roundRect">
            <a:avLst/>
          </a:prstGeom>
          <a:solidFill>
            <a:srgbClr val="7D9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177159" y="-1"/>
            <a:ext cx="1101484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01107D"/>
                </a:solidFill>
                <a:latin typeface="+mn-lt"/>
              </a:rPr>
              <a:t>Подпрограмма </a:t>
            </a:r>
            <a:r>
              <a:rPr lang="ru-RU" b="1" dirty="0" smtClean="0">
                <a:solidFill>
                  <a:srgbClr val="01107D"/>
                </a:solidFill>
                <a:latin typeface="+mn-lt"/>
              </a:rPr>
              <a:t>«Мир без границ»</a:t>
            </a:r>
            <a:endParaRPr lang="ru-RU" dirty="0">
              <a:solidFill>
                <a:srgbClr val="01107D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42696" y="1538273"/>
            <a:ext cx="10415917" cy="138499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Цель: </a:t>
            </a:r>
            <a:r>
              <a:rPr lang="ru-RU" sz="2800" b="1" dirty="0" smtClean="0">
                <a:solidFill>
                  <a:schemeClr val="bg1"/>
                </a:solidFill>
              </a:rPr>
              <a:t>социализация </a:t>
            </a:r>
            <a:r>
              <a:rPr lang="ru-RU" sz="2800" b="1" dirty="0" smtClean="0">
                <a:solidFill>
                  <a:schemeClr val="bg1"/>
                </a:solidFill>
              </a:rPr>
              <a:t>и интеграция детей  с ОВЗ в социум.</a:t>
            </a:r>
          </a:p>
          <a:p>
            <a:endParaRPr lang="ru-RU" sz="2800" b="1" dirty="0" smtClean="0">
              <a:solidFill>
                <a:schemeClr val="bg1"/>
              </a:solidFill>
            </a:endParaRPr>
          </a:p>
          <a:p>
            <a:r>
              <a:rPr lang="ru-RU" sz="2800" b="1" dirty="0" smtClean="0">
                <a:solidFill>
                  <a:schemeClr val="bg1"/>
                </a:solidFill>
              </a:rPr>
              <a:t> 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92114" y="3469584"/>
            <a:ext cx="10620705" cy="193899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Реализация программы позволит: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</a:rPr>
              <a:t>сохранить и улучшить физическое и психическое здоровье всех детей;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</a:rPr>
              <a:t>создать условия для успешной социализации и интеграции детей с ОВЗ;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</a:rPr>
              <a:t>повысить духовно-нравственный и творческий потенциал детей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</a:rPr>
              <a:t>воспитать патриотизм, привить любовь к родному краю, к Родине.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938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404</Words>
  <Application>Microsoft Office PowerPoint</Application>
  <PresentationFormat>Произвольный</PresentationFormat>
  <Paragraphs>61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 "Лагерь труда и отдыха"   как одна из форм трудового воспитания  ( из опыта работы)</vt:lpstr>
      <vt:lpstr>Слайд 2</vt:lpstr>
      <vt:lpstr>Слайд 3</vt:lpstr>
      <vt:lpstr>Слайд 4</vt:lpstr>
      <vt:lpstr>Слайд 5</vt:lpstr>
      <vt:lpstr>Слайд 6</vt:lpstr>
      <vt:lpstr>Слайд 7</vt:lpstr>
      <vt:lpstr>Дворовые вожатые</vt:lpstr>
      <vt:lpstr>Слайд 9</vt:lpstr>
      <vt:lpstr>«Мир без границ» для детей с ОВЗ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User</dc:creator>
  <cp:lastModifiedBy>PFDO</cp:lastModifiedBy>
  <cp:revision>51</cp:revision>
  <dcterms:created xsi:type="dcterms:W3CDTF">2020-01-15T13:43:09Z</dcterms:created>
  <dcterms:modified xsi:type="dcterms:W3CDTF">2021-07-29T02:57:45Z</dcterms:modified>
</cp:coreProperties>
</file>