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  <p:sldId id="268" r:id="rId9"/>
    <p:sldId id="269" r:id="rId10"/>
    <p:sldId id="264" r:id="rId11"/>
    <p:sldId id="265" r:id="rId12"/>
    <p:sldId id="266" r:id="rId13"/>
    <p:sldId id="267" r:id="rId14"/>
    <p:sldId id="272" r:id="rId15"/>
    <p:sldId id="271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E3BC0-B5CC-4FD2-AEDD-5C3D94DA7003}" type="datetimeFigureOut">
              <a:rPr lang="ru-RU" smtClean="0"/>
              <a:t>28.07.2021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F7FF7-4FA8-4E51-9005-90F7D92A4DF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Администратор\Documents\Documents\Documents\анимашки\иза\фоны\severnyi-polyus-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25" r="14062" b="27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endParaRPr lang="ru-RU" sz="2400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8" name="Рисунок 6" descr="C:\Users\user\Documents\фотки-Школа\Фото Сюлинская СШ\Фото Сюлинская СШ 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74419"/>
            <a:ext cx="1214446" cy="11720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4" descr="HPIM1521"/>
          <p:cNvPicPr>
            <a:picLocks noChangeAspect="1" noChangeArrowheads="1"/>
          </p:cNvPicPr>
          <p:nvPr/>
        </p:nvPicPr>
        <p:blipFill>
          <a:blip r:embed="rId4" cstate="print">
            <a:lum bright="12000" contrast="24000"/>
          </a:blip>
          <a:srcRect l="6839" t="4410" r="3087" b="17284"/>
          <a:stretch>
            <a:fillRect/>
          </a:stretch>
        </p:blipFill>
        <p:spPr bwMode="auto">
          <a:xfrm>
            <a:off x="1547664" y="1556792"/>
            <a:ext cx="5948285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 21"/>
          <p:cNvSpPr/>
          <p:nvPr/>
        </p:nvSpPr>
        <p:spPr>
          <a:xfrm>
            <a:off x="1403648" y="620688"/>
            <a:ext cx="61800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407F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</a:t>
            </a:r>
            <a:r>
              <a:rPr lang="ru-RU" sz="2000" b="1" dirty="0" err="1" smtClean="0">
                <a:solidFill>
                  <a:srgbClr val="3407F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Сюлинская</a:t>
            </a:r>
            <a:r>
              <a:rPr lang="ru-RU" sz="2000" b="1" dirty="0" smtClean="0">
                <a:solidFill>
                  <a:srgbClr val="3407F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средняя общеобразовательная </a:t>
            </a:r>
            <a:endParaRPr lang="ru-RU" sz="2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dirty="0" smtClean="0">
                <a:solidFill>
                  <a:srgbClr val="3407F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школа имени  Семена Семеновича Сюльского</a:t>
            </a:r>
            <a:r>
              <a:rPr lang="ru-RU" sz="2000" b="1" dirty="0" smtClean="0">
                <a:solidFill>
                  <a:srgbClr val="3407F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</a:p>
          <a:p>
            <a:pPr algn="ctr" eaLnBrk="0" hangingPunct="0"/>
            <a:r>
              <a:rPr lang="ru-RU" sz="2000" b="1" dirty="0" smtClean="0">
                <a:solidFill>
                  <a:srgbClr val="3407F3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Нюрбинского района РС(Я)</a:t>
            </a:r>
            <a:endParaRPr lang="ru-RU" sz="20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" name="Рисунок 7" descr="D:\Документы\_МОИ\рисунки\Мои рисунки\2003-06 (июн)\сканирование0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571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:\Документы\_МОИ\рисунки\Мои рисунки\2003-06 (июн)\сканирование000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286520"/>
            <a:ext cx="9144000" cy="571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827584" y="5085184"/>
            <a:ext cx="76328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«Экологическое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животноводство и растениеводство»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4886" y="5589240"/>
            <a:ext cx="58281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(из опыта работы летнего лагеря «</a:t>
            </a:r>
            <a:r>
              <a:rPr lang="ru-RU" sz="20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Ньургу</a:t>
            </a:r>
            <a:r>
              <a:rPr lang="en-US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ун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»)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330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6146" name="AutoShape 2" descr="blob:https://web.whatsapp.com/a5b84d53-6e62-4154-9c5a-e3db459aade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blob:https://web.whatsapp.com/a5b84d53-6e62-4154-9c5a-e3db459aade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blob:https://web.whatsapp.com/a5b84d53-6e62-4154-9c5a-e3db459aade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 descr="D:\Desktop\a5b84d53-6e62-4154-9c5a-e3db459aade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052736"/>
            <a:ext cx="3491880" cy="2618910"/>
          </a:xfrm>
          <a:prstGeom prst="rect">
            <a:avLst/>
          </a:prstGeom>
          <a:noFill/>
        </p:spPr>
      </p:pic>
      <p:pic>
        <p:nvPicPr>
          <p:cNvPr id="6152" name="Picture 8" descr="D:\Desktop\22dcef9b-3a46-4ff8-84e3-fff400fb4c9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7374" y="1052736"/>
            <a:ext cx="3456384" cy="2592288"/>
          </a:xfrm>
          <a:prstGeom prst="rect">
            <a:avLst/>
          </a:prstGeom>
          <a:noFill/>
        </p:spPr>
      </p:pic>
      <p:pic>
        <p:nvPicPr>
          <p:cNvPr id="6154" name="Picture 10" descr="D:\Desktop\e99e1512-3dc3-44b5-b79c-eb686bd674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861048"/>
            <a:ext cx="3600400" cy="2700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8667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55" y="271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3" name="Рисунок 22" descr="F:\фотки лагерь 2017\P70614-104501.jpg"/>
          <p:cNvPicPr/>
          <p:nvPr/>
        </p:nvPicPr>
        <p:blipFill>
          <a:blip r:embed="rId3" cstate="print"/>
          <a:srcRect l="10219" t="9255" r="11869"/>
          <a:stretch>
            <a:fillRect/>
          </a:stretch>
        </p:blipFill>
        <p:spPr bwMode="auto">
          <a:xfrm>
            <a:off x="6012160" y="3284984"/>
            <a:ext cx="2901907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1" name="Picture 1" descr="D:\Desktop\deffc63a-34be-464a-bbbf-10a2693272a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548680"/>
            <a:ext cx="3456384" cy="2326412"/>
          </a:xfrm>
          <a:prstGeom prst="rect">
            <a:avLst/>
          </a:prstGeom>
          <a:noFill/>
        </p:spPr>
      </p:pic>
      <p:pic>
        <p:nvPicPr>
          <p:cNvPr id="5122" name="Picture 2" descr="D:\Desktop\4c6b4405-1e23-453c-995b-e063737f7f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548680"/>
            <a:ext cx="3096344" cy="2317420"/>
          </a:xfrm>
          <a:prstGeom prst="rect">
            <a:avLst/>
          </a:prstGeom>
          <a:noFill/>
        </p:spPr>
      </p:pic>
      <p:pic>
        <p:nvPicPr>
          <p:cNvPr id="5123" name="Picture 3" descr="F:\ЛАГЕРЬ\Лагерь 2021\20210629_1458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3284984"/>
            <a:ext cx="1296144" cy="2592288"/>
          </a:xfrm>
          <a:prstGeom prst="rect">
            <a:avLst/>
          </a:prstGeom>
          <a:noFill/>
        </p:spPr>
      </p:pic>
      <p:pic>
        <p:nvPicPr>
          <p:cNvPr id="14" name="Рисунок 13" descr="C:\Users\Администратор\Documents\Ньургуьун 3 сезон\20170722_10003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3600400" cy="28555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565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55" y="271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4097" name="Picture 1" descr="F:\ЛАГЕРЬ\Лагерь 2021\IMG-20210701-WA0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48680"/>
            <a:ext cx="3779912" cy="2834934"/>
          </a:xfrm>
          <a:prstGeom prst="rect">
            <a:avLst/>
          </a:prstGeom>
          <a:noFill/>
        </p:spPr>
      </p:pic>
      <p:pic>
        <p:nvPicPr>
          <p:cNvPr id="4098" name="Picture 2" descr="F:\ЛАГЕРЬ\Лагерь 2021\IMG-20210701-WA0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548680"/>
            <a:ext cx="3744416" cy="2808312"/>
          </a:xfrm>
          <a:prstGeom prst="rect">
            <a:avLst/>
          </a:prstGeom>
          <a:noFill/>
        </p:spPr>
      </p:pic>
      <p:pic>
        <p:nvPicPr>
          <p:cNvPr id="4099" name="Picture 3" descr="F:\ЛАГЕРЬ\Лагерь 2021\IMG-20210701-WA00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573016"/>
            <a:ext cx="2211710" cy="2948946"/>
          </a:xfrm>
          <a:prstGeom prst="rect">
            <a:avLst/>
          </a:prstGeom>
          <a:noFill/>
        </p:spPr>
      </p:pic>
      <p:pic>
        <p:nvPicPr>
          <p:cNvPr id="4100" name="Picture 4" descr="D:\Desktop\a9f66292-1c7d-4efb-bad8-0e115007c3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3717032"/>
            <a:ext cx="3744416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484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55" y="271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15" name="Рисунок 14" descr="C:\Users\Администратор\Documents\Ньургуьун 3 сезон\IMG_30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8491" y="3429000"/>
            <a:ext cx="4081307" cy="2997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3" name="Picture 1" descr="D:\Documents\Воспит 2020-2021г\лагерь\IMG-20190619-WA00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76672"/>
            <a:ext cx="3707904" cy="2780928"/>
          </a:xfrm>
          <a:prstGeom prst="rect">
            <a:avLst/>
          </a:prstGeom>
          <a:noFill/>
        </p:spPr>
      </p:pic>
      <p:pic>
        <p:nvPicPr>
          <p:cNvPr id="3074" name="Picture 2" descr="F:\ЛАГЕРЬ\Лагерь 2021\IMG-20210712-WA01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1552" y="476672"/>
            <a:ext cx="3744416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865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55" y="271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6626" name="Picture 2" descr="F:\ЛАГЕРЬ\Лагерь 2021\IMG-20210711-WA0114.jpg"/>
          <p:cNvPicPr>
            <a:picLocks noChangeAspect="1" noChangeArrowheads="1"/>
          </p:cNvPicPr>
          <p:nvPr/>
        </p:nvPicPr>
        <p:blipFill>
          <a:blip r:embed="rId3" cstate="print"/>
          <a:srcRect l="7503" r="4341" b="24974"/>
          <a:stretch>
            <a:fillRect/>
          </a:stretch>
        </p:blipFill>
        <p:spPr bwMode="auto">
          <a:xfrm>
            <a:off x="429141" y="404664"/>
            <a:ext cx="3948438" cy="2520280"/>
          </a:xfrm>
          <a:prstGeom prst="rect">
            <a:avLst/>
          </a:prstGeom>
          <a:noFill/>
        </p:spPr>
      </p:pic>
      <p:pic>
        <p:nvPicPr>
          <p:cNvPr id="26627" name="Picture 3" descr="F:\ЛАГЕРЬ\Лагерь 2021\IMG-20210711-WA0120.jpg"/>
          <p:cNvPicPr>
            <a:picLocks noChangeAspect="1" noChangeArrowheads="1"/>
          </p:cNvPicPr>
          <p:nvPr/>
        </p:nvPicPr>
        <p:blipFill>
          <a:blip r:embed="rId4" cstate="print"/>
          <a:srcRect b="26501"/>
          <a:stretch>
            <a:fillRect/>
          </a:stretch>
        </p:blipFill>
        <p:spPr bwMode="auto">
          <a:xfrm>
            <a:off x="323528" y="3068960"/>
            <a:ext cx="4572000" cy="2520280"/>
          </a:xfrm>
          <a:prstGeom prst="rect">
            <a:avLst/>
          </a:prstGeom>
          <a:noFill/>
        </p:spPr>
      </p:pic>
      <p:pic>
        <p:nvPicPr>
          <p:cNvPr id="26628" name="Picture 4" descr="D:\Desktop\192deb9a-dd7c-4e3e-a3d2-4406d3d904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548680"/>
            <a:ext cx="3779912" cy="50504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865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55" y="271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27650" name="Picture 2" descr="F:\ЛАГЕРЬ\Лагерь 2021\IMG-20210630-WA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76672"/>
            <a:ext cx="3635896" cy="2726922"/>
          </a:xfrm>
          <a:prstGeom prst="rect">
            <a:avLst/>
          </a:prstGeom>
          <a:noFill/>
        </p:spPr>
      </p:pic>
      <p:pic>
        <p:nvPicPr>
          <p:cNvPr id="27651" name="Picture 3" descr="F:\ЛАГЕРЬ\Лагерь 2021\IMG-20210709-WA0039.jpg"/>
          <p:cNvPicPr>
            <a:picLocks noChangeAspect="1" noChangeArrowheads="1"/>
          </p:cNvPicPr>
          <p:nvPr/>
        </p:nvPicPr>
        <p:blipFill>
          <a:blip r:embed="rId4" cstate="print"/>
          <a:srcRect b="17304"/>
          <a:stretch>
            <a:fillRect/>
          </a:stretch>
        </p:blipFill>
        <p:spPr bwMode="auto">
          <a:xfrm>
            <a:off x="2051720" y="3501008"/>
            <a:ext cx="4644008" cy="2880320"/>
          </a:xfrm>
          <a:prstGeom prst="rect">
            <a:avLst/>
          </a:prstGeom>
          <a:noFill/>
        </p:spPr>
      </p:pic>
      <p:pic>
        <p:nvPicPr>
          <p:cNvPr id="27652" name="Picture 4" descr="F:\ЛАГЕРЬ\Лагерь 2021\IMG-20210705-WA006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91539" y="476672"/>
            <a:ext cx="3648405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865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55" y="2712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8674" name="AutoShape 2" descr="blob:https://web.whatsapp.com/47f5bb0f-54be-4765-a9aa-41f6b55ba4a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5" name="Picture 3" descr="D:\Desktop\47f5bb0f-54be-4765-a9aa-41f6b55ba4a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4080454" cy="3060340"/>
          </a:xfrm>
          <a:prstGeom prst="rect">
            <a:avLst/>
          </a:prstGeom>
          <a:noFill/>
        </p:spPr>
      </p:pic>
      <p:pic>
        <p:nvPicPr>
          <p:cNvPr id="28676" name="Picture 4" descr="D:\Desktop\48b35c3b-f8c4-486d-a214-71c0b15cf8e7.jpg"/>
          <p:cNvPicPr>
            <a:picLocks noChangeAspect="1" noChangeArrowheads="1"/>
          </p:cNvPicPr>
          <p:nvPr/>
        </p:nvPicPr>
        <p:blipFill>
          <a:blip r:embed="rId4" cstate="print"/>
          <a:srcRect l="23629" t="24050" b="22785"/>
          <a:stretch>
            <a:fillRect/>
          </a:stretch>
        </p:blipFill>
        <p:spPr bwMode="auto">
          <a:xfrm>
            <a:off x="5580112" y="260648"/>
            <a:ext cx="3258362" cy="3096344"/>
          </a:xfrm>
          <a:prstGeom prst="rect">
            <a:avLst/>
          </a:prstGeom>
          <a:noFill/>
        </p:spPr>
      </p:pic>
      <p:pic>
        <p:nvPicPr>
          <p:cNvPr id="28677" name="Picture 5" descr="F:\ЛАГЕРЬ\Лагерь 2021\IMG-20210707-WA0027.jpg"/>
          <p:cNvPicPr>
            <a:picLocks noChangeAspect="1" noChangeArrowheads="1"/>
          </p:cNvPicPr>
          <p:nvPr/>
        </p:nvPicPr>
        <p:blipFill>
          <a:blip r:embed="rId5" cstate="print"/>
          <a:srcRect l="9184" b="10204"/>
          <a:stretch>
            <a:fillRect/>
          </a:stretch>
        </p:blipFill>
        <p:spPr bwMode="auto">
          <a:xfrm>
            <a:off x="467544" y="3501008"/>
            <a:ext cx="3204356" cy="2376264"/>
          </a:xfrm>
          <a:prstGeom prst="rect">
            <a:avLst/>
          </a:prstGeom>
          <a:noFill/>
        </p:spPr>
      </p:pic>
      <p:pic>
        <p:nvPicPr>
          <p:cNvPr id="28678" name="Picture 6" descr="D:\Desktop\1ad35e24-4d1d-4e4a-8bba-2be3c83e36c4.jpg"/>
          <p:cNvPicPr>
            <a:picLocks noChangeAspect="1" noChangeArrowheads="1"/>
          </p:cNvPicPr>
          <p:nvPr/>
        </p:nvPicPr>
        <p:blipFill>
          <a:blip r:embed="rId6" cstate="print"/>
          <a:srcRect t="31169"/>
          <a:stretch>
            <a:fillRect/>
          </a:stretch>
        </p:blipFill>
        <p:spPr bwMode="auto">
          <a:xfrm>
            <a:off x="4139952" y="3501008"/>
            <a:ext cx="4603077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5865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28674" name="AutoShape 2" descr="blob:https://web.whatsapp.com/47f5bb0f-54be-4765-a9aa-41f6b55ba4a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187624" y="2132856"/>
            <a:ext cx="7272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Спасибо за внимание! </a:t>
            </a:r>
            <a:endParaRPr lang="ru-RU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865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911e11c343f9bbe9cfbb9afd55d4d754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332657"/>
            <a:ext cx="8712968" cy="6336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летнего лагеря дневного пребывания на базе  МБОУ «Сюлинская СОШ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им.С.С.Сюльского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«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Ньургуьун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»» создана с учётом контингента и интересов детей, условий жизни (малообеспеченные семьи, низкий социальный уровень семей).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создания данной программы заключается в  отсутствии летом в населённом пункте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досуговых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центров, благоприятно влияющих на развитие личности ребёнка, где дети с интересом могут проводить своё свободное время.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построена с учётом анализа работы лагеря прошлых лет, возрастных особенностей и интересов детей, запросов родителей.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Одной из главных целей является создание особого воспитательного пространства, в котором организованно включение детей в оздоровительно-укрепляющие процессы и в творчески-развивающую жизнедеятельность. В целом это позволит укрепить и сохранить физическое, психическое и социальное здоровье ребенка. 	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Преимущество при зачислении в лагерь дневного пребывания детей и подростков имеют из многодетных, неполных, малообеспеченных семей, дети-сироты, дети, попавшие в трудные жизненные ситуации, дети-инвалиды.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Зачисление детей в лагерь производится в соответствии с заявлениями родителей или лиц, их заменяющих.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911e11c343f9bbe9cfbb9afd55d4d754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51520" y="620688"/>
            <a:ext cx="8568952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организационного отдыха учащихся в летний период; 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формирования личности гражданина и патриота Родины;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укрепление физического, психического и эмоционального здоровья детей;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прививание детям трудового воспитания посредством практической деятельности в сфере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животноводства, земледельческой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культуры и овощеводства.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911e11c343f9bbe9cfbb9afd55d4d754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9512" y="292006"/>
            <a:ext cx="871296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Сочетать развитие и воспитание детей с оздоровительным отдыхом и практической деятельностью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Вовлечение научно-исследовательской деятельности.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Укреплять и сохранять здоровье, содействовать полноценному физическому и психическому развитию.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Прививать навыки здорового образа жизни.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культурное поведение, санитарно-гигиеническую культуру.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Проводить профилактическую работу по детской и подростковой безнадзорности, правонарушениям в летний период.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Обучать нормам социальной жизни, культуре взаимоотношений.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уважительное отношение к Родине.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911e11c343f9bbe9cfbb9afd55d4d754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836712"/>
            <a:ext cx="864096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 реализации программы: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 - на 2 смены, с 5 июня  2021 г. по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июля 2021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 детей: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Возраст воспитанников лагеря с дневным пребыванием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7-17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Охват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детей: 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тряд «Юный фермер» – 15 детей;</a:t>
            </a:r>
          </a:p>
          <a:p>
            <a:pPr lvl="2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40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тряд «Юный</a:t>
            </a:r>
            <a:r>
              <a:rPr kumimoji="0" lang="ru-RU" sz="2400" i="0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исследователь» – 15 детей.</a:t>
            </a:r>
            <a:endParaRPr kumimoji="0" lang="ru-RU" sz="2400" i="0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911e11c343f9bbe9cfbb9afd55d4d754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23528" y="836712"/>
            <a:ext cx="8424936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и методы реализации программы: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Лагерь дневного пребывания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Ньургуhун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- это система, способствующая развитию ребенка как  творческой личности, его духовного и физического саморазвития, возможности для воспитания трудолюбия, активности, целеустремленности, здорового образа жизни.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Данная программа реализуется через использование групповых и индивидуальных форм работы, включающих практическую и теоретическую части, проведение бесед, экскурсии-похода и т.д.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Перечень организаторов программы: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Администрация ОУ, родительская общественность.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Педагогический коллектив:  учителя начальных классов, учителя – предметники.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программы: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Участниками программы являются учащиеся МБОУ «Сюлинская СОШ имени С.С.Сюльского» и других общеобразовательных учреждений района.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911e11c343f9bbe9cfbb9afd55d4d754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51520" y="83678"/>
            <a:ext cx="8208912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Направления и виды деятельности: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Направление – Образовательное, оздоровительное, практическая деятельность по направлениям овощеводство, научно-исследовательское  и по компетенции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WorldSkills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(Юный ветеринар).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создание условий для формирования практических трудовых знаний и навыков сельскохозяйственных культур в овощеводстве через культуру земледелия и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профилизировать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обучающихся в области ветеринарных и биологических наук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		- с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оздание практических условий для эффективных трудовых навыков и знаний;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- бережное отношение к окружающей среде, любовь к своей малой родине;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воспитание уважительного отношения к труду, его истории, традициям;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способствование развития навыков трудовой деятельности, общения с животными, повышает познавательный интерес к природе, предмету биологии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повышения качества культуры земледелия.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реализации: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беседы;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просмотр и обсуждение видеоматериала;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экскурсии;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-практическая деятельность на пришкольном и подсобном хозяйстве школы;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тренировки;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соревнования;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викторины;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конкурсы рисунков.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Направление - Оздоровительное.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создание условий для укрепления и сохранения физического здоровья детей.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- привитие навыков здорового образа жизни,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- содействие полноценному физическому развитию,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- вовлечение детей в спортивные мероприятия.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реализации: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ежедневный осмотр детей медицинским работником;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ежедневная утренняя гимнастика;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организация здорового питания детей;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организация оздоровительных мероприятий.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s://im0-tub-ru.yandex.net/i?id=911e11c343f9bbe9cfbb9afd55d4d754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6028796" y="1907310"/>
            <a:ext cx="2952328" cy="22972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971600" y="620688"/>
            <a:ext cx="79208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Научно – исследовательский 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отряд </a:t>
            </a:r>
            <a:r>
              <a:rPr lang="ru-RU" sz="2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«Юный исследователь</a:t>
            </a:r>
            <a:r>
              <a:rPr lang="ru-RU" sz="2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»</a:t>
            </a:r>
            <a:endParaRPr lang="ru-RU" sz="2000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2060848"/>
            <a:ext cx="2952328" cy="2093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03848" y="4149080"/>
            <a:ext cx="2952328" cy="2093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4365104"/>
            <a:ext cx="228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выявление и поддержка учащихся, склонных к занятию исследовательской деятельностью;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73072" y="1907311"/>
            <a:ext cx="27194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развитие интеллектуальных, творческих способностей учащихся, поддержка научно-исследовательской работы в школе;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2564904"/>
            <a:ext cx="228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ознакомление учащихся с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основами растениеводства и животноводства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97341" y="1789008"/>
            <a:ext cx="2707184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Направления 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отряда:  </a:t>
            </a:r>
            <a:endParaRPr lang="ru-RU" sz="2400" b="1" dirty="0">
              <a:solidFill>
                <a:prstClr val="black"/>
              </a:solidFill>
              <a:latin typeface="Times New Roman"/>
              <a:ea typeface="Calibri"/>
              <a:cs typeface="Times New Roman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355269" y="2708373"/>
            <a:ext cx="514619" cy="5766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5" idx="0"/>
          </p:cNvCxnSpPr>
          <p:nvPr/>
        </p:nvCxnSpPr>
        <p:spPr>
          <a:xfrm>
            <a:off x="4644008" y="2924944"/>
            <a:ext cx="36004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436096" y="2708373"/>
            <a:ext cx="432048" cy="4325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5558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0-tub-ru.yandex.net/i?id=911e11c343f9bbe9cfbb9afd55d4d754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Отряд «Юный фермер»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Профильная подготовка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области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ветеринарных, биологических и сельскохозяйственных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наук ставится основной целью программы. Программа позволит сформировать коммуникативные,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природоохранные компетенции. Способствует развитию навыков трудовой деятельности, общения с животными, повышает познавательный интерес к природе, предмету биологии.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592</Words>
  <Application>Microsoft Office PowerPoint</Application>
  <PresentationFormat>Экран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Директор</dc:creator>
  <cp:lastModifiedBy>Директор</cp:lastModifiedBy>
  <cp:revision>1</cp:revision>
  <dcterms:created xsi:type="dcterms:W3CDTF">2021-07-28T13:26:05Z</dcterms:created>
  <dcterms:modified xsi:type="dcterms:W3CDTF">2021-07-28T15:49:17Z</dcterms:modified>
</cp:coreProperties>
</file>