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9" r:id="rId3"/>
    <p:sldId id="260" r:id="rId4"/>
    <p:sldId id="261" r:id="rId5"/>
    <p:sldId id="279" r:id="rId6"/>
    <p:sldId id="262" r:id="rId7"/>
    <p:sldId id="289" r:id="rId8"/>
    <p:sldId id="290" r:id="rId9"/>
    <p:sldId id="283" r:id="rId10"/>
    <p:sldId id="285" r:id="rId11"/>
    <p:sldId id="286" r:id="rId12"/>
    <p:sldId id="287" r:id="rId13"/>
    <p:sldId id="288" r:id="rId14"/>
    <p:sldId id="263" r:id="rId15"/>
    <p:sldId id="291" r:id="rId16"/>
    <p:sldId id="264" r:id="rId17"/>
    <p:sldId id="266" r:id="rId18"/>
    <p:sldId id="265" r:id="rId19"/>
    <p:sldId id="267" r:id="rId20"/>
    <p:sldId id="268" r:id="rId21"/>
    <p:sldId id="269" r:id="rId22"/>
    <p:sldId id="280" r:id="rId23"/>
    <p:sldId id="270" r:id="rId24"/>
    <p:sldId id="271" r:id="rId25"/>
    <p:sldId id="273" r:id="rId26"/>
    <p:sldId id="274" r:id="rId27"/>
    <p:sldId id="275" r:id="rId28"/>
    <p:sldId id="284" r:id="rId29"/>
    <p:sldId id="276" r:id="rId30"/>
    <p:sldId id="277" r:id="rId31"/>
    <p:sldId id="278" r:id="rId32"/>
    <p:sldId id="281"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76" autoAdjust="0"/>
    <p:restoredTop sz="94569" autoAdjust="0"/>
  </p:normalViewPr>
  <p:slideViewPr>
    <p:cSldViewPr>
      <p:cViewPr varScale="1">
        <p:scale>
          <a:sx n="65" d="100"/>
          <a:sy n="65" d="100"/>
        </p:scale>
        <p:origin x="1632" y="60"/>
      </p:cViewPr>
      <p:guideLst>
        <p:guide orient="horz" pos="2160"/>
        <p:guide pos="2880"/>
      </p:guideLst>
    </p:cSldViewPr>
  </p:slideViewPr>
  <p:outlineViewPr>
    <p:cViewPr>
      <p:scale>
        <a:sx n="33" d="100"/>
        <a:sy n="33" d="100"/>
      </p:scale>
      <p:origin x="0" y="907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ru-RU"/>
              <a:t>Образец заголовка</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AAE47A7-3BA6-4A48-92F0-C3BCF0FED10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AE47A7-3BA6-4A48-92F0-C3BCF0FED10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AE47A7-3BA6-4A48-92F0-C3BCF0FED10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AAE47A7-3BA6-4A48-92F0-C3BCF0FED10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8" name="Slide Number Placeholder 7"/>
          <p:cNvSpPr>
            <a:spLocks noGrp="1"/>
          </p:cNvSpPr>
          <p:nvPr>
            <p:ph type="sldNum" sz="quarter" idx="11"/>
          </p:nvPr>
        </p:nvSpPr>
        <p:spPr/>
        <p:txBody>
          <a:bodyPr/>
          <a:lstStyle/>
          <a:p>
            <a:fld id="{4AAE47A7-3BA6-4A48-92F0-C3BCF0FED10D}" type="slidenum">
              <a:rPr lang="ru-RU" smtClean="0"/>
              <a:pPr/>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AE47A7-3BA6-4A48-92F0-C3BCF0FED10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a:t>Образец текста</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AAE47A7-3BA6-4A48-92F0-C3BCF0FED10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AAE47A7-3BA6-4A48-92F0-C3BCF0FED10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AAE47A7-3BA6-4A48-92F0-C3BCF0FED10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AAE47A7-3BA6-4A48-92F0-C3BCF0FED10D}" type="slidenum">
              <a:rPr lang="ru-RU" smtClean="0"/>
              <a:pPr/>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891DC9A-ECD2-4E10-B860-C607035CAA26}" type="datetimeFigureOut">
              <a:rPr lang="ru-RU" smtClean="0"/>
              <a:pPr/>
              <a:t>29.07.2021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4AAE47A7-3BA6-4A48-92F0-C3BCF0FED10D}" type="slidenum">
              <a:rPr lang="ru-RU" smtClean="0"/>
              <a:pPr/>
              <a:t>‹#›</a:t>
            </a:fld>
            <a:endParaRPr lang="ru-RU"/>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ru-RU"/>
              <a:t>Образец заголовка</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D891DC9A-ECD2-4E10-B860-C607035CAA26}" type="datetimeFigureOut">
              <a:rPr lang="ru-RU" smtClean="0"/>
              <a:pPr/>
              <a:t>29.07.2021</a:t>
            </a:fld>
            <a:endParaRPr lang="ru-RU"/>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4AAE47A7-3BA6-4A48-92F0-C3BCF0FED10D}" type="slidenum">
              <a:rPr lang="ru-RU" smtClean="0"/>
              <a:pPr/>
              <a:t>‹#›</a:t>
            </a:fld>
            <a:endParaRPr lang="ru-RU"/>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3" y="2420888"/>
            <a:ext cx="8064896" cy="1800200"/>
          </a:xfrm>
          <a:ln>
            <a:solidFill>
              <a:schemeClr val="bg1"/>
            </a:solidFill>
          </a:ln>
          <a:effectLst/>
        </p:spPr>
        <p:style>
          <a:lnRef idx="2">
            <a:schemeClr val="dk1"/>
          </a:lnRef>
          <a:fillRef idx="1">
            <a:schemeClr val="lt1"/>
          </a:fillRef>
          <a:effectRef idx="0">
            <a:schemeClr val="dk1"/>
          </a:effectRef>
          <a:fontRef idx="minor">
            <a:schemeClr val="dk1"/>
          </a:fontRef>
        </p:style>
        <p:txBody>
          <a:bodyPr>
            <a:normAutofit fontScale="90000"/>
          </a:bodyPr>
          <a:lstStyle/>
          <a:p>
            <a:pPr marL="182880" indent="0" algn="ctr">
              <a:buNone/>
            </a:pPr>
            <a:r>
              <a:rPr lang="ru-RU" sz="2800" b="1" dirty="0">
                <a:solidFill>
                  <a:schemeClr val="tx1"/>
                </a:solidFill>
              </a:rPr>
              <a:t>Из опыта организации слета трудовых объединений на примере ЛДП «</a:t>
            </a:r>
            <a:r>
              <a:rPr lang="ru-RU" sz="2800" b="1" dirty="0" err="1">
                <a:solidFill>
                  <a:schemeClr val="tx1"/>
                </a:solidFill>
              </a:rPr>
              <a:t>Аргыс</a:t>
            </a:r>
            <a:r>
              <a:rPr lang="ru-RU" sz="2800" b="1" dirty="0">
                <a:solidFill>
                  <a:schemeClr val="tx1"/>
                </a:solidFill>
              </a:rPr>
              <a:t>» МБОУ ««</a:t>
            </a:r>
            <a:r>
              <a:rPr lang="ru-RU" sz="2800" b="1" dirty="0" err="1">
                <a:solidFill>
                  <a:schemeClr val="tx1"/>
                </a:solidFill>
              </a:rPr>
              <a:t>Мегино-Алданская</a:t>
            </a:r>
            <a:r>
              <a:rPr lang="ru-RU" sz="2800" b="1" dirty="0">
                <a:solidFill>
                  <a:schemeClr val="tx1"/>
                </a:solidFill>
              </a:rPr>
              <a:t> средняя общеобразовательная школа имени Е.П. </a:t>
            </a:r>
            <a:r>
              <a:rPr lang="ru-RU" sz="2800" b="1" dirty="0" err="1">
                <a:solidFill>
                  <a:schemeClr val="tx1"/>
                </a:solidFill>
              </a:rPr>
              <a:t>Неймохова</a:t>
            </a:r>
            <a:r>
              <a:rPr lang="ru-RU" sz="2800" b="1" dirty="0">
                <a:solidFill>
                  <a:schemeClr val="tx1"/>
                </a:solidFill>
              </a:rPr>
              <a:t>»</a:t>
            </a:r>
            <a:r>
              <a:rPr lang="ru-RU" sz="2800" b="1" dirty="0" err="1">
                <a:solidFill>
                  <a:schemeClr val="tx1"/>
                </a:solidFill>
              </a:rPr>
              <a:t>томпонского</a:t>
            </a:r>
            <a:r>
              <a:rPr lang="ru-RU" sz="2800" b="1">
                <a:solidFill>
                  <a:schemeClr val="tx1"/>
                </a:solidFill>
              </a:rPr>
              <a:t> района</a:t>
            </a:r>
            <a:endParaRPr lang="ru-RU" sz="2800" b="1" dirty="0">
              <a:solidFill>
                <a:schemeClr val="tx1"/>
              </a:solidFill>
            </a:endParaRPr>
          </a:p>
        </p:txBody>
      </p:sp>
      <p:sp>
        <p:nvSpPr>
          <p:cNvPr id="3" name="Подзаголовок 2"/>
          <p:cNvSpPr>
            <a:spLocks noGrp="1"/>
          </p:cNvSpPr>
          <p:nvPr>
            <p:ph type="subTitle" idx="1"/>
          </p:nvPr>
        </p:nvSpPr>
        <p:spPr>
          <a:xfrm>
            <a:off x="611560" y="404665"/>
            <a:ext cx="8064896" cy="720079"/>
          </a:xfrm>
        </p:spPr>
        <p:txBody>
          <a:bodyPr>
            <a:normAutofit/>
          </a:bodyPr>
          <a:lstStyle/>
          <a:p>
            <a:pPr algn="ctr"/>
            <a:r>
              <a:rPr lang="ru-RU" sz="1600" dirty="0"/>
              <a:t>МБОУ «</a:t>
            </a:r>
            <a:r>
              <a:rPr lang="ru-RU" sz="1600" dirty="0" err="1"/>
              <a:t>Мегино-Алданская</a:t>
            </a:r>
            <a:r>
              <a:rPr lang="ru-RU" sz="1600" dirty="0"/>
              <a:t> средняя общеобразовательная школа имени Е.П. </a:t>
            </a:r>
            <a:r>
              <a:rPr lang="ru-RU" sz="1600" dirty="0" err="1"/>
              <a:t>Неймохова</a:t>
            </a:r>
            <a:r>
              <a:rPr lang="ru-RU" sz="1600" dirty="0"/>
              <a:t>»</a:t>
            </a:r>
          </a:p>
        </p:txBody>
      </p:sp>
      <p:sp>
        <p:nvSpPr>
          <p:cNvPr id="5" name="TextBox 4"/>
          <p:cNvSpPr txBox="1"/>
          <p:nvPr/>
        </p:nvSpPr>
        <p:spPr>
          <a:xfrm>
            <a:off x="4499991" y="4869160"/>
            <a:ext cx="4464495" cy="923330"/>
          </a:xfrm>
          <a:prstGeom prst="rect">
            <a:avLst/>
          </a:prstGeom>
          <a:noFill/>
        </p:spPr>
        <p:txBody>
          <a:bodyPr wrap="square" rtlCol="0">
            <a:spAutoFit/>
          </a:bodyPr>
          <a:lstStyle/>
          <a:p>
            <a:r>
              <a:rPr lang="ru-RU" dirty="0"/>
              <a:t>Начальник ЛТО «</a:t>
            </a:r>
            <a:r>
              <a:rPr lang="ru-RU" dirty="0" err="1"/>
              <a:t>Аргыс</a:t>
            </a:r>
            <a:r>
              <a:rPr lang="ru-RU" dirty="0"/>
              <a:t>» </a:t>
            </a:r>
            <a:r>
              <a:rPr lang="ru-RU" dirty="0" err="1"/>
              <a:t>Ордахова</a:t>
            </a:r>
            <a:r>
              <a:rPr lang="ru-RU" dirty="0"/>
              <a:t> Т.Е</a:t>
            </a:r>
          </a:p>
          <a:p>
            <a:r>
              <a:rPr lang="ru-RU" dirty="0"/>
              <a:t>отличник образования, сельского хозяйства, молодежной политики РС(Я)</a:t>
            </a:r>
          </a:p>
        </p:txBody>
      </p:sp>
    </p:spTree>
    <p:extLst>
      <p:ext uri="{BB962C8B-B14F-4D97-AF65-F5344CB8AC3E}">
        <p14:creationId xmlns:p14="http://schemas.microsoft.com/office/powerpoint/2010/main" val="3601493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srcRect/>
          <a:stretch>
            <a:fillRect/>
          </a:stretch>
        </p:blipFill>
        <p:spPr bwMode="auto">
          <a:xfrm>
            <a:off x="3157565" y="-24"/>
            <a:ext cx="5843591" cy="4373563"/>
          </a:xfrm>
          <a:prstGeom prst="rect">
            <a:avLst/>
          </a:prstGeom>
          <a:noFill/>
          <a:ln w="9525">
            <a:noFill/>
            <a:miter lim="800000"/>
            <a:headEnd/>
            <a:tailEnd/>
          </a:ln>
          <a:effec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70887"/>
            <a:ext cx="4788085" cy="35871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srcRect/>
          <a:stretch>
            <a:fillRect/>
          </a:stretch>
        </p:blipFill>
        <p:spPr bwMode="auto">
          <a:xfrm>
            <a:off x="1" y="-24"/>
            <a:ext cx="9163122" cy="6858024"/>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2"/>
          <a:srcRect/>
          <a:stretch>
            <a:fillRect/>
          </a:stretch>
        </p:blipFill>
        <p:spPr bwMode="auto">
          <a:xfrm>
            <a:off x="-32" y="0"/>
            <a:ext cx="9113650" cy="68580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bwMode="auto">
          <a:xfrm>
            <a:off x="169343" y="127007"/>
            <a:ext cx="5259913" cy="3944935"/>
          </a:xfrm>
          <a:prstGeom prst="rect">
            <a:avLst/>
          </a:prstGeom>
          <a:noFill/>
          <a:ln w="9525">
            <a:noFill/>
            <a:miter lim="800000"/>
            <a:headEnd/>
            <a:tailEnd/>
          </a:ln>
          <a:effectLst/>
        </p:spPr>
      </p:pic>
      <p:pic>
        <p:nvPicPr>
          <p:cNvPr id="15362" name="Picture 2"/>
          <p:cNvPicPr>
            <a:picLocks noChangeAspect="1" noChangeArrowheads="1"/>
          </p:cNvPicPr>
          <p:nvPr/>
        </p:nvPicPr>
        <p:blipFill>
          <a:blip r:embed="rId3"/>
          <a:srcRect t="15839" r="9252"/>
          <a:stretch>
            <a:fillRect/>
          </a:stretch>
        </p:blipFill>
        <p:spPr bwMode="auto">
          <a:xfrm>
            <a:off x="3714744" y="3166782"/>
            <a:ext cx="5214974" cy="3619804"/>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70499"/>
            <a:ext cx="5544617" cy="4158463"/>
          </a:xfrm>
          <a:prstGeom prst="rect">
            <a:avLst/>
          </a:prstGeom>
          <a:ln>
            <a:noFill/>
          </a:ln>
          <a:effectLst>
            <a:outerShdw blurRad="292100" dist="139700" dir="2700000" algn="tl" rotWithShape="0">
              <a:srgbClr val="333333">
                <a:alpha val="65000"/>
              </a:srgbClr>
            </a:outerShdw>
            <a:softEdge rad="317500"/>
          </a:effectLst>
        </p:spPr>
      </p:pic>
      <p:sp>
        <p:nvSpPr>
          <p:cNvPr id="2" name="Заголовок 1"/>
          <p:cNvSpPr>
            <a:spLocks noGrp="1"/>
          </p:cNvSpPr>
          <p:nvPr>
            <p:ph type="title"/>
          </p:nvPr>
        </p:nvSpPr>
        <p:spPr>
          <a:xfrm>
            <a:off x="467544" y="548680"/>
            <a:ext cx="7355160" cy="611986"/>
          </a:xfrm>
        </p:spPr>
        <p:txBody>
          <a:bodyPr>
            <a:normAutofit fontScale="90000"/>
          </a:bodyPr>
          <a:lstStyle/>
          <a:p>
            <a:pPr lvl="0"/>
            <a:br>
              <a:rPr lang="ru-RU" dirty="0"/>
            </a:br>
            <a:r>
              <a:rPr lang="ru-RU" sz="2700" dirty="0"/>
              <a:t>2. проект - экспедиция «Три реки» с экологической направленностью</a:t>
            </a:r>
          </a:p>
        </p:txBody>
      </p:sp>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23928" y="1124744"/>
            <a:ext cx="4968552" cy="3726414"/>
          </a:xfrm>
          <a:prstGeom prst="rect">
            <a:avLst/>
          </a:prstGeom>
          <a:ln>
            <a:noFill/>
          </a:ln>
          <a:effectLst>
            <a:outerShdw blurRad="292100" dist="139700" dir="2700000" algn="tl" rotWithShape="0">
              <a:srgbClr val="333333">
                <a:alpha val="65000"/>
              </a:srgbClr>
            </a:outerShdw>
            <a:softEdge rad="317500"/>
          </a:effectLst>
        </p:spPr>
      </p:pic>
    </p:spTree>
    <p:extLst>
      <p:ext uri="{BB962C8B-B14F-4D97-AF65-F5344CB8AC3E}">
        <p14:creationId xmlns:p14="http://schemas.microsoft.com/office/powerpoint/2010/main" val="3611413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072327" cy="4714884"/>
          </a:xfrm>
          <a:prstGeom prst="rect">
            <a:avLst/>
          </a:prstGeom>
          <a:ln>
            <a:noFill/>
          </a:ln>
          <a:effectLst>
            <a:softEdge rad="112500"/>
          </a:effectLst>
        </p:spPr>
      </p:pic>
      <p:pic>
        <p:nvPicPr>
          <p:cNvPr id="17410" name="Picture 2"/>
          <p:cNvPicPr>
            <a:picLocks noChangeAspect="1" noChangeArrowheads="1"/>
          </p:cNvPicPr>
          <p:nvPr/>
        </p:nvPicPr>
        <p:blipFill>
          <a:blip r:embed="rId3"/>
          <a:srcRect/>
          <a:stretch>
            <a:fillRect/>
          </a:stretch>
        </p:blipFill>
        <p:spPr bwMode="auto">
          <a:xfrm>
            <a:off x="4310114" y="3400539"/>
            <a:ext cx="4619604" cy="3457485"/>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80920" cy="1512168"/>
          </a:xfrm>
        </p:spPr>
        <p:txBody>
          <a:bodyPr>
            <a:normAutofit/>
          </a:bodyPr>
          <a:lstStyle/>
          <a:p>
            <a:pPr lvl="0" algn="ctr"/>
            <a:r>
              <a:rPr lang="ru-RU" sz="2700" dirty="0"/>
              <a:t>3 проект - «Слет трудовых объединений». </a:t>
            </a:r>
            <a:br>
              <a:rPr lang="ru-RU" dirty="0"/>
            </a:br>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832" y="980728"/>
            <a:ext cx="5710844" cy="3620193"/>
          </a:xfrm>
          <a:prstGeom prst="rect">
            <a:avLst/>
          </a:prstGeom>
          <a:ln>
            <a:noFill/>
          </a:ln>
          <a:effectLst>
            <a:softEdge rad="317500"/>
          </a:effectLst>
        </p:spPr>
      </p:pic>
      <p:pic>
        <p:nvPicPr>
          <p:cNvPr id="5" name="Рисунок 4"/>
          <p:cNvPicPr>
            <a:picLocks noChangeAspect="1"/>
          </p:cNvPicPr>
          <p:nvPr/>
        </p:nvPicPr>
        <p:blipFill rotWithShape="1">
          <a:blip r:embed="rId3" cstate="print"/>
          <a:srcRect t="11919"/>
          <a:stretch/>
        </p:blipFill>
        <p:spPr>
          <a:xfrm>
            <a:off x="3500430" y="3598029"/>
            <a:ext cx="5355538" cy="3234400"/>
          </a:xfrm>
          <a:prstGeom prst="rect">
            <a:avLst/>
          </a:prstGeom>
        </p:spPr>
      </p:pic>
    </p:spTree>
    <p:extLst>
      <p:ext uri="{BB962C8B-B14F-4D97-AF65-F5344CB8AC3E}">
        <p14:creationId xmlns:p14="http://schemas.microsoft.com/office/powerpoint/2010/main" val="4278662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291264" cy="611986"/>
          </a:xfrm>
        </p:spPr>
        <p:txBody>
          <a:bodyPr>
            <a:normAutofit fontScale="90000"/>
          </a:bodyPr>
          <a:lstStyle/>
          <a:p>
            <a:pPr algn="ctr"/>
            <a:r>
              <a:rPr lang="ru-RU" dirty="0"/>
              <a:t>Организаторы и спонсоры </a:t>
            </a:r>
          </a:p>
        </p:txBody>
      </p:sp>
      <p:sp>
        <p:nvSpPr>
          <p:cNvPr id="3" name="Объект 2"/>
          <p:cNvSpPr>
            <a:spLocks noGrp="1"/>
          </p:cNvSpPr>
          <p:nvPr>
            <p:ph idx="1"/>
          </p:nvPr>
        </p:nvSpPr>
        <p:spPr>
          <a:xfrm>
            <a:off x="539552" y="1052736"/>
            <a:ext cx="8064896" cy="5472608"/>
          </a:xfrm>
        </p:spPr>
        <p:txBody>
          <a:bodyPr>
            <a:normAutofit/>
          </a:bodyPr>
          <a:lstStyle/>
          <a:p>
            <a:pPr marL="457200" indent="-457200">
              <a:buFont typeface="Wingdings" pitchFamily="2" charset="2"/>
              <a:buChar char="Ø"/>
            </a:pPr>
            <a:r>
              <a:rPr lang="ru-RU" sz="2800" dirty="0"/>
              <a:t>МБУ «</a:t>
            </a:r>
            <a:r>
              <a:rPr lang="ru-RU" sz="2800" dirty="0" err="1"/>
              <a:t>Томпонское</a:t>
            </a:r>
            <a:r>
              <a:rPr lang="ru-RU" sz="2800" dirty="0"/>
              <a:t> районное управление образования», МКУ «</a:t>
            </a:r>
            <a:r>
              <a:rPr lang="ru-RU" sz="2800" dirty="0" err="1"/>
              <a:t>Томпонское</a:t>
            </a:r>
            <a:r>
              <a:rPr lang="ru-RU" sz="2800" dirty="0"/>
              <a:t> управление сельского хозяйства»</a:t>
            </a:r>
          </a:p>
          <a:p>
            <a:pPr marL="457200" indent="-457200">
              <a:buFont typeface="Wingdings" pitchFamily="2" charset="2"/>
              <a:buChar char="Ø"/>
            </a:pPr>
            <a:r>
              <a:rPr lang="ru-RU" sz="2800" dirty="0"/>
              <a:t>Центр занятости населения </a:t>
            </a:r>
            <a:r>
              <a:rPr lang="ru-RU" sz="2800" dirty="0" err="1"/>
              <a:t>Томпонского</a:t>
            </a:r>
            <a:r>
              <a:rPr lang="ru-RU" sz="2800" dirty="0"/>
              <a:t> района, МО «</a:t>
            </a:r>
            <a:r>
              <a:rPr lang="ru-RU" sz="2800" dirty="0" err="1"/>
              <a:t>Мегино-Алданский</a:t>
            </a:r>
            <a:r>
              <a:rPr lang="ru-RU" sz="2800" dirty="0"/>
              <a:t> наслег»</a:t>
            </a:r>
          </a:p>
          <a:p>
            <a:pPr marL="457200" indent="-457200">
              <a:buFont typeface="Wingdings" pitchFamily="2" charset="2"/>
              <a:buChar char="Ø"/>
            </a:pPr>
            <a:r>
              <a:rPr lang="ru-RU" sz="2800" dirty="0"/>
              <a:t>МБОУ «</a:t>
            </a:r>
            <a:r>
              <a:rPr lang="ru-RU" sz="2800" dirty="0" err="1"/>
              <a:t>Мегино-Алданская</a:t>
            </a:r>
            <a:r>
              <a:rPr lang="ru-RU" sz="2800" dirty="0"/>
              <a:t> СОШ им. Е.П. </a:t>
            </a:r>
            <a:r>
              <a:rPr lang="ru-RU" sz="2800" dirty="0" err="1"/>
              <a:t>Неймохов</a:t>
            </a:r>
            <a:endParaRPr lang="ru-RU" sz="2800" dirty="0"/>
          </a:p>
          <a:p>
            <a:pPr marL="457200" indent="-457200">
              <a:buFont typeface="Wingdings" pitchFamily="2" charset="2"/>
              <a:buChar char="Ø"/>
            </a:pPr>
            <a:r>
              <a:rPr lang="ru-RU" sz="2800" dirty="0"/>
              <a:t>Сельскохозяйственный потребительский  кооператив «</a:t>
            </a:r>
            <a:r>
              <a:rPr lang="ru-RU" sz="2800" dirty="0" err="1"/>
              <a:t>Аргыс</a:t>
            </a:r>
            <a:r>
              <a:rPr lang="ru-RU" sz="2800" dirty="0"/>
              <a:t>».</a:t>
            </a:r>
          </a:p>
        </p:txBody>
      </p:sp>
    </p:spTree>
    <p:extLst>
      <p:ext uri="{BB962C8B-B14F-4D97-AF65-F5344CB8AC3E}">
        <p14:creationId xmlns:p14="http://schemas.microsoft.com/office/powerpoint/2010/main" val="3351581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136904" cy="5832648"/>
          </a:xfrm>
        </p:spPr>
        <p:txBody>
          <a:bodyPr>
            <a:normAutofit/>
          </a:bodyPr>
          <a:lstStyle/>
          <a:p>
            <a:r>
              <a:rPr lang="ru-RU" sz="2400" dirty="0"/>
              <a:t>Цель: создание условий для формирования у подростков позитивных жизненных навыков, связанных с реализацией социально-полезной деятельности. </a:t>
            </a:r>
          </a:p>
          <a:p>
            <a:r>
              <a:rPr lang="ru-RU" sz="2400" dirty="0"/>
              <a:t>Задачи: </a:t>
            </a:r>
          </a:p>
          <a:p>
            <a:r>
              <a:rPr lang="ru-RU" sz="2400" dirty="0"/>
              <a:t>- обмен опытом трудовых объединений ЛОУ </a:t>
            </a:r>
            <a:r>
              <a:rPr lang="ru-RU" sz="2400" dirty="0" err="1"/>
              <a:t>Томпонского</a:t>
            </a:r>
            <a:r>
              <a:rPr lang="ru-RU" sz="2400" dirty="0"/>
              <a:t> района и организация шефской деятельности  школьников;</a:t>
            </a:r>
          </a:p>
          <a:p>
            <a:r>
              <a:rPr lang="ru-RU" sz="2400" dirty="0"/>
              <a:t>- способствовать воспитанию экологической, трудовой культуры, оздоровлению, физическому развитию. </a:t>
            </a:r>
          </a:p>
          <a:p>
            <a:r>
              <a:rPr lang="ru-RU" sz="2400" dirty="0"/>
              <a:t>- формировать сотрудничество между трудовыми объединениями и взрослым населением села.</a:t>
            </a:r>
          </a:p>
          <a:p>
            <a:endParaRPr lang="ru-RU" sz="2400" dirty="0"/>
          </a:p>
        </p:txBody>
      </p:sp>
    </p:spTree>
    <p:extLst>
      <p:ext uri="{BB962C8B-B14F-4D97-AF65-F5344CB8AC3E}">
        <p14:creationId xmlns:p14="http://schemas.microsoft.com/office/powerpoint/2010/main" val="3000830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6632"/>
            <a:ext cx="8496944" cy="6408712"/>
          </a:xfrm>
        </p:spPr>
        <p:txBody>
          <a:bodyPr/>
          <a:lstStyle/>
          <a:p>
            <a:r>
              <a:rPr lang="ru-RU" dirty="0"/>
              <a:t>Проект действует с 2010 года. </a:t>
            </a:r>
          </a:p>
          <a:p>
            <a:r>
              <a:rPr lang="ru-RU" dirty="0"/>
              <a:t>Участники: школы </a:t>
            </a:r>
            <a:r>
              <a:rPr lang="ru-RU" dirty="0" err="1"/>
              <a:t>Томпонского</a:t>
            </a:r>
            <a:r>
              <a:rPr lang="ru-RU" dirty="0"/>
              <a:t>, </a:t>
            </a:r>
            <a:r>
              <a:rPr lang="ru-RU" dirty="0" err="1"/>
              <a:t>Таттинского</a:t>
            </a:r>
            <a:r>
              <a:rPr lang="ru-RU" dirty="0"/>
              <a:t> и </a:t>
            </a:r>
            <a:r>
              <a:rPr lang="ru-RU" dirty="0" err="1"/>
              <a:t>Мегино-Кангаласского</a:t>
            </a:r>
            <a:r>
              <a:rPr lang="ru-RU" dirty="0"/>
              <a:t> районов и участники республиканской экологической экспедиции «Три реки». </a:t>
            </a:r>
          </a:p>
          <a:p>
            <a:endParaRPr lang="ru-R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4326" y="3761656"/>
            <a:ext cx="5908154"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120" r="5262" b="14664"/>
          <a:stretch/>
        </p:blipFill>
        <p:spPr bwMode="auto">
          <a:xfrm>
            <a:off x="-25192" y="1700808"/>
            <a:ext cx="5883076" cy="3096344"/>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8645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43201" y="295422"/>
            <a:ext cx="6108896" cy="6360872"/>
          </a:xfrm>
        </p:spPr>
        <p:txBody>
          <a:bodyPr>
            <a:normAutofit fontScale="77500" lnSpcReduction="20000"/>
          </a:bodyPr>
          <a:lstStyle/>
          <a:p>
            <a:pPr algn="just"/>
            <a:r>
              <a:rPr lang="ru-RU" dirty="0">
                <a:solidFill>
                  <a:srgbClr val="002060"/>
                </a:solidFill>
                <a:latin typeface="+mj-lt"/>
                <a:cs typeface="Times New Roman" panose="02020603050405020304" pitchFamily="18" charset="0"/>
              </a:rPr>
              <a:t>Трудовое воспитание, непосредственное участие детей в общественно - полезном производительном труде является действенным фактором гражданского взросления, морального и интеллектуального формирования личности, ее физического развития. Эти лагеря разумно сочетают отдых, труд и укрепление здоровья школьников с трудовым воспитанием, способствуют развитию их общественной активности, экологической культуры, подготовке учащихся к выбору профессии. А именно, приоритетом современной школы должно стать трудовое воспитание. Такие человеческие качества, как терпение, воля, выносливость, целеустремлённость приобретаются, когда человек обладает навыками физического труда. В век новых технологий эти человеческие качества важны как никогда. Каждый ребёнок независимо от того, где он живёт, должен уметь трудиться. Наша школа уже с1957 года прошлого столетия организовала первые школьные ученические производственные бригады, а возглавил ее кавалер ордена Трудового Красного Знамени Петр Михайлович </a:t>
            </a:r>
            <a:r>
              <a:rPr lang="ru-RU" dirty="0" err="1">
                <a:solidFill>
                  <a:srgbClr val="002060"/>
                </a:solidFill>
                <a:latin typeface="+mj-lt"/>
                <a:cs typeface="Times New Roman" panose="02020603050405020304" pitchFamily="18" charset="0"/>
              </a:rPr>
              <a:t>Неймохов</a:t>
            </a:r>
            <a:r>
              <a:rPr lang="ru-RU" dirty="0">
                <a:solidFill>
                  <a:srgbClr val="002060"/>
                </a:solidFill>
                <a:latin typeface="+mj-lt"/>
                <a:cs typeface="Times New Roman" panose="02020603050405020304" pitchFamily="18" charset="0"/>
              </a:rPr>
              <a:t>. С тех пор наши ученические бригады стали кузницей кадров села, гордостью нашей школы. Так, наша школа накопила богатый опыт и славится хорошо отлаженной системой трудового воспитания вплоть до сегодняшних дней.</a:t>
            </a:r>
          </a:p>
          <a:p>
            <a:pPr algn="just"/>
            <a:endParaRPr lang="ru-RU" dirty="0">
              <a:solidFill>
                <a:schemeClr val="tx2">
                  <a:lumMod val="50000"/>
                </a:schemeClr>
              </a:solidFill>
              <a:latin typeface="Times New Roman" panose="02020603050405020304" pitchFamily="18" charset="0"/>
              <a:cs typeface="Times New Roman" panose="02020603050405020304" pitchFamily="18" charset="0"/>
            </a:endParaRPr>
          </a:p>
        </p:txBody>
      </p:sp>
      <p:pic>
        <p:nvPicPr>
          <p:cNvPr id="4" name="Picture 2" descr="E:\2012-03-20\Scan1002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50" t="3366" r="5330" b="30654"/>
          <a:stretch/>
        </p:blipFill>
        <p:spPr bwMode="auto">
          <a:xfrm>
            <a:off x="324748" y="292085"/>
            <a:ext cx="2233820" cy="299910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57102" y="3291193"/>
            <a:ext cx="1569113" cy="646331"/>
          </a:xfrm>
          <a:prstGeom prst="rect">
            <a:avLst/>
          </a:prstGeom>
        </p:spPr>
        <p:txBody>
          <a:bodyPr wrap="square">
            <a:spAutoFit/>
          </a:bodyPr>
          <a:lstStyle/>
          <a:p>
            <a:pPr lvl="0" algn="ctr"/>
            <a:r>
              <a:rPr lang="sah-RU" dirty="0">
                <a:ln>
                  <a:solidFill>
                    <a:srgbClr val="44546A">
                      <a:lumMod val="75000"/>
                    </a:srgbClr>
                  </a:solidFill>
                </a:ln>
                <a:solidFill>
                  <a:srgbClr val="44546A">
                    <a:lumMod val="75000"/>
                  </a:srgbClr>
                </a:solidFill>
                <a:latin typeface="Times New Roman" pitchFamily="18" charset="0"/>
                <a:cs typeface="Times New Roman" pitchFamily="18" charset="0"/>
              </a:rPr>
              <a:t>П.М. Неймохов</a:t>
            </a:r>
            <a:endParaRPr lang="ru-RU" dirty="0">
              <a:ln>
                <a:solidFill>
                  <a:srgbClr val="44546A">
                    <a:lumMod val="75000"/>
                  </a:srgbClr>
                </a:solidFill>
              </a:ln>
              <a:solidFill>
                <a:srgbClr val="44546A">
                  <a:lumMod val="75000"/>
                </a:srgbClr>
              </a:solidFill>
              <a:latin typeface="Times New Roman" pitchFamily="18" charset="0"/>
              <a:cs typeface="Times New Roman" pitchFamily="18" charset="0"/>
            </a:endParaRPr>
          </a:p>
        </p:txBody>
      </p:sp>
      <p:pic>
        <p:nvPicPr>
          <p:cNvPr id="7" name="Рисунок 6"/>
          <p:cNvPicPr>
            <a:picLocks noChangeAspect="1"/>
          </p:cNvPicPr>
          <p:nvPr/>
        </p:nvPicPr>
        <p:blipFill>
          <a:blip r:embed="rId3"/>
          <a:stretch>
            <a:fillRect/>
          </a:stretch>
        </p:blipFill>
        <p:spPr>
          <a:xfrm>
            <a:off x="161202" y="3870891"/>
            <a:ext cx="2729720" cy="2473638"/>
          </a:xfrm>
          <a:prstGeom prst="rect">
            <a:avLst/>
          </a:prstGeom>
        </p:spPr>
      </p:pic>
    </p:spTree>
    <p:extLst>
      <p:ext uri="{BB962C8B-B14F-4D97-AF65-F5344CB8AC3E}">
        <p14:creationId xmlns:p14="http://schemas.microsoft.com/office/powerpoint/2010/main" val="1183726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568952" cy="6336704"/>
          </a:xfrm>
        </p:spPr>
        <p:txBody>
          <a:bodyPr/>
          <a:lstStyle/>
          <a:p>
            <a:r>
              <a:rPr lang="ru-RU" dirty="0"/>
              <a:t>Каждый год слет проводится по разным тематикам. Например, к годам района, республики, столетнему юбилею знатного овощевода кавалера ордена «Трудового Красного Знамени» Петра Михайловича </a:t>
            </a:r>
            <a:r>
              <a:rPr lang="ru-RU" dirty="0" err="1"/>
              <a:t>Неймохова</a:t>
            </a:r>
            <a:r>
              <a:rPr lang="ru-RU" dirty="0"/>
              <a:t>. В этом году слет был приурочен году здоровья в РС(Я) и 45летнему юбилею образования трудового лагеря «Золотой гектар». </a:t>
            </a:r>
          </a:p>
        </p:txBody>
      </p:sp>
      <p:pic>
        <p:nvPicPr>
          <p:cNvPr id="4" name="Рисунок 3"/>
          <p:cNvPicPr>
            <a:picLocks noChangeAspect="1"/>
          </p:cNvPicPr>
          <p:nvPr/>
        </p:nvPicPr>
        <p:blipFill>
          <a:blip r:embed="rId2"/>
          <a:stretch>
            <a:fillRect/>
          </a:stretch>
        </p:blipFill>
        <p:spPr>
          <a:xfrm>
            <a:off x="5095399" y="1714488"/>
            <a:ext cx="3834319" cy="2376264"/>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86058"/>
            <a:ext cx="5143504" cy="3571876"/>
          </a:xfrm>
          <a:prstGeom prst="rect">
            <a:avLst/>
          </a:prstGeom>
          <a:ln>
            <a:noFill/>
          </a:ln>
          <a:effectLst>
            <a:softEdge rad="112500"/>
          </a:effectLst>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5670355" y="3670108"/>
            <a:ext cx="2732479" cy="3643306"/>
          </a:xfrm>
          <a:prstGeom prst="rect">
            <a:avLst/>
          </a:prstGeom>
          <a:ln>
            <a:noFill/>
          </a:ln>
          <a:effectLst>
            <a:softEdge rad="112500"/>
          </a:effectLst>
        </p:spPr>
      </p:pic>
    </p:spTree>
    <p:extLst>
      <p:ext uri="{BB962C8B-B14F-4D97-AF65-F5344CB8AC3E}">
        <p14:creationId xmlns:p14="http://schemas.microsoft.com/office/powerpoint/2010/main" val="4255894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6"/>
            <a:ext cx="8280920" cy="5793507"/>
          </a:xfrm>
        </p:spPr>
        <p:txBody>
          <a:bodyPr/>
          <a:lstStyle/>
          <a:p>
            <a:pPr algn="just"/>
            <a:r>
              <a:rPr lang="ru-RU" dirty="0"/>
              <a:t>Слет проводился с 14 по 16 июля на базе школы. Для организации досуговой были приглашены председатель общественного движения «Юный Горожанин» Надежды Семеновна </a:t>
            </a:r>
            <a:r>
              <a:rPr lang="ru-RU" dirty="0" err="1"/>
              <a:t>Неймохова</a:t>
            </a:r>
            <a:r>
              <a:rPr lang="ru-RU" dirty="0"/>
              <a:t> и вожатые Молодежного общественного движения «Педагогические отряды РС(Я). </a:t>
            </a:r>
          </a:p>
          <a:p>
            <a:pPr algn="just"/>
            <a:endParaRPr lang="ru-RU" dirty="0"/>
          </a:p>
          <a:p>
            <a:pPr algn="just"/>
            <a:endParaRPr lang="ru-RU" dirty="0"/>
          </a:p>
          <a:p>
            <a:pPr algn="just"/>
            <a:endParaRPr lang="ru-RU" dirty="0"/>
          </a:p>
          <a:p>
            <a:pPr algn="just"/>
            <a:endParaRPr lang="ru-RU" dirty="0"/>
          </a:p>
          <a:p>
            <a:pPr algn="just"/>
            <a:endParaRPr lang="ru-RU" dirty="0"/>
          </a:p>
        </p:txBody>
      </p:sp>
      <p:pic>
        <p:nvPicPr>
          <p:cNvPr id="9219" name="Picture 3"/>
          <p:cNvPicPr>
            <a:picLocks noChangeAspect="1" noChangeArrowheads="1"/>
          </p:cNvPicPr>
          <p:nvPr/>
        </p:nvPicPr>
        <p:blipFill>
          <a:blip r:embed="rId2"/>
          <a:srcRect/>
          <a:stretch>
            <a:fillRect/>
          </a:stretch>
        </p:blipFill>
        <p:spPr bwMode="auto">
          <a:xfrm>
            <a:off x="1524011" y="2143116"/>
            <a:ext cx="5905509" cy="4429132"/>
          </a:xfrm>
          <a:prstGeom prst="rect">
            <a:avLst/>
          </a:prstGeom>
          <a:ln>
            <a:noFill/>
          </a:ln>
          <a:effectLst>
            <a:softEdge rad="112500"/>
          </a:effectLst>
        </p:spPr>
      </p:pic>
    </p:spTree>
    <p:extLst>
      <p:ext uri="{BB962C8B-B14F-4D97-AF65-F5344CB8AC3E}">
        <p14:creationId xmlns:p14="http://schemas.microsoft.com/office/powerpoint/2010/main" val="694382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1"/>
          </p:nvPr>
        </p:nvPicPr>
        <p:blipFill>
          <a:blip r:embed="rId2"/>
          <a:srcRect/>
          <a:stretch>
            <a:fillRect/>
          </a:stretch>
        </p:blipFill>
        <p:spPr bwMode="auto">
          <a:xfrm>
            <a:off x="0" y="0"/>
            <a:ext cx="5143500" cy="6858000"/>
          </a:xfrm>
          <a:prstGeom prst="rect">
            <a:avLst/>
          </a:prstGeom>
          <a:ln>
            <a:noFill/>
          </a:ln>
          <a:effectLst>
            <a:softEdge rad="112500"/>
          </a:effectLst>
        </p:spPr>
      </p:pic>
      <p:pic>
        <p:nvPicPr>
          <p:cNvPr id="4098" name="Picture 2"/>
          <p:cNvPicPr>
            <a:picLocks noChangeAspect="1" noChangeArrowheads="1"/>
          </p:cNvPicPr>
          <p:nvPr/>
        </p:nvPicPr>
        <p:blipFill>
          <a:blip r:embed="rId3"/>
          <a:srcRect l="15493"/>
          <a:stretch>
            <a:fillRect/>
          </a:stretch>
        </p:blipFill>
        <p:spPr bwMode="auto">
          <a:xfrm>
            <a:off x="4643438" y="1714488"/>
            <a:ext cx="4286248" cy="3804050"/>
          </a:xfrm>
          <a:prstGeom prst="rect">
            <a:avLst/>
          </a:prstGeom>
          <a:ln>
            <a:noFill/>
          </a:ln>
          <a:effectLst>
            <a:softEdge rad="112500"/>
          </a:effectLst>
        </p:spPr>
      </p:pic>
    </p:spTree>
    <p:extLst>
      <p:ext uri="{BB962C8B-B14F-4D97-AF65-F5344CB8AC3E}">
        <p14:creationId xmlns:p14="http://schemas.microsoft.com/office/powerpoint/2010/main" val="3470624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7992888" cy="576064"/>
          </a:xfrm>
        </p:spPr>
        <p:txBody>
          <a:bodyPr>
            <a:normAutofit/>
          </a:bodyPr>
          <a:lstStyle/>
          <a:p>
            <a:pPr algn="ctr"/>
            <a:r>
              <a:rPr lang="ru-RU" sz="2800" dirty="0"/>
              <a:t>Конкурс «Сорняк шоу»</a:t>
            </a:r>
          </a:p>
        </p:txBody>
      </p:sp>
      <p:sp>
        <p:nvSpPr>
          <p:cNvPr id="3" name="Объект 2"/>
          <p:cNvSpPr>
            <a:spLocks noGrp="1"/>
          </p:cNvSpPr>
          <p:nvPr>
            <p:ph idx="1"/>
          </p:nvPr>
        </p:nvSpPr>
        <p:spPr>
          <a:xfrm>
            <a:off x="395536" y="908720"/>
            <a:ext cx="8352928" cy="5472608"/>
          </a:xfrm>
        </p:spPr>
        <p:txBody>
          <a:bodyPr/>
          <a:lstStyle/>
          <a:p>
            <a:pPr algn="ctr"/>
            <a:r>
              <a:rPr lang="ru-RU" sz="2400" dirty="0">
                <a:solidFill>
                  <a:schemeClr val="tx2"/>
                </a:solidFill>
              </a:rPr>
              <a:t>ПЕРВЫЙ ЭТАП КОНКУРСА «ПАРАД И РАПОРТ»</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158" y="1500174"/>
            <a:ext cx="8286808" cy="5165250"/>
          </a:xfrm>
          <a:prstGeom prst="rect">
            <a:avLst/>
          </a:prstGeom>
          <a:ln>
            <a:noFill/>
          </a:ln>
          <a:effectLst>
            <a:softEdge rad="112500"/>
          </a:effectLst>
        </p:spPr>
      </p:pic>
    </p:spTree>
    <p:extLst>
      <p:ext uri="{BB962C8B-B14F-4D97-AF65-F5344CB8AC3E}">
        <p14:creationId xmlns:p14="http://schemas.microsoft.com/office/powerpoint/2010/main" val="1962420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5634" y="248929"/>
            <a:ext cx="2835000" cy="2520000"/>
          </a:xfrm>
          <a:prstGeom prst="rect">
            <a:avLst/>
          </a:prstGeom>
          <a:ln>
            <a:noFill/>
          </a:ln>
          <a:effectLst>
            <a:softEdge rad="11250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0634" y="1585588"/>
            <a:ext cx="2835000" cy="2520000"/>
          </a:xfrm>
          <a:prstGeom prst="rect">
            <a:avLst/>
          </a:prstGeom>
          <a:ln>
            <a:noFill/>
          </a:ln>
          <a:effectLst>
            <a:softEdge rad="1125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6116" y="2948928"/>
            <a:ext cx="2856153" cy="2337459"/>
          </a:xfrm>
          <a:prstGeom prst="rect">
            <a:avLst/>
          </a:prstGeom>
          <a:ln>
            <a:noFill/>
          </a:ln>
          <a:effectLst>
            <a:softEdge rad="112500"/>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1350623"/>
            <a:ext cx="3241938" cy="2678306"/>
          </a:xfrm>
          <a:prstGeom prst="rect">
            <a:avLst/>
          </a:prstGeom>
          <a:ln>
            <a:noFill/>
          </a:ln>
          <a:effectLst>
            <a:softEdge rad="112500"/>
          </a:effectLst>
        </p:spPr>
      </p:pic>
      <p:sp>
        <p:nvSpPr>
          <p:cNvPr id="2" name="Заголовок 1"/>
          <p:cNvSpPr>
            <a:spLocks noGrp="1"/>
          </p:cNvSpPr>
          <p:nvPr>
            <p:ph type="title"/>
          </p:nvPr>
        </p:nvSpPr>
        <p:spPr>
          <a:xfrm>
            <a:off x="399987" y="4365104"/>
            <a:ext cx="8744013" cy="1872208"/>
          </a:xfrm>
        </p:spPr>
        <p:txBody>
          <a:bodyPr>
            <a:noAutofit/>
          </a:bodyPr>
          <a:lstStyle/>
          <a:p>
            <a:pPr algn="ctr"/>
            <a:r>
              <a:rPr lang="ru-RU" sz="2800" b="1" dirty="0">
                <a:solidFill>
                  <a:srgbClr val="C00000"/>
                </a:solidFill>
              </a:rPr>
              <a:t>Второй этап: очистка сорняков на полях по командам</a:t>
            </a:r>
          </a:p>
        </p:txBody>
      </p:sp>
    </p:spTree>
    <p:extLst>
      <p:ext uri="{BB962C8B-B14F-4D97-AF65-F5344CB8AC3E}">
        <p14:creationId xmlns:p14="http://schemas.microsoft.com/office/powerpoint/2010/main" val="4200291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14"/>
            <a:ext cx="8147248" cy="683994"/>
          </a:xfrm>
        </p:spPr>
        <p:txBody>
          <a:bodyPr>
            <a:normAutofit/>
          </a:bodyPr>
          <a:lstStyle/>
          <a:p>
            <a:pPr algn="ctr"/>
            <a:r>
              <a:rPr lang="ru-RU" sz="2800" dirty="0"/>
              <a:t>3 этап - визитная карта команд</a:t>
            </a: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l="4667" t="9111" r="3333" b="10445"/>
          <a:stretch/>
        </p:blipFill>
        <p:spPr>
          <a:xfrm>
            <a:off x="1249265" y="764704"/>
            <a:ext cx="5751627" cy="3352800"/>
          </a:xfrm>
          <a:prstGeom prst="rect">
            <a:avLst/>
          </a:prstGeom>
          <a:ln>
            <a:noFill/>
          </a:ln>
          <a:effectLst>
            <a:softEdge rad="112500"/>
          </a:effec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6" y="3496153"/>
            <a:ext cx="5035550" cy="335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4"/>
          <a:srcRect l="5323" r="13503"/>
          <a:stretch>
            <a:fillRect/>
          </a:stretch>
        </p:blipFill>
        <p:spPr bwMode="auto">
          <a:xfrm>
            <a:off x="4786314" y="2714620"/>
            <a:ext cx="4357686" cy="3273433"/>
          </a:xfrm>
          <a:prstGeom prst="rect">
            <a:avLst/>
          </a:prstGeom>
          <a:ln>
            <a:noFill/>
          </a:ln>
          <a:effectLst>
            <a:softEdge rad="112500"/>
          </a:effectLst>
        </p:spPr>
      </p:pic>
    </p:spTree>
    <p:extLst>
      <p:ext uri="{BB962C8B-B14F-4D97-AF65-F5344CB8AC3E}">
        <p14:creationId xmlns:p14="http://schemas.microsoft.com/office/powerpoint/2010/main" val="1178192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2405"/>
            <a:ext cx="8676456" cy="1155576"/>
          </a:xfrm>
        </p:spPr>
        <p:txBody>
          <a:bodyPr>
            <a:normAutofit/>
          </a:bodyPr>
          <a:lstStyle/>
          <a:p>
            <a:pPr algn="ctr"/>
            <a:r>
              <a:rPr lang="ru-RU" sz="2800" dirty="0"/>
              <a:t>4 этап – конкурс видеороликов</a:t>
            </a:r>
            <a:br>
              <a:rPr lang="ru-RU" sz="2800" dirty="0"/>
            </a:br>
            <a:r>
              <a:rPr lang="ru-RU" sz="2800" dirty="0"/>
              <a:t> «Наш любимый лагерь»</a:t>
            </a:r>
          </a:p>
        </p:txBody>
      </p:sp>
      <p:pic>
        <p:nvPicPr>
          <p:cNvPr id="16386" name="Picture 2"/>
          <p:cNvPicPr>
            <a:picLocks noChangeAspect="1" noChangeArrowheads="1"/>
          </p:cNvPicPr>
          <p:nvPr/>
        </p:nvPicPr>
        <p:blipFill>
          <a:blip r:embed="rId2"/>
          <a:srcRect/>
          <a:stretch>
            <a:fillRect/>
          </a:stretch>
        </p:blipFill>
        <p:spPr bwMode="auto">
          <a:xfrm>
            <a:off x="1000100" y="1214422"/>
            <a:ext cx="7143770" cy="5357827"/>
          </a:xfrm>
          <a:prstGeom prst="rect">
            <a:avLst/>
          </a:prstGeom>
          <a:noFill/>
          <a:ln w="9525">
            <a:noFill/>
            <a:miter lim="800000"/>
            <a:headEnd/>
            <a:tailEnd/>
          </a:ln>
          <a:effectLst/>
        </p:spPr>
      </p:pic>
    </p:spTree>
    <p:extLst>
      <p:ext uri="{BB962C8B-B14F-4D97-AF65-F5344CB8AC3E}">
        <p14:creationId xmlns:p14="http://schemas.microsoft.com/office/powerpoint/2010/main" val="1983671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71414"/>
            <a:ext cx="8579296" cy="975638"/>
          </a:xfrm>
        </p:spPr>
        <p:txBody>
          <a:bodyPr>
            <a:normAutofit/>
          </a:bodyPr>
          <a:lstStyle/>
          <a:p>
            <a:r>
              <a:rPr lang="ru-RU" sz="2400" dirty="0"/>
              <a:t>5 этап – разработка и защита социальных проектов на тему «Мое село через 10 лет». </a:t>
            </a:r>
          </a:p>
        </p:txBody>
      </p:sp>
      <p:pic>
        <p:nvPicPr>
          <p:cNvPr id="10242" name="Picture 2"/>
          <p:cNvPicPr>
            <a:picLocks noChangeAspect="1" noChangeArrowheads="1"/>
          </p:cNvPicPr>
          <p:nvPr/>
        </p:nvPicPr>
        <p:blipFill>
          <a:blip r:embed="rId2"/>
          <a:srcRect/>
          <a:stretch>
            <a:fillRect/>
          </a:stretch>
        </p:blipFill>
        <p:spPr bwMode="auto">
          <a:xfrm>
            <a:off x="71438" y="1142984"/>
            <a:ext cx="5143504" cy="2893221"/>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l="6592" r="19434"/>
          <a:stretch>
            <a:fillRect/>
          </a:stretch>
        </p:blipFill>
        <p:spPr bwMode="auto">
          <a:xfrm>
            <a:off x="4286248" y="3255735"/>
            <a:ext cx="4643470" cy="3530851"/>
          </a:xfrm>
          <a:prstGeom prst="rect">
            <a:avLst/>
          </a:prstGeom>
          <a:noFill/>
          <a:ln w="9525">
            <a:noFill/>
            <a:miter lim="800000"/>
            <a:headEnd/>
            <a:tailEnd/>
          </a:ln>
          <a:effectLst/>
        </p:spPr>
      </p:pic>
    </p:spTree>
    <p:extLst>
      <p:ext uri="{BB962C8B-B14F-4D97-AF65-F5344CB8AC3E}">
        <p14:creationId xmlns:p14="http://schemas.microsoft.com/office/powerpoint/2010/main" val="3531757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srcRect/>
          <a:stretch>
            <a:fillRect/>
          </a:stretch>
        </p:blipFill>
        <p:spPr bwMode="auto">
          <a:xfrm>
            <a:off x="357158" y="214290"/>
            <a:ext cx="8379195" cy="47132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784976" cy="648072"/>
          </a:xfrm>
        </p:spPr>
        <p:txBody>
          <a:bodyPr>
            <a:noAutofit/>
          </a:bodyPr>
          <a:lstStyle/>
          <a:p>
            <a:pPr algn="ctr"/>
            <a:r>
              <a:rPr lang="ru-RU" sz="2600" i="1" dirty="0"/>
              <a:t>награждение победителей конкурса</a:t>
            </a:r>
          </a:p>
        </p:txBody>
      </p:sp>
      <p:pic>
        <p:nvPicPr>
          <p:cNvPr id="5122" name="Picture 2"/>
          <p:cNvPicPr>
            <a:picLocks noChangeAspect="1" noChangeArrowheads="1"/>
          </p:cNvPicPr>
          <p:nvPr/>
        </p:nvPicPr>
        <p:blipFill>
          <a:blip r:embed="rId2"/>
          <a:srcRect/>
          <a:stretch>
            <a:fillRect/>
          </a:stretch>
        </p:blipFill>
        <p:spPr bwMode="auto">
          <a:xfrm>
            <a:off x="214282" y="928670"/>
            <a:ext cx="4857784" cy="3643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3" name="Picture 3"/>
          <p:cNvPicPr>
            <a:picLocks noChangeAspect="1" noChangeArrowheads="1"/>
          </p:cNvPicPr>
          <p:nvPr/>
        </p:nvPicPr>
        <p:blipFill>
          <a:blip r:embed="rId3"/>
          <a:srcRect/>
          <a:stretch>
            <a:fillRect/>
          </a:stretch>
        </p:blipFill>
        <p:spPr bwMode="auto">
          <a:xfrm>
            <a:off x="4071934" y="3089669"/>
            <a:ext cx="4548219" cy="34111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49820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20688"/>
            <a:ext cx="8219256" cy="756002"/>
          </a:xfrm>
        </p:spPr>
        <p:txBody>
          <a:bodyPr>
            <a:normAutofit fontScale="90000"/>
          </a:bodyPr>
          <a:lstStyle/>
          <a:p>
            <a:r>
              <a:rPr lang="ru-RU" sz="2200" dirty="0"/>
              <a:t>Актуальность программы:</a:t>
            </a:r>
            <a:br>
              <a:rPr lang="ru-RU" dirty="0"/>
            </a:br>
            <a:endParaRPr lang="ru-RU" dirty="0"/>
          </a:p>
        </p:txBody>
      </p:sp>
      <p:sp>
        <p:nvSpPr>
          <p:cNvPr id="3" name="Объект 2"/>
          <p:cNvSpPr>
            <a:spLocks noGrp="1"/>
          </p:cNvSpPr>
          <p:nvPr>
            <p:ph idx="1"/>
          </p:nvPr>
        </p:nvSpPr>
        <p:spPr>
          <a:xfrm>
            <a:off x="395536" y="980728"/>
            <a:ext cx="8352928" cy="5145435"/>
          </a:xfrm>
        </p:spPr>
        <p:txBody>
          <a:bodyPr>
            <a:normAutofit/>
          </a:bodyPr>
          <a:lstStyle/>
          <a:p>
            <a:r>
              <a:rPr lang="ru-RU" sz="2400" dirty="0"/>
              <a:t>В период летних каникул МБОУ «</a:t>
            </a:r>
            <a:r>
              <a:rPr lang="ru-RU" sz="2400" dirty="0" err="1"/>
              <a:t>Мегино-Алданская</a:t>
            </a:r>
            <a:r>
              <a:rPr lang="ru-RU" sz="2400" dirty="0"/>
              <a:t> средняя школа» организует для детей от 8 до 17 лет лагерь труда и отдыха «</a:t>
            </a:r>
            <a:r>
              <a:rPr lang="ru-RU" sz="2400" dirty="0" err="1"/>
              <a:t>Аргыс</a:t>
            </a:r>
            <a:r>
              <a:rPr lang="ru-RU" sz="2400" dirty="0"/>
              <a:t>». </a:t>
            </a:r>
            <a:r>
              <a:rPr lang="ru-RU" sz="2400" i="1" dirty="0"/>
              <a:t>Главной целью </a:t>
            </a:r>
            <a:r>
              <a:rPr lang="ru-RU" sz="2400" dirty="0"/>
              <a:t>лагеря является - отдых, досуг, оздоровление и общественно-полезный труд. </a:t>
            </a: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753052" y="2354996"/>
            <a:ext cx="3149942" cy="4199922"/>
          </a:xfrm>
          <a:prstGeom prst="rect">
            <a:avLst/>
          </a:prstGeom>
          <a:ln>
            <a:noFill/>
          </a:ln>
          <a:effectLst>
            <a:softEdge rad="11250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3573016"/>
            <a:ext cx="4407125" cy="2922841"/>
          </a:xfrm>
          <a:prstGeom prst="rect">
            <a:avLst/>
          </a:prstGeom>
          <a:ln>
            <a:noFill/>
          </a:ln>
          <a:effectLst>
            <a:softEdge rad="112500"/>
          </a:effectLst>
        </p:spPr>
      </p:pic>
    </p:spTree>
    <p:extLst>
      <p:ext uri="{BB962C8B-B14F-4D97-AF65-F5344CB8AC3E}">
        <p14:creationId xmlns:p14="http://schemas.microsoft.com/office/powerpoint/2010/main" val="7627663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4643438" y="214290"/>
            <a:ext cx="4095693" cy="3071770"/>
          </a:xfrm>
          <a:prstGeom prst="rect">
            <a:avLst/>
          </a:prstGeom>
          <a:ln>
            <a:noFill/>
          </a:ln>
          <a:effectLst>
            <a:outerShdw blurRad="292100" dist="139700" dir="2700000" algn="tl" rotWithShape="0">
              <a:srgbClr val="333333">
                <a:alpha val="65000"/>
              </a:srgbClr>
            </a:outerShdw>
          </a:effectLst>
        </p:spPr>
      </p:pic>
      <p:pic>
        <p:nvPicPr>
          <p:cNvPr id="2051" name="Picture 3"/>
          <p:cNvPicPr>
            <a:picLocks noChangeAspect="1" noChangeArrowheads="1"/>
          </p:cNvPicPr>
          <p:nvPr/>
        </p:nvPicPr>
        <p:blipFill>
          <a:blip r:embed="rId3"/>
          <a:srcRect/>
          <a:stretch>
            <a:fillRect/>
          </a:stretch>
        </p:blipFill>
        <p:spPr bwMode="auto">
          <a:xfrm>
            <a:off x="2285984" y="3429000"/>
            <a:ext cx="4429156" cy="3314947"/>
          </a:xfrm>
          <a:prstGeom prst="rect">
            <a:avLst/>
          </a:prstGeom>
          <a:ln>
            <a:noFill/>
          </a:ln>
          <a:effectLst>
            <a:outerShdw blurRad="292100" dist="139700" dir="2700000" algn="tl" rotWithShape="0">
              <a:srgbClr val="333333">
                <a:alpha val="65000"/>
              </a:srgbClr>
            </a:outerShdw>
          </a:effectLst>
        </p:spPr>
      </p:pic>
      <p:pic>
        <p:nvPicPr>
          <p:cNvPr id="2052" name="Picture 4"/>
          <p:cNvPicPr>
            <a:picLocks noChangeAspect="1" noChangeArrowheads="1"/>
          </p:cNvPicPr>
          <p:nvPr/>
        </p:nvPicPr>
        <p:blipFill>
          <a:blip r:embed="rId4"/>
          <a:srcRect/>
          <a:stretch>
            <a:fillRect/>
          </a:stretch>
        </p:blipFill>
        <p:spPr bwMode="auto">
          <a:xfrm>
            <a:off x="214282" y="214290"/>
            <a:ext cx="4095778" cy="30718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90757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71406" y="71414"/>
            <a:ext cx="5831417" cy="4373563"/>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3"/>
          <a:srcRect/>
          <a:stretch>
            <a:fillRect/>
          </a:stretch>
        </p:blipFill>
        <p:spPr bwMode="auto">
          <a:xfrm>
            <a:off x="5286380" y="1551201"/>
            <a:ext cx="3714776" cy="53068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18587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1" y="0"/>
            <a:ext cx="9143999" cy="68580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792088"/>
          </a:xfrm>
        </p:spPr>
        <p:txBody>
          <a:bodyPr>
            <a:normAutofit/>
          </a:bodyPr>
          <a:lstStyle/>
          <a:p>
            <a:r>
              <a:rPr lang="ru-RU" sz="2600" dirty="0"/>
              <a:t>Программа «Команда твоего успеха». </a:t>
            </a:r>
          </a:p>
        </p:txBody>
      </p:sp>
      <p:sp>
        <p:nvSpPr>
          <p:cNvPr id="3" name="Объект 2"/>
          <p:cNvSpPr>
            <a:spLocks noGrp="1"/>
          </p:cNvSpPr>
          <p:nvPr>
            <p:ph idx="1"/>
          </p:nvPr>
        </p:nvSpPr>
        <p:spPr>
          <a:xfrm>
            <a:off x="539552" y="1196752"/>
            <a:ext cx="8064896" cy="5256584"/>
          </a:xfrm>
        </p:spPr>
        <p:txBody>
          <a:bodyPr/>
          <a:lstStyle/>
          <a:p>
            <a:r>
              <a:rPr lang="ru-RU" sz="2400" dirty="0"/>
              <a:t>Цель программы – заинтересовать ребят к родному краю, создать условия для разностороннего развития и трудовых навыков. </a:t>
            </a:r>
          </a:p>
          <a:p>
            <a:r>
              <a:rPr lang="ru-RU" sz="2400" dirty="0"/>
              <a:t>Задачи:</a:t>
            </a:r>
          </a:p>
          <a:p>
            <a:r>
              <a:rPr lang="ru-RU" sz="2400" dirty="0"/>
              <a:t>- Организация труда и отдыха учащихся;</a:t>
            </a:r>
          </a:p>
          <a:p>
            <a:r>
              <a:rPr lang="ru-RU" sz="2400" dirty="0"/>
              <a:t>- Формирование навыков полезного проведения времени;</a:t>
            </a:r>
          </a:p>
          <a:p>
            <a:r>
              <a:rPr lang="ru-RU" sz="2400" dirty="0"/>
              <a:t>- Воспитание гуманного отношения к природе, окружающей среде, любви к Родине;</a:t>
            </a:r>
          </a:p>
          <a:p>
            <a:r>
              <a:rPr lang="ru-RU" sz="2400" dirty="0"/>
              <a:t>- Помощь в укреплении семейной экономики.</a:t>
            </a:r>
          </a:p>
          <a:p>
            <a:endParaRPr lang="ru-RU" dirty="0"/>
          </a:p>
        </p:txBody>
      </p:sp>
    </p:spTree>
    <p:extLst>
      <p:ext uri="{BB962C8B-B14F-4D97-AF65-F5344CB8AC3E}">
        <p14:creationId xmlns:p14="http://schemas.microsoft.com/office/powerpoint/2010/main" val="1908906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0" y="0"/>
            <a:ext cx="9163089" cy="68580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24" y="1451400"/>
            <a:ext cx="7215238" cy="5406600"/>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title"/>
          </p:nvPr>
        </p:nvSpPr>
        <p:spPr>
          <a:xfrm>
            <a:off x="323528" y="1707577"/>
            <a:ext cx="8280920" cy="1440160"/>
          </a:xfrm>
        </p:spPr>
        <p:txBody>
          <a:bodyPr>
            <a:normAutofit fontScale="90000"/>
          </a:bodyPr>
          <a:lstStyle/>
          <a:p>
            <a:r>
              <a:rPr lang="ru-RU" sz="2400" dirty="0"/>
              <a:t>Программа включает следующие проекты:</a:t>
            </a:r>
            <a:br>
              <a:rPr lang="ru-RU" sz="2400" dirty="0"/>
            </a:br>
            <a:br>
              <a:rPr lang="ru-RU" sz="2400" dirty="0"/>
            </a:br>
            <a:r>
              <a:rPr lang="ru-RU" sz="2400" dirty="0"/>
              <a:t>1 проект - «Команда лидерства юношей»;</a:t>
            </a:r>
            <a:br>
              <a:rPr lang="ru-RU" sz="2400" dirty="0"/>
            </a:br>
            <a:br>
              <a:rPr lang="ru-RU" sz="2400" dirty="0"/>
            </a:br>
            <a:br>
              <a:rPr lang="ru-RU" sz="2400" dirty="0"/>
            </a:br>
            <a:br>
              <a:rPr lang="ru-RU" dirty="0"/>
            </a:br>
            <a:endParaRPr lang="ru-RU" dirty="0"/>
          </a:p>
        </p:txBody>
      </p:sp>
    </p:spTree>
    <p:extLst>
      <p:ext uri="{BB962C8B-B14F-4D97-AF65-F5344CB8AC3E}">
        <p14:creationId xmlns:p14="http://schemas.microsoft.com/office/powerpoint/2010/main" val="4239377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286388"/>
            <a:ext cx="8229600" cy="1143000"/>
          </a:xfrm>
        </p:spPr>
        <p:txBody>
          <a:bodyPr>
            <a:noAutofit/>
          </a:bodyPr>
          <a:lstStyle/>
          <a:p>
            <a:pPr algn="l"/>
            <a:r>
              <a:rPr lang="ru-RU" sz="2400" dirty="0">
                <a:solidFill>
                  <a:srgbClr val="002060"/>
                </a:solidFill>
              </a:rPr>
              <a:t>    Актуальность выбранной темы вызвана  недостаточным отсутствием лидерства юношей со стороны учащихся. Проект направлен на развитие лидерского качества юношей, творческого личного потенциала, на умение работать в команде. Проект предполагает  выполнить программу по трудовому воспитанию, используя коллективно-творческую деятельность  детей, родителей и учителей. Проект позволит объединить усилия  участников образовательного учреждения, направленных на умение лидерских качеств со стороны юношей</a:t>
            </a:r>
            <a:br>
              <a:rPr lang="ru-RU" sz="2400" dirty="0">
                <a:solidFill>
                  <a:srgbClr val="002060"/>
                </a:solidFill>
              </a:rPr>
            </a:br>
            <a:endParaRPr lang="ru-RU" sz="2400" dirty="0">
              <a:solidFill>
                <a:srgbClr val="002060"/>
              </a:solidFill>
            </a:endParaRPr>
          </a:p>
        </p:txBody>
      </p:sp>
    </p:spTree>
    <p:extLst>
      <p:ext uri="{BB962C8B-B14F-4D97-AF65-F5344CB8AC3E}">
        <p14:creationId xmlns:p14="http://schemas.microsoft.com/office/powerpoint/2010/main" val="783940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5143512"/>
            <a:ext cx="8229600" cy="1143000"/>
          </a:xfrm>
        </p:spPr>
        <p:txBody>
          <a:bodyPr>
            <a:noAutofit/>
          </a:bodyPr>
          <a:lstStyle/>
          <a:p>
            <a:pPr algn="l"/>
            <a:r>
              <a:rPr lang="ru-RU" sz="2400" b="1" dirty="0">
                <a:solidFill>
                  <a:srgbClr val="FF0000"/>
                </a:solidFill>
              </a:rPr>
              <a:t>Цель: </a:t>
            </a:r>
            <a:br>
              <a:rPr lang="ru-RU" sz="2400" dirty="0"/>
            </a:br>
            <a:r>
              <a:rPr lang="ru-RU" sz="2400" dirty="0">
                <a:solidFill>
                  <a:srgbClr val="002060"/>
                </a:solidFill>
              </a:rPr>
              <a:t>Развивать лидерские качества юношей и их творческо-личностный потенциал.</a:t>
            </a:r>
            <a:br>
              <a:rPr lang="ru-RU" sz="2400" dirty="0"/>
            </a:br>
            <a:br>
              <a:rPr lang="ru-RU" sz="2400" dirty="0"/>
            </a:br>
            <a:r>
              <a:rPr lang="ru-RU" sz="2400" b="1" dirty="0">
                <a:solidFill>
                  <a:srgbClr val="FF0000"/>
                </a:solidFill>
              </a:rPr>
              <a:t>Задачи:</a:t>
            </a:r>
            <a:br>
              <a:rPr lang="ru-RU" sz="2400" dirty="0"/>
            </a:br>
            <a:r>
              <a:rPr lang="ru-RU" sz="2400" dirty="0">
                <a:solidFill>
                  <a:srgbClr val="002060"/>
                </a:solidFill>
              </a:rPr>
              <a:t>1.	Организация занятости и отдыха детей школьного возраста в условиях трудового лагеря.</a:t>
            </a:r>
            <a:br>
              <a:rPr lang="ru-RU" sz="2400" dirty="0">
                <a:solidFill>
                  <a:srgbClr val="002060"/>
                </a:solidFill>
              </a:rPr>
            </a:br>
            <a:r>
              <a:rPr lang="ru-RU" sz="2400" dirty="0">
                <a:solidFill>
                  <a:srgbClr val="002060"/>
                </a:solidFill>
              </a:rPr>
              <a:t>2.	Выполнение программы по трудовому воспитанию, используя коллективно-творческую деятельность учащихся.</a:t>
            </a:r>
            <a:br>
              <a:rPr lang="ru-RU" sz="2400" dirty="0">
                <a:solidFill>
                  <a:srgbClr val="002060"/>
                </a:solidFill>
              </a:rPr>
            </a:br>
            <a:r>
              <a:rPr lang="ru-RU" sz="2400" dirty="0">
                <a:solidFill>
                  <a:srgbClr val="002060"/>
                </a:solidFill>
              </a:rPr>
              <a:t>3.	Объединение усилий участников лагеря, направленных на умению лидерских качеств со стороны юношей.</a:t>
            </a:r>
            <a:br>
              <a:rPr lang="ru-RU" sz="2400" dirty="0">
                <a:solidFill>
                  <a:srgbClr val="002060"/>
                </a:solidFill>
              </a:rPr>
            </a:br>
            <a:endParaRPr lang="ru-RU" sz="2400" dirty="0">
              <a:solidFill>
                <a:srgbClr val="002060"/>
              </a:solidFill>
            </a:endParaRPr>
          </a:p>
        </p:txBody>
      </p:sp>
    </p:spTree>
    <p:extLst>
      <p:ext uri="{BB962C8B-B14F-4D97-AF65-F5344CB8AC3E}">
        <p14:creationId xmlns:p14="http://schemas.microsoft.com/office/powerpoint/2010/main" val="4680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srcRect/>
          <a:stretch>
            <a:fillRect/>
          </a:stretch>
        </p:blipFill>
        <p:spPr bwMode="auto">
          <a:xfrm>
            <a:off x="4214810" y="3300522"/>
            <a:ext cx="4632281" cy="3466973"/>
          </a:xfrm>
          <a:prstGeom prst="rect">
            <a:avLst/>
          </a:prstGeom>
          <a:ln>
            <a:noFill/>
          </a:ln>
          <a:effectLst>
            <a:outerShdw blurRad="292100" dist="139700" dir="2700000" algn="tl" rotWithShape="0">
              <a:srgbClr val="333333">
                <a:alpha val="65000"/>
              </a:srgbClr>
            </a:outerShdw>
          </a:effectLst>
        </p:spPr>
      </p:pic>
      <p:pic>
        <p:nvPicPr>
          <p:cNvPr id="8194" name="Picture 2"/>
          <p:cNvPicPr>
            <a:picLocks noGrp="1" noChangeAspect="1" noChangeArrowheads="1"/>
          </p:cNvPicPr>
          <p:nvPr>
            <p:ph idx="1"/>
          </p:nvPr>
        </p:nvPicPr>
        <p:blipFill>
          <a:blip r:embed="rId3"/>
          <a:srcRect/>
          <a:stretch>
            <a:fillRect/>
          </a:stretch>
        </p:blipFill>
        <p:spPr bwMode="auto">
          <a:xfrm>
            <a:off x="0" y="0"/>
            <a:ext cx="5831417" cy="437356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234</TotalTime>
  <Words>796</Words>
  <Application>Microsoft Office PowerPoint</Application>
  <PresentationFormat>Экран (4:3)</PresentationFormat>
  <Paragraphs>44</Paragraphs>
  <Slides>32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32</vt:i4>
      </vt:variant>
    </vt:vector>
  </HeadingPairs>
  <TitlesOfParts>
    <vt:vector size="37" baseType="lpstr">
      <vt:lpstr>Arial</vt:lpstr>
      <vt:lpstr>Arial Black</vt:lpstr>
      <vt:lpstr>Times New Roman</vt:lpstr>
      <vt:lpstr>Wingdings</vt:lpstr>
      <vt:lpstr>Главная</vt:lpstr>
      <vt:lpstr>Из опыта организации слета трудовых объединений на примере ЛДП «Аргыс» МБОУ ««Мегино-Алданская средняя общеобразовательная школа имени Е.П. Неймохова»томпонского района</vt:lpstr>
      <vt:lpstr>Презентация PowerPoint</vt:lpstr>
      <vt:lpstr>Актуальность программы: </vt:lpstr>
      <vt:lpstr>Программа «Команда твоего успеха». </vt:lpstr>
      <vt:lpstr>Презентация PowerPoint</vt:lpstr>
      <vt:lpstr>Программа включает следующие проекты:  1 проект - «Команда лидерства юношей»;    </vt:lpstr>
      <vt:lpstr>    Актуальность выбранной темы вызвана  недостаточным отсутствием лидерства юношей со стороны учащихся. Проект направлен на развитие лидерского качества юношей, творческого личного потенциала, на умение работать в команде. Проект предполагает  выполнить программу по трудовому воспитанию, используя коллективно-творческую деятельность  детей, родителей и учителей. Проект позволит объединить усилия  участников образовательного учреждения, направленных на умение лидерских качеств со стороны юношей </vt:lpstr>
      <vt:lpstr>Цель:  Развивать лидерские качества юношей и их творческо-личностный потенциал.  Задачи: 1. Организация занятости и отдыха детей школьного возраста в условиях трудового лагеря. 2. Выполнение программы по трудовому воспитанию, используя коллективно-творческую деятельность учащихся. 3. Объединение усилий участников лагеря, направленных на умению лидерских качеств со стороны юношей. </vt:lpstr>
      <vt:lpstr>Презентация PowerPoint</vt:lpstr>
      <vt:lpstr>Презентация PowerPoint</vt:lpstr>
      <vt:lpstr>Презентация PowerPoint</vt:lpstr>
      <vt:lpstr>Презентация PowerPoint</vt:lpstr>
      <vt:lpstr>Презентация PowerPoint</vt:lpstr>
      <vt:lpstr> 2. проект - экспедиция «Три реки» с экологической направленностью</vt:lpstr>
      <vt:lpstr>Презентация PowerPoint</vt:lpstr>
      <vt:lpstr>3 проект - «Слет трудовых объединений».  </vt:lpstr>
      <vt:lpstr>Организаторы и спонсоры </vt:lpstr>
      <vt:lpstr>Презентация PowerPoint</vt:lpstr>
      <vt:lpstr>Презентация PowerPoint</vt:lpstr>
      <vt:lpstr>Презентация PowerPoint</vt:lpstr>
      <vt:lpstr>Презентация PowerPoint</vt:lpstr>
      <vt:lpstr>Презентация PowerPoint</vt:lpstr>
      <vt:lpstr>Конкурс «Сорняк шоу»</vt:lpstr>
      <vt:lpstr>Второй этап: очистка сорняков на полях по командам</vt:lpstr>
      <vt:lpstr>3 этап - визитная карта команд</vt:lpstr>
      <vt:lpstr>4 этап – конкурс видеороликов  «Наш любимый лагерь»</vt:lpstr>
      <vt:lpstr>5 этап – разработка и защита социальных проектов на тему «Мое село через 10 лет». </vt:lpstr>
      <vt:lpstr>Презентация PowerPoint</vt:lpstr>
      <vt:lpstr>награждение победителей конкурса</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Из опыта организации слета трудовых объединений на примере ЛДП «Аргыс» МБОУ ««Мегино-Алданская средняя общеобразовательная школа имени Е.П. Неймохова»</dc:title>
  <dc:creator>555</dc:creator>
  <cp:lastModifiedBy>Виктория Борисова</cp:lastModifiedBy>
  <cp:revision>22</cp:revision>
  <dcterms:created xsi:type="dcterms:W3CDTF">2021-07-28T14:58:15Z</dcterms:created>
  <dcterms:modified xsi:type="dcterms:W3CDTF">2021-07-29T03:23:28Z</dcterms:modified>
</cp:coreProperties>
</file>