
<file path=[Content_Types].xml><?xml version="1.0" encoding="utf-8"?>
<Types xmlns="http://schemas.openxmlformats.org/package/2006/content-types">
  <Default Extension="jpeg" ContentType="image/jpeg"/>
  <Default Extension="jpg" ContentType="image/jp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4" r:id="rId9"/>
    <p:sldId id="263" r:id="rId10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D7D3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248"/>
    <p:restoredTop sz="94674"/>
  </p:normalViewPr>
  <p:slideViewPr>
    <p:cSldViewPr snapToGrid="0" snapToObjects="1">
      <p:cViewPr varScale="1">
        <p:scale>
          <a:sx n="130" d="100"/>
          <a:sy n="130" d="100"/>
        </p:scale>
        <p:origin x="192" y="2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850383F-A29D-0F4C-8AFB-D47564DD4BC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239855A0-78EC-EF4A-B75F-872F2029A4E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0931D9A-2173-8E42-BD8D-27820479AD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837169-2288-F140-8DD7-4967C859A9C1}" type="datetimeFigureOut">
              <a:rPr lang="ru-RU" smtClean="0"/>
              <a:t>19.04.2021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9BCE28B1-C3C2-8449-B3BC-A954508C12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7E1146ED-8E3A-E244-BC5D-2CC0428DF0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FDA704-2FAF-DB44-849A-8AC3FF94462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52673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ADACCE2-1DF2-5449-9224-A542006344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94BD772E-EB3B-AE46-8C76-9C5426E3332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E096139A-DE53-0646-BB94-CD38573859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837169-2288-F140-8DD7-4967C859A9C1}" type="datetimeFigureOut">
              <a:rPr lang="ru-RU" smtClean="0"/>
              <a:t>19.04.2021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5E789ADC-D317-4C4D-8070-C139189AA2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7E0D715B-0A70-2747-8D23-CD6FBD6109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FDA704-2FAF-DB44-849A-8AC3FF94462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755225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8034EFB1-17F2-504B-9F0D-114666905FE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3F1E381B-9881-0F4B-98F7-B370702BB9C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6E53FE1-2622-ED47-ACFF-81387C7A35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837169-2288-F140-8DD7-4967C859A9C1}" type="datetimeFigureOut">
              <a:rPr lang="ru-RU" smtClean="0"/>
              <a:t>19.04.2021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EA3E35B3-DCB0-1B41-9CE4-F5260F5DF3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3AF212D-5E61-9E4B-8BBD-DF874C2772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FDA704-2FAF-DB44-849A-8AC3FF94462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850643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6FA4DE0-24D0-0A4A-897A-2D2D8B4A19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B59765C-B5B4-BE49-9EB4-F9BB621726C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0AD01548-576B-2040-95BE-2DDF07B299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837169-2288-F140-8DD7-4967C859A9C1}" type="datetimeFigureOut">
              <a:rPr lang="ru-RU" smtClean="0"/>
              <a:t>19.04.2021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CF5B4DE5-5825-664B-A076-12C0C61A94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B882A6AC-F92F-8B45-90CB-62BE64800C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FDA704-2FAF-DB44-849A-8AC3FF94462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382426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E7E7C85-F98A-9641-917C-A51ACDE931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F0CC5BB4-3198-2C4F-B728-3A034AB956F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0CFFC526-D281-0347-9376-ABC42FE7F7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837169-2288-F140-8DD7-4967C859A9C1}" type="datetimeFigureOut">
              <a:rPr lang="ru-RU" smtClean="0"/>
              <a:t>19.04.2021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484951DB-3717-2F40-897C-051E25AD10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C1FEA5FA-94B3-0C44-B605-5E713DDF2E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FDA704-2FAF-DB44-849A-8AC3FF94462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795575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75F77B5-82A8-9F47-9DE8-FF98946F62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04E602C-6FDB-3C45-96AF-92258231D2E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924BB060-7C97-1343-8A4D-AE95F88CD8D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E5DF1417-9E2D-EE44-83E0-C9967ADFA5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837169-2288-F140-8DD7-4967C859A9C1}" type="datetimeFigureOut">
              <a:rPr lang="ru-RU" smtClean="0"/>
              <a:t>19.04.2021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437D30F9-5FCC-B949-A890-E1039B811E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5404A7BD-2C38-D243-9693-CE857269BA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FDA704-2FAF-DB44-849A-8AC3FF94462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014080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E73AB66-A32D-EA4D-8703-A0C7E07326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DED04846-2969-F840-ADCA-D3870DB024E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4EF8CA81-C9B1-CA44-B3BD-B4F6003BDF2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5B4989A4-AE00-794A-8318-B300026B997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795B1767-5E7D-7C48-8C94-504C8285900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438CEBFB-D73A-A84E-B6DE-E0F88F9D68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837169-2288-F140-8DD7-4967C859A9C1}" type="datetimeFigureOut">
              <a:rPr lang="ru-RU" smtClean="0"/>
              <a:t>19.04.2021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BE59BBE4-3985-B245-A796-96DD4691B1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9A568ED5-32C2-2748-9BBA-0F99D43D69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FDA704-2FAF-DB44-849A-8AC3FF94462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384763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C30C004-3A9D-A74F-B682-6578225A62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0CBD99EF-CFE1-3C44-8B56-97B5C65B93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837169-2288-F140-8DD7-4967C859A9C1}" type="datetimeFigureOut">
              <a:rPr lang="ru-RU" smtClean="0"/>
              <a:t>19.04.2021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B0E8E53F-14D3-324A-8FA6-3DF1590C60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04DD0674-2C0A-C349-903C-C3D9A4F384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FDA704-2FAF-DB44-849A-8AC3FF94462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983017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4252B009-ED2E-624C-B7FB-293A063613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837169-2288-F140-8DD7-4967C859A9C1}" type="datetimeFigureOut">
              <a:rPr lang="ru-RU" smtClean="0"/>
              <a:t>19.04.2021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3AC5DBAD-D477-7A43-8B78-7F22EB240F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C7236E17-E18F-3D43-A19D-6E2E7AF47F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FDA704-2FAF-DB44-849A-8AC3FF94462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275553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E516B2F-687B-6A4B-9295-E5144ABC46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8561981-D5F3-2142-8365-CF6508767B4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87220CA3-B0D7-8C48-AF14-C8BB26C1610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05C30B6F-410F-6B4B-A5AA-2326A017D6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837169-2288-F140-8DD7-4967C859A9C1}" type="datetimeFigureOut">
              <a:rPr lang="ru-RU" smtClean="0"/>
              <a:t>19.04.2021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A7FB250C-815E-1446-8C08-306C2A5174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B00DC5D2-F52C-E346-AB4F-1141473A8D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FDA704-2FAF-DB44-849A-8AC3FF94462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444643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EC1C396-4E96-BC41-82C7-A09B4FA9A6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A4B14DB2-3C09-474D-BA5F-B3DF0524850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D0648F1B-DE88-7849-8A6C-6D88AB1AF6D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469570C0-B61C-9646-91F3-768FB0AA4C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837169-2288-F140-8DD7-4967C859A9C1}" type="datetimeFigureOut">
              <a:rPr lang="ru-RU" smtClean="0"/>
              <a:t>19.04.2021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6A5620A7-9E69-A748-A973-99EC757BB9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6ABA0974-8987-5748-AB36-08864BD454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FDA704-2FAF-DB44-849A-8AC3FF94462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525537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6302EF2-1099-4246-9787-64DAFE45EF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AB00AC62-1C0A-044E-94F8-EDDE450CF72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868B8798-65BB-924C-924F-90D26530759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837169-2288-F140-8DD7-4967C859A9C1}" type="datetimeFigureOut">
              <a:rPr lang="ru-RU" smtClean="0"/>
              <a:t>19.04.2021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1B5D2FF3-D7C6-6C41-8D66-C067097CFCC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4D3D0E27-AC3C-5A48-BA65-B41B935C147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8FDA704-2FAF-DB44-849A-8AC3FF94462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74514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image" Target="../media/image5.jpeg"/><Relationship Id="rId7" Type="http://schemas.openxmlformats.org/officeDocument/2006/relationships/image" Target="../media/image9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jpeg"/><Relationship Id="rId11" Type="http://schemas.openxmlformats.org/officeDocument/2006/relationships/hyperlink" Target="https://www.freepik.com/free-icon/analytics-monitor_816028.htm" TargetMode="External"/><Relationship Id="rId5" Type="http://schemas.openxmlformats.org/officeDocument/2006/relationships/image" Target="../media/image7.jpeg"/><Relationship Id="rId10" Type="http://schemas.openxmlformats.org/officeDocument/2006/relationships/image" Target="../media/image11.png"/><Relationship Id="rId4" Type="http://schemas.openxmlformats.org/officeDocument/2006/relationships/image" Target="../media/image6.jpeg"/><Relationship Id="rId9" Type="http://schemas.openxmlformats.org/officeDocument/2006/relationships/image" Target="../media/image10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14.png"/><Relationship Id="rId7" Type="http://schemas.openxmlformats.org/officeDocument/2006/relationships/image" Target="../media/image18.png"/><Relationship Id="rId12" Type="http://schemas.openxmlformats.org/officeDocument/2006/relationships/image" Target="../media/image23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11" Type="http://schemas.openxmlformats.org/officeDocument/2006/relationships/image" Target="../media/image22.jpeg"/><Relationship Id="rId5" Type="http://schemas.openxmlformats.org/officeDocument/2006/relationships/image" Target="../media/image16.png"/><Relationship Id="rId10" Type="http://schemas.openxmlformats.org/officeDocument/2006/relationships/image" Target="../media/image21.jpeg"/><Relationship Id="rId4" Type="http://schemas.openxmlformats.org/officeDocument/2006/relationships/image" Target="../media/image15.png"/><Relationship Id="rId9" Type="http://schemas.openxmlformats.org/officeDocument/2006/relationships/image" Target="../media/image20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.jpeg"/><Relationship Id="rId5" Type="http://schemas.openxmlformats.org/officeDocument/2006/relationships/image" Target="../media/image27.jpeg"/><Relationship Id="rId4" Type="http://schemas.openxmlformats.org/officeDocument/2006/relationships/image" Target="../media/image26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7A574BE-0965-A045-A1F1-CE7C8188128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804368" y="1353704"/>
            <a:ext cx="9144000" cy="2387600"/>
          </a:xfrm>
        </p:spPr>
        <p:txBody>
          <a:bodyPr>
            <a:normAutofit/>
          </a:bodyPr>
          <a:lstStyle/>
          <a:p>
            <a:pPr algn="l"/>
            <a:r>
              <a:rPr lang="ru-RU" sz="3600" b="1" dirty="0">
                <a:solidFill>
                  <a:srgbClr val="ED7D31"/>
                </a:solidFill>
                <a:ea typeface="Helvetica Neue" panose="02000503000000020004" pitchFamily="2" charset="0"/>
                <a:cs typeface="Helvetica Neue" panose="02000503000000020004" pitchFamily="2" charset="0"/>
              </a:rPr>
              <a:t>Формирование экосистемы развития бережливой личности </a:t>
            </a:r>
            <a:br>
              <a:rPr lang="ru-RU" sz="3600" b="1" dirty="0">
                <a:solidFill>
                  <a:srgbClr val="ED7D31"/>
                </a:solidFill>
                <a:ea typeface="Helvetica Neue" panose="02000503000000020004" pitchFamily="2" charset="0"/>
                <a:cs typeface="Helvetica Neue" panose="02000503000000020004" pitchFamily="2" charset="0"/>
              </a:rPr>
            </a:br>
            <a:r>
              <a:rPr lang="ru-RU" sz="3600" b="1" dirty="0">
                <a:solidFill>
                  <a:srgbClr val="ED7D31"/>
                </a:solidFill>
                <a:ea typeface="Helvetica Neue" panose="02000503000000020004" pitchFamily="2" charset="0"/>
                <a:cs typeface="Helvetica Neue" panose="02000503000000020004" pitchFamily="2" charset="0"/>
              </a:rPr>
              <a:t>в образовательных организациях </a:t>
            </a:r>
            <a:br>
              <a:rPr lang="ru-RU" sz="3600" b="1" dirty="0">
                <a:solidFill>
                  <a:srgbClr val="ED7D31"/>
                </a:solidFill>
                <a:ea typeface="Helvetica Neue" panose="02000503000000020004" pitchFamily="2" charset="0"/>
                <a:cs typeface="Helvetica Neue" panose="02000503000000020004" pitchFamily="2" charset="0"/>
              </a:rPr>
            </a:br>
            <a:r>
              <a:rPr lang="ru-RU" sz="3600" b="1" dirty="0">
                <a:solidFill>
                  <a:srgbClr val="ED7D31"/>
                </a:solidFill>
                <a:ea typeface="Helvetica Neue" panose="02000503000000020004" pitchFamily="2" charset="0"/>
                <a:cs typeface="Helvetica Neue" panose="02000503000000020004" pitchFamily="2" charset="0"/>
              </a:rPr>
              <a:t>Республики Саха (Якутия)</a:t>
            </a:r>
            <a:endParaRPr lang="ru-RU" dirty="0">
              <a:solidFill>
                <a:srgbClr val="ED7D31"/>
              </a:solidFill>
            </a:endParaRPr>
          </a:p>
        </p:txBody>
      </p:sp>
      <p:pic>
        <p:nvPicPr>
          <p:cNvPr id="4" name="Рисунок 14" descr="Рисунок 14">
            <a:extLst>
              <a:ext uri="{FF2B5EF4-FFF2-40B4-BE49-F238E27FC236}">
                <a16:creationId xmlns:a16="http://schemas.microsoft.com/office/drawing/2014/main" id="{2CF5779F-EDDB-7643-BEB6-392278A7356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07398" y="336004"/>
            <a:ext cx="1017708" cy="1017700"/>
          </a:xfrm>
          <a:prstGeom prst="rect">
            <a:avLst/>
          </a:prstGeom>
          <a:ln w="12700">
            <a:miter lim="400000"/>
          </a:ln>
        </p:spPr>
      </p:pic>
      <p:pic>
        <p:nvPicPr>
          <p:cNvPr id="5" name="Рисунок 13" descr="Рисунок 13">
            <a:extLst>
              <a:ext uri="{FF2B5EF4-FFF2-40B4-BE49-F238E27FC236}">
                <a16:creationId xmlns:a16="http://schemas.microsoft.com/office/drawing/2014/main" id="{860D8A7C-48C2-F84F-AF8C-7362738A1FF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168106" y="348765"/>
            <a:ext cx="1341893" cy="1004939"/>
          </a:xfrm>
          <a:prstGeom prst="rect">
            <a:avLst/>
          </a:prstGeom>
          <a:ln w="12700">
            <a:miter lim="400000"/>
          </a:ln>
        </p:spPr>
      </p:pic>
      <p:sp>
        <p:nvSpPr>
          <p:cNvPr id="7" name="Прямая соединительная линия 7">
            <a:extLst>
              <a:ext uri="{FF2B5EF4-FFF2-40B4-BE49-F238E27FC236}">
                <a16:creationId xmlns:a16="http://schemas.microsoft.com/office/drawing/2014/main" id="{DC05F504-92B7-184D-AAF6-128A65ABCB70}"/>
              </a:ext>
            </a:extLst>
          </p:cNvPr>
          <p:cNvSpPr/>
          <p:nvPr/>
        </p:nvSpPr>
        <p:spPr>
          <a:xfrm>
            <a:off x="1866600" y="3858696"/>
            <a:ext cx="7374843" cy="1"/>
          </a:xfrm>
          <a:prstGeom prst="line">
            <a:avLst/>
          </a:prstGeom>
          <a:ln w="28575">
            <a:solidFill>
              <a:srgbClr val="262626"/>
            </a:solidFill>
            <a:miter/>
          </a:ln>
        </p:spPr>
        <p:txBody>
          <a:bodyPr lIns="45718" tIns="45718" rIns="45718" bIns="45718"/>
          <a:lstStyle/>
          <a:p>
            <a:endParaRPr/>
          </a:p>
        </p:txBody>
      </p:sp>
      <p:sp>
        <p:nvSpPr>
          <p:cNvPr id="8" name="Заголовок 1">
            <a:extLst>
              <a:ext uri="{FF2B5EF4-FFF2-40B4-BE49-F238E27FC236}">
                <a16:creationId xmlns:a16="http://schemas.microsoft.com/office/drawing/2014/main" id="{38AE7C2A-436B-3544-8653-D8EC835A3C71}"/>
              </a:ext>
            </a:extLst>
          </p:cNvPr>
          <p:cNvSpPr txBox="1">
            <a:spLocks/>
          </p:cNvSpPr>
          <p:nvPr/>
        </p:nvSpPr>
        <p:spPr>
          <a:xfrm>
            <a:off x="1804368" y="3910311"/>
            <a:ext cx="9144000" cy="801281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2400" b="1" dirty="0"/>
              <a:t>ГАУ ДО РС (Я) «Центр отдыха и оздоровления детей </a:t>
            </a:r>
          </a:p>
          <a:p>
            <a:pPr algn="l"/>
            <a:r>
              <a:rPr lang="ru-RU" sz="2400" b="1" dirty="0"/>
              <a:t>«Сосновый бор»</a:t>
            </a:r>
          </a:p>
        </p:txBody>
      </p:sp>
      <p:sp>
        <p:nvSpPr>
          <p:cNvPr id="9" name="Заголовок 1">
            <a:extLst>
              <a:ext uri="{FF2B5EF4-FFF2-40B4-BE49-F238E27FC236}">
                <a16:creationId xmlns:a16="http://schemas.microsoft.com/office/drawing/2014/main" id="{2A092704-2DDD-B141-8968-2C959F9D6B64}"/>
              </a:ext>
            </a:extLst>
          </p:cNvPr>
          <p:cNvSpPr txBox="1">
            <a:spLocks/>
          </p:cNvSpPr>
          <p:nvPr/>
        </p:nvSpPr>
        <p:spPr>
          <a:xfrm>
            <a:off x="2921541" y="5377377"/>
            <a:ext cx="9144000" cy="1144619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ru-RU" sz="1900" b="1" dirty="0"/>
              <a:t>Директор</a:t>
            </a:r>
          </a:p>
          <a:p>
            <a:pPr algn="r"/>
            <a:r>
              <a:rPr lang="ru-RU" sz="1900" b="1" dirty="0"/>
              <a:t>Иванова Яна Николаевна,</a:t>
            </a:r>
          </a:p>
          <a:p>
            <a:pPr algn="r"/>
            <a:r>
              <a:rPr lang="ru-RU" sz="1900" b="1" dirty="0"/>
              <a:t>член общественного совета при Министерстве образования и науки РС (Я),</a:t>
            </a:r>
          </a:p>
          <a:p>
            <a:pPr algn="r"/>
            <a:r>
              <a:rPr lang="ru-RU" sz="1900" b="1" dirty="0"/>
              <a:t>Почетный работник общего образования РФ, отличник образования РС (Я)</a:t>
            </a:r>
          </a:p>
          <a:p>
            <a:pPr algn="r"/>
            <a:endParaRPr lang="ru-RU" sz="2400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10" name="Рисунок 11" descr="Рисунок 11">
            <a:extLst>
              <a:ext uri="{FF2B5EF4-FFF2-40B4-BE49-F238E27FC236}">
                <a16:creationId xmlns:a16="http://schemas.microsoft.com/office/drawing/2014/main" id="{D89B93B5-3D69-8449-B002-BFE2537B0AC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7545" y="1842753"/>
            <a:ext cx="1158990" cy="2468198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222222313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FE66822-4C80-5E45-B567-F4F55FF07C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841105"/>
          </a:xfrm>
        </p:spPr>
        <p:txBody>
          <a:bodyPr>
            <a:normAutofit/>
          </a:bodyPr>
          <a:lstStyle/>
          <a:p>
            <a:r>
              <a:rPr lang="ru-RU" sz="3600" b="1" dirty="0">
                <a:solidFill>
                  <a:srgbClr val="ED7D31"/>
                </a:solidFill>
              </a:rPr>
              <a:t>Реализация </a:t>
            </a:r>
            <a:r>
              <a:rPr lang="ru-RU" sz="3600" b="1" dirty="0" err="1">
                <a:solidFill>
                  <a:srgbClr val="ED7D31"/>
                </a:solidFill>
              </a:rPr>
              <a:t>здоровьесберегающих</a:t>
            </a:r>
            <a:r>
              <a:rPr lang="ru-RU" sz="3600" b="1" dirty="0">
                <a:solidFill>
                  <a:srgbClr val="ED7D31"/>
                </a:solidFill>
              </a:rPr>
              <a:t> проектов</a:t>
            </a:r>
          </a:p>
        </p:txBody>
      </p:sp>
      <p:sp>
        <p:nvSpPr>
          <p:cNvPr id="4" name="TextBox 12">
            <a:extLst>
              <a:ext uri="{FF2B5EF4-FFF2-40B4-BE49-F238E27FC236}">
                <a16:creationId xmlns:a16="http://schemas.microsoft.com/office/drawing/2014/main" id="{19137BC4-654A-DC48-9576-936AE4F951A9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1087394" y="1302769"/>
            <a:ext cx="10266405" cy="344811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45718" tIns="45718" rIns="45718" bIns="45718">
            <a:spAutoFit/>
          </a:bodyPr>
          <a:lstStyle/>
          <a:p>
            <a:pPr marL="0" indent="0">
              <a:buNone/>
              <a:defRPr sz="1600" b="1">
                <a:solidFill>
                  <a:schemeClr val="accent5"/>
                </a:solidFill>
                <a:latin typeface="Circe"/>
                <a:ea typeface="Circe"/>
                <a:cs typeface="Circe"/>
                <a:sym typeface="Circe"/>
              </a:defRPr>
            </a:pPr>
            <a:r>
              <a:rPr lang="ru-RU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sym typeface="Circe"/>
              </a:rPr>
              <a:t>Проекты Года здоровья в Республике Саха (Якутия) в 2021 году: «</a:t>
            </a:r>
            <a:r>
              <a:rPr lang="ru-RU" sz="2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sym typeface="Circe"/>
              </a:rPr>
              <a:t>Кейс</a:t>
            </a:r>
            <a:r>
              <a:rPr lang="ru-RU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sym typeface="Circe"/>
              </a:rPr>
              <a:t> здоровья» в ДОО;       </a:t>
            </a:r>
            <a:r>
              <a:rPr lang="ru-RU" sz="2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sym typeface="Circe"/>
              </a:rPr>
              <a:t>здоровьесберегающая</a:t>
            </a:r>
            <a:r>
              <a:rPr lang="ru-RU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sym typeface="Circe"/>
              </a:rPr>
              <a:t> среда в ОО;</a:t>
            </a:r>
          </a:p>
          <a:p>
            <a:pPr marL="0" indent="0">
              <a:buNone/>
              <a:defRPr sz="1600" b="1">
                <a:solidFill>
                  <a:schemeClr val="accent5"/>
                </a:solidFill>
                <a:latin typeface="Circe"/>
                <a:ea typeface="Circe"/>
                <a:cs typeface="Circe"/>
                <a:sym typeface="Circe"/>
              </a:defRPr>
            </a:pPr>
            <a:r>
              <a:rPr lang="ru-RU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Методическое сопровождение формирования культуры здорового питания у обучающихся в общеобразовательных организациях;</a:t>
            </a:r>
          </a:p>
          <a:p>
            <a:pPr marL="0" indent="0">
              <a:buNone/>
              <a:defRPr sz="1600" b="1">
                <a:solidFill>
                  <a:schemeClr val="accent5"/>
                </a:solidFill>
                <a:latin typeface="Circe"/>
                <a:ea typeface="Circe"/>
                <a:cs typeface="Circe"/>
                <a:sym typeface="Circe"/>
              </a:defRPr>
            </a:pPr>
            <a:r>
              <a:rPr lang="ru-RU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Мониторинг организации питания в Республике Саха (Якутия);</a:t>
            </a:r>
          </a:p>
          <a:p>
            <a:pPr marL="0" indent="0">
              <a:buNone/>
              <a:defRPr sz="1600" b="1">
                <a:solidFill>
                  <a:schemeClr val="accent5"/>
                </a:solidFill>
                <a:latin typeface="Circe"/>
                <a:ea typeface="Circe"/>
                <a:cs typeface="Circe"/>
                <a:sym typeface="Circe"/>
              </a:defRPr>
            </a:pPr>
            <a:r>
              <a:rPr lang="ru-RU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sym typeface="Circe"/>
              </a:rPr>
              <a:t>Форум работников медицинского и пищевого блоков образовательных организаций Республики Саха (Якутия) «СОХРАНИМ СВОЕ ЗДОРОВЬЕ»;</a:t>
            </a:r>
          </a:p>
          <a:p>
            <a:pPr marL="0" indent="0">
              <a:buNone/>
              <a:defRPr sz="1600" b="1">
                <a:solidFill>
                  <a:schemeClr val="accent5"/>
                </a:solidFill>
                <a:latin typeface="Circe"/>
                <a:ea typeface="Circe"/>
                <a:cs typeface="Circe"/>
                <a:sym typeface="Circe"/>
              </a:defRPr>
            </a:pPr>
            <a:r>
              <a:rPr lang="ru-RU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sym typeface="Circe"/>
              </a:rPr>
              <a:t>Республиканский конкурс «Лучшая школьная столовая образовательных организаций Республики Саха (Якутия)».</a:t>
            </a:r>
          </a:p>
          <a:p>
            <a:pPr marL="0" indent="0">
              <a:buNone/>
              <a:defRPr sz="1600" b="1">
                <a:solidFill>
                  <a:schemeClr val="accent5"/>
                </a:solidFill>
                <a:latin typeface="Circe"/>
                <a:ea typeface="Circe"/>
                <a:cs typeface="Circe"/>
                <a:sym typeface="Circe"/>
              </a:defRPr>
            </a:pPr>
            <a:endParaRPr lang="ru-RU" dirty="0"/>
          </a:p>
        </p:txBody>
      </p:sp>
      <p:pic>
        <p:nvPicPr>
          <p:cNvPr id="5" name="wsi-imageoptim-IMG_9885.jpg" descr="wsi-imageoptim-IMG_9885.jpg">
            <a:extLst>
              <a:ext uri="{FF2B5EF4-FFF2-40B4-BE49-F238E27FC236}">
                <a16:creationId xmlns:a16="http://schemas.microsoft.com/office/drawing/2014/main" id="{F6785208-0AB1-A342-B5D6-9A5BAC31F46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58438" y="4861151"/>
            <a:ext cx="2305421" cy="1535987"/>
          </a:xfrm>
          <a:prstGeom prst="rect">
            <a:avLst/>
          </a:prstGeom>
          <a:ln w="12700">
            <a:miter lim="400000"/>
          </a:ln>
        </p:spPr>
      </p:pic>
      <p:pic>
        <p:nvPicPr>
          <p:cNvPr id="7" name="12635f066399eb50bfaa0541002cf3dae901ebfd.jpg" descr="12635f066399eb50bfaa0541002cf3dae901ebfd.jpg">
            <a:extLst>
              <a:ext uri="{FF2B5EF4-FFF2-40B4-BE49-F238E27FC236}">
                <a16:creationId xmlns:a16="http://schemas.microsoft.com/office/drawing/2014/main" id="{A7D30AC0-E7E4-C647-A59B-F6E03211E4C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8090" t="13103" r="7238" b="6611"/>
          <a:stretch/>
        </p:blipFill>
        <p:spPr>
          <a:xfrm>
            <a:off x="4563859" y="4861150"/>
            <a:ext cx="2481066" cy="1535987"/>
          </a:xfrm>
          <a:prstGeom prst="rect">
            <a:avLst/>
          </a:prstGeom>
          <a:ln w="12700">
            <a:miter lim="400000"/>
          </a:ln>
        </p:spPr>
      </p:pic>
      <p:pic>
        <p:nvPicPr>
          <p:cNvPr id="10" name="49886e17802565697fe0737de4225973faefa403.jpg" descr="49886e17802565697fe0737de4225973faefa403.jpg">
            <a:extLst>
              <a:ext uri="{FF2B5EF4-FFF2-40B4-BE49-F238E27FC236}">
                <a16:creationId xmlns:a16="http://schemas.microsoft.com/office/drawing/2014/main" id="{6567CFA8-214B-B147-9D32-F4630E4A40A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44925" y="4861149"/>
            <a:ext cx="2032569" cy="1535987"/>
          </a:xfrm>
          <a:prstGeom prst="rect">
            <a:avLst/>
          </a:prstGeom>
          <a:ln w="12700">
            <a:miter lim="400000"/>
          </a:ln>
        </p:spPr>
      </p:pic>
      <p:pic>
        <p:nvPicPr>
          <p:cNvPr id="1026" name="Picture 2">
            <a:extLst>
              <a:ext uri="{FF2B5EF4-FFF2-40B4-BE49-F238E27FC236}">
                <a16:creationId xmlns:a16="http://schemas.microsoft.com/office/drawing/2014/main" id="{863F3EE0-225A-CA44-8059-592C7CC6C0C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838527"/>
            <a:ext cx="2258438" cy="15359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Участники заключительного этапа ВсОШ 2013-2014 у.г. Хроника достижений —  Центр поддержки одаренных детей ХКИРО">
            <a:extLst>
              <a:ext uri="{FF2B5EF4-FFF2-40B4-BE49-F238E27FC236}">
                <a16:creationId xmlns:a16="http://schemas.microsoft.com/office/drawing/2014/main" id="{B6FFEC17-B4F5-8545-B557-9B0AD54DC44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77494" y="4861149"/>
            <a:ext cx="1248325" cy="15359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Жаркий. Весенний. Твой. Якутск.">
            <a:extLst>
              <a:ext uri="{FF2B5EF4-FFF2-40B4-BE49-F238E27FC236}">
                <a16:creationId xmlns:a16="http://schemas.microsoft.com/office/drawing/2014/main" id="{5F2CBEF2-3E24-3B41-B601-7DBB2E3E0D6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35503" y="4861149"/>
            <a:ext cx="1856497" cy="15133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Рисунок 11" descr="Рисунок 11">
            <a:extLst>
              <a:ext uri="{FF2B5EF4-FFF2-40B4-BE49-F238E27FC236}">
                <a16:creationId xmlns:a16="http://schemas.microsoft.com/office/drawing/2014/main" id="{94AF3EA1-03FA-694D-BB3E-BAF54F3F95B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70823" y="210899"/>
            <a:ext cx="467377" cy="995331"/>
          </a:xfrm>
          <a:prstGeom prst="rect">
            <a:avLst/>
          </a:prstGeom>
          <a:ln w="12700">
            <a:miter lim="400000"/>
          </a:ln>
        </p:spPr>
      </p:pic>
      <p:sp>
        <p:nvSpPr>
          <p:cNvPr id="15" name="Google Shape;7024;p71">
            <a:extLst>
              <a:ext uri="{FF2B5EF4-FFF2-40B4-BE49-F238E27FC236}">
                <a16:creationId xmlns:a16="http://schemas.microsoft.com/office/drawing/2014/main" id="{A128F7EA-0C47-6147-BFA9-CCD18F66E2E1}"/>
              </a:ext>
            </a:extLst>
          </p:cNvPr>
          <p:cNvSpPr/>
          <p:nvPr/>
        </p:nvSpPr>
        <p:spPr>
          <a:xfrm>
            <a:off x="544230" y="1433629"/>
            <a:ext cx="301168" cy="301558"/>
          </a:xfrm>
          <a:custGeom>
            <a:avLst/>
            <a:gdLst/>
            <a:ahLst/>
            <a:cxnLst/>
            <a:rect l="l" t="t" r="r" b="b"/>
            <a:pathLst>
              <a:path w="4853" h="4853" extrusionOk="0">
                <a:moveTo>
                  <a:pt x="2773" y="662"/>
                </a:moveTo>
                <a:lnTo>
                  <a:pt x="2773" y="1670"/>
                </a:lnTo>
                <a:cubicBezTo>
                  <a:pt x="2773" y="1891"/>
                  <a:pt x="2931" y="2048"/>
                  <a:pt x="3120" y="2048"/>
                </a:cubicBezTo>
                <a:lnTo>
                  <a:pt x="4159" y="2048"/>
                </a:lnTo>
                <a:lnTo>
                  <a:pt x="4159" y="2741"/>
                </a:lnTo>
                <a:lnTo>
                  <a:pt x="3120" y="2741"/>
                </a:lnTo>
                <a:cubicBezTo>
                  <a:pt x="2931" y="2741"/>
                  <a:pt x="2773" y="2899"/>
                  <a:pt x="2773" y="3120"/>
                </a:cubicBezTo>
                <a:lnTo>
                  <a:pt x="2773" y="4128"/>
                </a:lnTo>
                <a:lnTo>
                  <a:pt x="2049" y="4128"/>
                </a:lnTo>
                <a:lnTo>
                  <a:pt x="2049" y="3120"/>
                </a:lnTo>
                <a:cubicBezTo>
                  <a:pt x="2049" y="2899"/>
                  <a:pt x="1891" y="2741"/>
                  <a:pt x="1702" y="2741"/>
                </a:cubicBezTo>
                <a:lnTo>
                  <a:pt x="662" y="2741"/>
                </a:lnTo>
                <a:lnTo>
                  <a:pt x="662" y="2048"/>
                </a:lnTo>
                <a:lnTo>
                  <a:pt x="1702" y="2048"/>
                </a:lnTo>
                <a:cubicBezTo>
                  <a:pt x="1891" y="2048"/>
                  <a:pt x="2049" y="1891"/>
                  <a:pt x="2049" y="1670"/>
                </a:cubicBezTo>
                <a:lnTo>
                  <a:pt x="2049" y="662"/>
                </a:lnTo>
                <a:close/>
                <a:moveTo>
                  <a:pt x="1734" y="1"/>
                </a:moveTo>
                <a:cubicBezTo>
                  <a:pt x="1545" y="1"/>
                  <a:pt x="1387" y="158"/>
                  <a:pt x="1387" y="347"/>
                </a:cubicBezTo>
                <a:lnTo>
                  <a:pt x="1387" y="1387"/>
                </a:lnTo>
                <a:lnTo>
                  <a:pt x="347" y="1387"/>
                </a:lnTo>
                <a:cubicBezTo>
                  <a:pt x="158" y="1387"/>
                  <a:pt x="1" y="1544"/>
                  <a:pt x="1" y="1733"/>
                </a:cubicBezTo>
                <a:lnTo>
                  <a:pt x="1" y="3120"/>
                </a:lnTo>
                <a:cubicBezTo>
                  <a:pt x="1" y="3309"/>
                  <a:pt x="158" y="3466"/>
                  <a:pt x="347" y="3466"/>
                </a:cubicBezTo>
                <a:lnTo>
                  <a:pt x="1387" y="3466"/>
                </a:lnTo>
                <a:lnTo>
                  <a:pt x="1387" y="4474"/>
                </a:lnTo>
                <a:cubicBezTo>
                  <a:pt x="1387" y="4695"/>
                  <a:pt x="1545" y="4852"/>
                  <a:pt x="1734" y="4852"/>
                </a:cubicBezTo>
                <a:lnTo>
                  <a:pt x="3120" y="4852"/>
                </a:lnTo>
                <a:cubicBezTo>
                  <a:pt x="3309" y="4852"/>
                  <a:pt x="3466" y="4695"/>
                  <a:pt x="3466" y="4474"/>
                </a:cubicBezTo>
                <a:lnTo>
                  <a:pt x="3466" y="3466"/>
                </a:lnTo>
                <a:lnTo>
                  <a:pt x="4506" y="3466"/>
                </a:lnTo>
                <a:cubicBezTo>
                  <a:pt x="4695" y="3466"/>
                  <a:pt x="4853" y="3309"/>
                  <a:pt x="4853" y="3120"/>
                </a:cubicBezTo>
                <a:lnTo>
                  <a:pt x="4853" y="1733"/>
                </a:lnTo>
                <a:cubicBezTo>
                  <a:pt x="4853" y="1544"/>
                  <a:pt x="4695" y="1387"/>
                  <a:pt x="4506" y="1387"/>
                </a:cubicBezTo>
                <a:lnTo>
                  <a:pt x="3466" y="1387"/>
                </a:lnTo>
                <a:lnTo>
                  <a:pt x="3466" y="347"/>
                </a:lnTo>
                <a:cubicBezTo>
                  <a:pt x="3466" y="158"/>
                  <a:pt x="3309" y="1"/>
                  <a:pt x="3120" y="1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 w="0">
            <a:solidFill>
              <a:schemeClr val="accent1">
                <a:lumMod val="75000"/>
              </a:schemeClr>
            </a:solidFill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6" name="Google Shape;6341;p69">
            <a:extLst>
              <a:ext uri="{FF2B5EF4-FFF2-40B4-BE49-F238E27FC236}">
                <a16:creationId xmlns:a16="http://schemas.microsoft.com/office/drawing/2014/main" id="{C43B5C1C-66AD-B146-BD90-785A2B20F7A1}"/>
              </a:ext>
            </a:extLst>
          </p:cNvPr>
          <p:cNvSpPr/>
          <p:nvPr/>
        </p:nvSpPr>
        <p:spPr>
          <a:xfrm>
            <a:off x="506514" y="2042421"/>
            <a:ext cx="343862" cy="313126"/>
          </a:xfrm>
          <a:custGeom>
            <a:avLst/>
            <a:gdLst/>
            <a:ahLst/>
            <a:cxnLst/>
            <a:rect l="l" t="t" r="r" b="b"/>
            <a:pathLst>
              <a:path w="12698" h="11563" extrusionOk="0">
                <a:moveTo>
                  <a:pt x="2490" y="820"/>
                </a:moveTo>
                <a:cubicBezTo>
                  <a:pt x="3529" y="914"/>
                  <a:pt x="4600" y="1292"/>
                  <a:pt x="5483" y="2017"/>
                </a:cubicBezTo>
                <a:lnTo>
                  <a:pt x="5798" y="2237"/>
                </a:lnTo>
                <a:lnTo>
                  <a:pt x="5798" y="10334"/>
                </a:lnTo>
                <a:lnTo>
                  <a:pt x="5766" y="10334"/>
                </a:lnTo>
                <a:cubicBezTo>
                  <a:pt x="4789" y="9609"/>
                  <a:pt x="3655" y="9168"/>
                  <a:pt x="2490" y="9105"/>
                </a:cubicBezTo>
                <a:lnTo>
                  <a:pt x="2490" y="820"/>
                </a:lnTo>
                <a:close/>
                <a:moveTo>
                  <a:pt x="9925" y="883"/>
                </a:moveTo>
                <a:lnTo>
                  <a:pt x="9925" y="9137"/>
                </a:lnTo>
                <a:cubicBezTo>
                  <a:pt x="8728" y="9200"/>
                  <a:pt x="7593" y="9609"/>
                  <a:pt x="6617" y="10334"/>
                </a:cubicBezTo>
                <a:lnTo>
                  <a:pt x="6617" y="2300"/>
                </a:lnTo>
                <a:lnTo>
                  <a:pt x="6932" y="2048"/>
                </a:lnTo>
                <a:cubicBezTo>
                  <a:pt x="7782" y="1355"/>
                  <a:pt x="8854" y="946"/>
                  <a:pt x="9925" y="883"/>
                </a:cubicBezTo>
                <a:close/>
                <a:moveTo>
                  <a:pt x="1702" y="2458"/>
                </a:moveTo>
                <a:lnTo>
                  <a:pt x="1702" y="9483"/>
                </a:lnTo>
                <a:cubicBezTo>
                  <a:pt x="1702" y="9735"/>
                  <a:pt x="1891" y="9924"/>
                  <a:pt x="2080" y="9924"/>
                </a:cubicBezTo>
                <a:cubicBezTo>
                  <a:pt x="3057" y="9924"/>
                  <a:pt x="4096" y="10208"/>
                  <a:pt x="4978" y="10744"/>
                </a:cubicBezTo>
                <a:lnTo>
                  <a:pt x="1261" y="10744"/>
                </a:lnTo>
                <a:cubicBezTo>
                  <a:pt x="1009" y="10744"/>
                  <a:pt x="851" y="10555"/>
                  <a:pt x="851" y="10334"/>
                </a:cubicBezTo>
                <a:lnTo>
                  <a:pt x="851" y="2867"/>
                </a:lnTo>
                <a:cubicBezTo>
                  <a:pt x="851" y="2647"/>
                  <a:pt x="1040" y="2489"/>
                  <a:pt x="1261" y="2458"/>
                </a:cubicBezTo>
                <a:close/>
                <a:moveTo>
                  <a:pt x="11406" y="2458"/>
                </a:moveTo>
                <a:cubicBezTo>
                  <a:pt x="11658" y="2458"/>
                  <a:pt x="11815" y="2647"/>
                  <a:pt x="11847" y="2867"/>
                </a:cubicBezTo>
                <a:lnTo>
                  <a:pt x="11847" y="10334"/>
                </a:lnTo>
                <a:cubicBezTo>
                  <a:pt x="11847" y="10555"/>
                  <a:pt x="11658" y="10712"/>
                  <a:pt x="11406" y="10744"/>
                </a:cubicBezTo>
                <a:lnTo>
                  <a:pt x="7436" y="10744"/>
                </a:lnTo>
                <a:cubicBezTo>
                  <a:pt x="8255" y="10239"/>
                  <a:pt x="9295" y="9924"/>
                  <a:pt x="10303" y="9924"/>
                </a:cubicBezTo>
                <a:cubicBezTo>
                  <a:pt x="10555" y="9924"/>
                  <a:pt x="10712" y="9735"/>
                  <a:pt x="10712" y="9483"/>
                </a:cubicBezTo>
                <a:lnTo>
                  <a:pt x="10712" y="2458"/>
                </a:lnTo>
                <a:close/>
                <a:moveTo>
                  <a:pt x="2080" y="0"/>
                </a:moveTo>
                <a:cubicBezTo>
                  <a:pt x="1828" y="0"/>
                  <a:pt x="1670" y="189"/>
                  <a:pt x="1670" y="410"/>
                </a:cubicBezTo>
                <a:lnTo>
                  <a:pt x="1670" y="1670"/>
                </a:lnTo>
                <a:lnTo>
                  <a:pt x="1261" y="1670"/>
                </a:lnTo>
                <a:cubicBezTo>
                  <a:pt x="568" y="1670"/>
                  <a:pt x="1" y="2206"/>
                  <a:pt x="32" y="2930"/>
                </a:cubicBezTo>
                <a:lnTo>
                  <a:pt x="32" y="10334"/>
                </a:lnTo>
                <a:cubicBezTo>
                  <a:pt x="32" y="10996"/>
                  <a:pt x="568" y="11563"/>
                  <a:pt x="1261" y="11563"/>
                </a:cubicBezTo>
                <a:lnTo>
                  <a:pt x="11437" y="11563"/>
                </a:lnTo>
                <a:cubicBezTo>
                  <a:pt x="12130" y="11563"/>
                  <a:pt x="12697" y="11027"/>
                  <a:pt x="12697" y="10334"/>
                </a:cubicBezTo>
                <a:lnTo>
                  <a:pt x="12697" y="2867"/>
                </a:lnTo>
                <a:cubicBezTo>
                  <a:pt x="12666" y="2206"/>
                  <a:pt x="12130" y="1670"/>
                  <a:pt x="11437" y="1670"/>
                </a:cubicBezTo>
                <a:lnTo>
                  <a:pt x="10744" y="1670"/>
                </a:lnTo>
                <a:lnTo>
                  <a:pt x="10744" y="410"/>
                </a:lnTo>
                <a:cubicBezTo>
                  <a:pt x="10744" y="158"/>
                  <a:pt x="10555" y="0"/>
                  <a:pt x="10334" y="0"/>
                </a:cubicBezTo>
                <a:cubicBezTo>
                  <a:pt x="8980" y="0"/>
                  <a:pt x="7562" y="473"/>
                  <a:pt x="6396" y="1387"/>
                </a:cubicBezTo>
                <a:lnTo>
                  <a:pt x="6207" y="1544"/>
                </a:lnTo>
                <a:lnTo>
                  <a:pt x="6018" y="1387"/>
                </a:lnTo>
                <a:cubicBezTo>
                  <a:pt x="4915" y="473"/>
                  <a:pt x="3498" y="0"/>
                  <a:pt x="2080" y="0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 w="3175">
            <a:solidFill>
              <a:schemeClr val="accent1">
                <a:lumMod val="75000"/>
              </a:schemeClr>
            </a:solidFill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" name="Стетоскоп">
            <a:extLst>
              <a:ext uri="{FF2B5EF4-FFF2-40B4-BE49-F238E27FC236}">
                <a16:creationId xmlns:a16="http://schemas.microsoft.com/office/drawing/2014/main" id="{700738AA-7350-1546-8836-FC89325C6375}"/>
              </a:ext>
            </a:extLst>
          </p:cNvPr>
          <p:cNvSpPr/>
          <p:nvPr/>
        </p:nvSpPr>
        <p:spPr>
          <a:xfrm>
            <a:off x="525172" y="3157311"/>
            <a:ext cx="402768" cy="30144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468" h="21600" extrusionOk="0">
                <a:moveTo>
                  <a:pt x="4660" y="0"/>
                </a:moveTo>
                <a:cubicBezTo>
                  <a:pt x="4486" y="0"/>
                  <a:pt x="4333" y="77"/>
                  <a:pt x="4229" y="199"/>
                </a:cubicBezTo>
                <a:lnTo>
                  <a:pt x="3737" y="123"/>
                </a:lnTo>
                <a:cubicBezTo>
                  <a:pt x="3611" y="103"/>
                  <a:pt x="3497" y="199"/>
                  <a:pt x="3497" y="325"/>
                </a:cubicBezTo>
                <a:lnTo>
                  <a:pt x="3497" y="356"/>
                </a:lnTo>
                <a:lnTo>
                  <a:pt x="3192" y="356"/>
                </a:lnTo>
                <a:cubicBezTo>
                  <a:pt x="2222" y="356"/>
                  <a:pt x="1316" y="783"/>
                  <a:pt x="707" y="1529"/>
                </a:cubicBezTo>
                <a:cubicBezTo>
                  <a:pt x="99" y="2274"/>
                  <a:pt x="-132" y="3240"/>
                  <a:pt x="73" y="4176"/>
                </a:cubicBezTo>
                <a:lnTo>
                  <a:pt x="1323" y="9889"/>
                </a:lnTo>
                <a:cubicBezTo>
                  <a:pt x="1244" y="9911"/>
                  <a:pt x="1177" y="9959"/>
                  <a:pt x="1132" y="10027"/>
                </a:cubicBezTo>
                <a:cubicBezTo>
                  <a:pt x="1084" y="10102"/>
                  <a:pt x="1067" y="10189"/>
                  <a:pt x="1086" y="10275"/>
                </a:cubicBezTo>
                <a:lnTo>
                  <a:pt x="1696" y="13068"/>
                </a:lnTo>
                <a:cubicBezTo>
                  <a:pt x="2020" y="14547"/>
                  <a:pt x="3366" y="15619"/>
                  <a:pt x="4897" y="15619"/>
                </a:cubicBezTo>
                <a:lnTo>
                  <a:pt x="5236" y="15619"/>
                </a:lnTo>
                <a:lnTo>
                  <a:pt x="5236" y="18509"/>
                </a:lnTo>
                <a:cubicBezTo>
                  <a:pt x="5236" y="20214"/>
                  <a:pt x="6701" y="21600"/>
                  <a:pt x="8502" y="21600"/>
                </a:cubicBezTo>
                <a:cubicBezTo>
                  <a:pt x="9813" y="21600"/>
                  <a:pt x="10992" y="20863"/>
                  <a:pt x="11506" y="19721"/>
                </a:cubicBezTo>
                <a:lnTo>
                  <a:pt x="11522" y="19689"/>
                </a:lnTo>
                <a:lnTo>
                  <a:pt x="14654" y="8875"/>
                </a:lnTo>
                <a:cubicBezTo>
                  <a:pt x="14936" y="8011"/>
                  <a:pt x="15813" y="7407"/>
                  <a:pt x="16787" y="7407"/>
                </a:cubicBezTo>
                <a:cubicBezTo>
                  <a:pt x="18016" y="7407"/>
                  <a:pt x="19016" y="8335"/>
                  <a:pt x="19016" y="9475"/>
                </a:cubicBezTo>
                <a:lnTo>
                  <a:pt x="19016" y="12151"/>
                </a:lnTo>
                <a:cubicBezTo>
                  <a:pt x="18200" y="12375"/>
                  <a:pt x="17601" y="13113"/>
                  <a:pt x="17601" y="13991"/>
                </a:cubicBezTo>
                <a:cubicBezTo>
                  <a:pt x="17601" y="15047"/>
                  <a:pt x="18466" y="15902"/>
                  <a:pt x="19534" y="15902"/>
                </a:cubicBezTo>
                <a:cubicBezTo>
                  <a:pt x="20602" y="15902"/>
                  <a:pt x="21468" y="15047"/>
                  <a:pt x="21468" y="13991"/>
                </a:cubicBezTo>
                <a:cubicBezTo>
                  <a:pt x="21468" y="13113"/>
                  <a:pt x="20869" y="12375"/>
                  <a:pt x="20053" y="12151"/>
                </a:cubicBezTo>
                <a:lnTo>
                  <a:pt x="20053" y="9475"/>
                </a:lnTo>
                <a:cubicBezTo>
                  <a:pt x="20053" y="7770"/>
                  <a:pt x="18588" y="6382"/>
                  <a:pt x="16787" y="6382"/>
                </a:cubicBezTo>
                <a:cubicBezTo>
                  <a:pt x="15341" y="6382"/>
                  <a:pt x="14085" y="7261"/>
                  <a:pt x="13663" y="8570"/>
                </a:cubicBezTo>
                <a:lnTo>
                  <a:pt x="10545" y="19335"/>
                </a:lnTo>
                <a:cubicBezTo>
                  <a:pt x="10189" y="20090"/>
                  <a:pt x="9392" y="20575"/>
                  <a:pt x="8502" y="20575"/>
                </a:cubicBezTo>
                <a:cubicBezTo>
                  <a:pt x="7273" y="20575"/>
                  <a:pt x="6273" y="19649"/>
                  <a:pt x="6273" y="18509"/>
                </a:cubicBezTo>
                <a:lnTo>
                  <a:pt x="6273" y="15619"/>
                </a:lnTo>
                <a:lnTo>
                  <a:pt x="6612" y="15619"/>
                </a:lnTo>
                <a:cubicBezTo>
                  <a:pt x="8143" y="15619"/>
                  <a:pt x="9489" y="14547"/>
                  <a:pt x="9813" y="13068"/>
                </a:cubicBezTo>
                <a:lnTo>
                  <a:pt x="10423" y="10275"/>
                </a:lnTo>
                <a:cubicBezTo>
                  <a:pt x="10442" y="10189"/>
                  <a:pt x="10426" y="10102"/>
                  <a:pt x="10377" y="10027"/>
                </a:cubicBezTo>
                <a:cubicBezTo>
                  <a:pt x="10333" y="9959"/>
                  <a:pt x="10265" y="9911"/>
                  <a:pt x="10186" y="9889"/>
                </a:cubicBezTo>
                <a:lnTo>
                  <a:pt x="11438" y="4176"/>
                </a:lnTo>
                <a:cubicBezTo>
                  <a:pt x="11643" y="3240"/>
                  <a:pt x="11411" y="2274"/>
                  <a:pt x="10802" y="1529"/>
                </a:cubicBezTo>
                <a:cubicBezTo>
                  <a:pt x="10193" y="783"/>
                  <a:pt x="9287" y="356"/>
                  <a:pt x="8318" y="356"/>
                </a:cubicBezTo>
                <a:lnTo>
                  <a:pt x="8014" y="356"/>
                </a:lnTo>
                <a:lnTo>
                  <a:pt x="8014" y="325"/>
                </a:lnTo>
                <a:cubicBezTo>
                  <a:pt x="8014" y="199"/>
                  <a:pt x="7898" y="103"/>
                  <a:pt x="7772" y="123"/>
                </a:cubicBezTo>
                <a:lnTo>
                  <a:pt x="7281" y="199"/>
                </a:lnTo>
                <a:cubicBezTo>
                  <a:pt x="7177" y="77"/>
                  <a:pt x="7025" y="0"/>
                  <a:pt x="6851" y="0"/>
                </a:cubicBezTo>
                <a:cubicBezTo>
                  <a:pt x="6382" y="0"/>
                  <a:pt x="6382" y="1121"/>
                  <a:pt x="6851" y="1121"/>
                </a:cubicBezTo>
                <a:cubicBezTo>
                  <a:pt x="7025" y="1121"/>
                  <a:pt x="7177" y="1042"/>
                  <a:pt x="7281" y="920"/>
                </a:cubicBezTo>
                <a:lnTo>
                  <a:pt x="7772" y="998"/>
                </a:lnTo>
                <a:cubicBezTo>
                  <a:pt x="7898" y="1018"/>
                  <a:pt x="8014" y="920"/>
                  <a:pt x="8014" y="794"/>
                </a:cubicBezTo>
                <a:lnTo>
                  <a:pt x="8014" y="765"/>
                </a:lnTo>
                <a:lnTo>
                  <a:pt x="8318" y="765"/>
                </a:lnTo>
                <a:cubicBezTo>
                  <a:pt x="9161" y="765"/>
                  <a:pt x="9950" y="1137"/>
                  <a:pt x="10480" y="1786"/>
                </a:cubicBezTo>
                <a:cubicBezTo>
                  <a:pt x="11009" y="2435"/>
                  <a:pt x="11211" y="3274"/>
                  <a:pt x="11032" y="4088"/>
                </a:cubicBezTo>
                <a:lnTo>
                  <a:pt x="9782" y="9801"/>
                </a:lnTo>
                <a:cubicBezTo>
                  <a:pt x="9609" y="9775"/>
                  <a:pt x="9441" y="9886"/>
                  <a:pt x="9404" y="10058"/>
                </a:cubicBezTo>
                <a:lnTo>
                  <a:pt x="8793" y="12848"/>
                </a:lnTo>
                <a:cubicBezTo>
                  <a:pt x="8573" y="13856"/>
                  <a:pt x="7656" y="14588"/>
                  <a:pt x="6612" y="14588"/>
                </a:cubicBezTo>
                <a:lnTo>
                  <a:pt x="4899" y="14588"/>
                </a:lnTo>
                <a:cubicBezTo>
                  <a:pt x="3855" y="14588"/>
                  <a:pt x="2937" y="13856"/>
                  <a:pt x="2716" y="12848"/>
                </a:cubicBezTo>
                <a:lnTo>
                  <a:pt x="2106" y="10058"/>
                </a:lnTo>
                <a:cubicBezTo>
                  <a:pt x="2087" y="9971"/>
                  <a:pt x="2036" y="9897"/>
                  <a:pt x="1961" y="9849"/>
                </a:cubicBezTo>
                <a:cubicBezTo>
                  <a:pt x="1891" y="9805"/>
                  <a:pt x="1808" y="9789"/>
                  <a:pt x="1727" y="9801"/>
                </a:cubicBezTo>
                <a:lnTo>
                  <a:pt x="477" y="4088"/>
                </a:lnTo>
                <a:cubicBezTo>
                  <a:pt x="299" y="3274"/>
                  <a:pt x="502" y="2435"/>
                  <a:pt x="1031" y="1786"/>
                </a:cubicBezTo>
                <a:cubicBezTo>
                  <a:pt x="1561" y="1137"/>
                  <a:pt x="2348" y="765"/>
                  <a:pt x="3192" y="765"/>
                </a:cubicBezTo>
                <a:lnTo>
                  <a:pt x="3497" y="765"/>
                </a:lnTo>
                <a:lnTo>
                  <a:pt x="3497" y="794"/>
                </a:lnTo>
                <a:cubicBezTo>
                  <a:pt x="3497" y="920"/>
                  <a:pt x="3611" y="1018"/>
                  <a:pt x="3737" y="998"/>
                </a:cubicBezTo>
                <a:lnTo>
                  <a:pt x="4229" y="920"/>
                </a:lnTo>
                <a:cubicBezTo>
                  <a:pt x="4333" y="1042"/>
                  <a:pt x="4486" y="1121"/>
                  <a:pt x="4660" y="1121"/>
                </a:cubicBezTo>
                <a:cubicBezTo>
                  <a:pt x="5129" y="1121"/>
                  <a:pt x="5129" y="0"/>
                  <a:pt x="4660" y="0"/>
                </a:cubicBezTo>
                <a:close/>
                <a:moveTo>
                  <a:pt x="19016" y="12768"/>
                </a:moveTo>
                <a:lnTo>
                  <a:pt x="19016" y="13314"/>
                </a:lnTo>
                <a:cubicBezTo>
                  <a:pt x="18817" y="13467"/>
                  <a:pt x="18688" y="13705"/>
                  <a:pt x="18688" y="13973"/>
                </a:cubicBezTo>
                <a:cubicBezTo>
                  <a:pt x="18688" y="14433"/>
                  <a:pt x="19068" y="14808"/>
                  <a:pt x="19534" y="14808"/>
                </a:cubicBezTo>
                <a:cubicBezTo>
                  <a:pt x="20001" y="14808"/>
                  <a:pt x="20380" y="14433"/>
                  <a:pt x="20380" y="13973"/>
                </a:cubicBezTo>
                <a:cubicBezTo>
                  <a:pt x="20380" y="13705"/>
                  <a:pt x="20251" y="13467"/>
                  <a:pt x="20053" y="13314"/>
                </a:cubicBezTo>
                <a:lnTo>
                  <a:pt x="20053" y="12768"/>
                </a:lnTo>
                <a:cubicBezTo>
                  <a:pt x="20526" y="12967"/>
                  <a:pt x="20857" y="13432"/>
                  <a:pt x="20857" y="13973"/>
                </a:cubicBezTo>
                <a:cubicBezTo>
                  <a:pt x="20857" y="14694"/>
                  <a:pt x="20265" y="15282"/>
                  <a:pt x="19534" y="15282"/>
                </a:cubicBezTo>
                <a:cubicBezTo>
                  <a:pt x="18804" y="15282"/>
                  <a:pt x="18209" y="14694"/>
                  <a:pt x="18209" y="13973"/>
                </a:cubicBezTo>
                <a:cubicBezTo>
                  <a:pt x="18209" y="13432"/>
                  <a:pt x="18542" y="12967"/>
                  <a:pt x="19016" y="12768"/>
                </a:cubicBezTo>
                <a:close/>
              </a:path>
            </a:pathLst>
          </a:custGeom>
          <a:solidFill>
            <a:srgbClr val="FFFFFF"/>
          </a:solidFill>
          <a:ln w="12700">
            <a:solidFill>
              <a:schemeClr val="accent1">
                <a:lumMod val="75000"/>
              </a:schemeClr>
            </a:solidFill>
            <a:miter/>
          </a:ln>
        </p:spPr>
        <p:txBody>
          <a:bodyPr lIns="45719" rIns="45719" anchor="ctr"/>
          <a:lstStyle/>
          <a:p>
            <a:endParaRPr/>
          </a:p>
        </p:txBody>
      </p:sp>
      <p:pic>
        <p:nvPicPr>
          <p:cNvPr id="1032" name="Picture 8" descr="Простой черный логотип еды с Kitchenware Иллюстрация вектора - иллюстрации  насчитывающей : 120476833">
            <a:extLst>
              <a:ext uri="{FF2B5EF4-FFF2-40B4-BE49-F238E27FC236}">
                <a16:creationId xmlns:a16="http://schemas.microsoft.com/office/drawing/2014/main" id="{18E56588-CBFF-0F46-AC9D-827D7BC2554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325" t="22663" r="19605" b="37838"/>
          <a:stretch/>
        </p:blipFill>
        <p:spPr bwMode="auto">
          <a:xfrm>
            <a:off x="406301" y="3772357"/>
            <a:ext cx="558609" cy="4517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817FC4F0-5F74-DB49-AD9C-90D79733BECE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837473B0-CC2E-450A-ABE3-18F120FF3D39}">
                <a1611:picAttrSrcUrl xmlns:a1611="http://schemas.microsoft.com/office/drawing/2016/11/main" r:id="rId11"/>
              </a:ext>
            </a:extLst>
          </a:blip>
          <a:stretch>
            <a:fillRect/>
          </a:stretch>
        </p:blipFill>
        <p:spPr>
          <a:xfrm>
            <a:off x="506514" y="2599357"/>
            <a:ext cx="434759" cy="434759"/>
          </a:xfrm>
          <a:prstGeom prst="rect">
            <a:avLst/>
          </a:prstGeom>
          <a:noFill/>
          <a:ln>
            <a:solidFill>
              <a:schemeClr val="bg1"/>
            </a:solidFill>
          </a:ln>
        </p:spPr>
      </p:pic>
    </p:spTree>
    <p:extLst>
      <p:ext uri="{BB962C8B-B14F-4D97-AF65-F5344CB8AC3E}">
        <p14:creationId xmlns:p14="http://schemas.microsoft.com/office/powerpoint/2010/main" val="196729633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>
            <a:extLst>
              <a:ext uri="{FF2B5EF4-FFF2-40B4-BE49-F238E27FC236}">
                <a16:creationId xmlns:a16="http://schemas.microsoft.com/office/drawing/2014/main" id="{07982B14-A424-F440-A999-B89E7539B0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50379" y="459083"/>
            <a:ext cx="10515600" cy="841105"/>
          </a:xfrm>
        </p:spPr>
        <p:txBody>
          <a:bodyPr>
            <a:normAutofit fontScale="90000"/>
          </a:bodyPr>
          <a:lstStyle/>
          <a:p>
            <a:r>
              <a:rPr lang="ru-RU" sz="4000" b="1" dirty="0">
                <a:solidFill>
                  <a:srgbClr val="ED7D31"/>
                </a:solidFill>
              </a:rPr>
              <a:t>Оздоровительная инфраструктура</a:t>
            </a:r>
            <a:br>
              <a:rPr lang="ru-RU" sz="3600" dirty="0"/>
            </a:br>
            <a:endParaRPr lang="ru-RU" sz="3600" b="1" dirty="0">
              <a:solidFill>
                <a:srgbClr val="ED7D31"/>
              </a:solidFill>
            </a:endParaRPr>
          </a:p>
        </p:txBody>
      </p:sp>
      <p:sp>
        <p:nvSpPr>
          <p:cNvPr id="5" name="Стрелка 11">
            <a:extLst>
              <a:ext uri="{FF2B5EF4-FFF2-40B4-BE49-F238E27FC236}">
                <a16:creationId xmlns:a16="http://schemas.microsoft.com/office/drawing/2014/main" id="{96F819C6-66A5-9B48-81BA-D533B53EFC99}"/>
              </a:ext>
            </a:extLst>
          </p:cNvPr>
          <p:cNvSpPr/>
          <p:nvPr/>
        </p:nvSpPr>
        <p:spPr>
          <a:xfrm rot="16200000">
            <a:off x="10579629" y="4438887"/>
            <a:ext cx="572664" cy="43116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3469" y="0"/>
                </a:moveTo>
                <a:cubicBezTo>
                  <a:pt x="13010" y="0"/>
                  <a:pt x="12551" y="232"/>
                  <a:pt x="12200" y="697"/>
                </a:cubicBezTo>
                <a:cubicBezTo>
                  <a:pt x="11500" y="1626"/>
                  <a:pt x="11500" y="3135"/>
                  <a:pt x="12200" y="4065"/>
                </a:cubicBezTo>
                <a:lnTo>
                  <a:pt x="15479" y="8419"/>
                </a:lnTo>
                <a:lnTo>
                  <a:pt x="1793" y="8419"/>
                </a:lnTo>
                <a:cubicBezTo>
                  <a:pt x="802" y="8419"/>
                  <a:pt x="0" y="9485"/>
                  <a:pt x="0" y="10800"/>
                </a:cubicBezTo>
                <a:cubicBezTo>
                  <a:pt x="0" y="12115"/>
                  <a:pt x="802" y="13181"/>
                  <a:pt x="1793" y="13181"/>
                </a:cubicBezTo>
                <a:lnTo>
                  <a:pt x="15479" y="13181"/>
                </a:lnTo>
                <a:lnTo>
                  <a:pt x="12200" y="17535"/>
                </a:lnTo>
                <a:cubicBezTo>
                  <a:pt x="11500" y="18465"/>
                  <a:pt x="11500" y="19974"/>
                  <a:pt x="12200" y="20903"/>
                </a:cubicBezTo>
                <a:cubicBezTo>
                  <a:pt x="12551" y="21368"/>
                  <a:pt x="13010" y="21600"/>
                  <a:pt x="13469" y="21600"/>
                </a:cubicBezTo>
                <a:cubicBezTo>
                  <a:pt x="13927" y="21600"/>
                  <a:pt x="14387" y="21368"/>
                  <a:pt x="14737" y="20903"/>
                </a:cubicBezTo>
                <a:lnTo>
                  <a:pt x="21074" y="12484"/>
                </a:lnTo>
                <a:cubicBezTo>
                  <a:pt x="21424" y="12019"/>
                  <a:pt x="21600" y="11409"/>
                  <a:pt x="21600" y="10800"/>
                </a:cubicBezTo>
                <a:cubicBezTo>
                  <a:pt x="21600" y="10191"/>
                  <a:pt x="21424" y="9581"/>
                  <a:pt x="21074" y="9116"/>
                </a:cubicBezTo>
                <a:lnTo>
                  <a:pt x="14737" y="697"/>
                </a:lnTo>
                <a:cubicBezTo>
                  <a:pt x="14387" y="232"/>
                  <a:pt x="13927" y="0"/>
                  <a:pt x="13469" y="0"/>
                </a:cubicBezTo>
                <a:close/>
              </a:path>
            </a:pathLst>
          </a:custGeom>
          <a:solidFill>
            <a:schemeClr val="bg1"/>
          </a:solidFill>
          <a:ln w="28575">
            <a:solidFill>
              <a:srgbClr val="ED7D31"/>
            </a:solidFill>
            <a:miter/>
          </a:ln>
        </p:spPr>
        <p:txBody>
          <a:bodyPr lIns="45718" tIns="45718" rIns="45718" bIns="45718" anchor="ctr"/>
          <a:lstStyle/>
          <a:p>
            <a:pPr algn="ctr">
              <a:defRPr>
                <a:solidFill>
                  <a:srgbClr val="FFFFFF"/>
                </a:solidFill>
                <a:latin typeface="+mn-lt"/>
                <a:ea typeface="+mn-ea"/>
                <a:cs typeface="+mn-cs"/>
                <a:sym typeface="Calibri"/>
              </a:defRPr>
            </a:pPr>
            <a:endParaRPr/>
          </a:p>
        </p:txBody>
      </p:sp>
      <p:sp>
        <p:nvSpPr>
          <p:cNvPr id="6" name="Стрелка 11">
            <a:extLst>
              <a:ext uri="{FF2B5EF4-FFF2-40B4-BE49-F238E27FC236}">
                <a16:creationId xmlns:a16="http://schemas.microsoft.com/office/drawing/2014/main" id="{5A907E47-B8CD-FC49-B43D-43B309D306AD}"/>
              </a:ext>
            </a:extLst>
          </p:cNvPr>
          <p:cNvSpPr/>
          <p:nvPr/>
        </p:nvSpPr>
        <p:spPr>
          <a:xfrm rot="16200000">
            <a:off x="10611162" y="5758800"/>
            <a:ext cx="572664" cy="39974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3469" y="0"/>
                </a:moveTo>
                <a:cubicBezTo>
                  <a:pt x="13010" y="0"/>
                  <a:pt x="12551" y="232"/>
                  <a:pt x="12200" y="697"/>
                </a:cubicBezTo>
                <a:cubicBezTo>
                  <a:pt x="11500" y="1626"/>
                  <a:pt x="11500" y="3135"/>
                  <a:pt x="12200" y="4065"/>
                </a:cubicBezTo>
                <a:lnTo>
                  <a:pt x="15479" y="8419"/>
                </a:lnTo>
                <a:lnTo>
                  <a:pt x="1793" y="8419"/>
                </a:lnTo>
                <a:cubicBezTo>
                  <a:pt x="802" y="8419"/>
                  <a:pt x="0" y="9485"/>
                  <a:pt x="0" y="10800"/>
                </a:cubicBezTo>
                <a:cubicBezTo>
                  <a:pt x="0" y="12115"/>
                  <a:pt x="802" y="13181"/>
                  <a:pt x="1793" y="13181"/>
                </a:cubicBezTo>
                <a:lnTo>
                  <a:pt x="15479" y="13181"/>
                </a:lnTo>
                <a:lnTo>
                  <a:pt x="12200" y="17535"/>
                </a:lnTo>
                <a:cubicBezTo>
                  <a:pt x="11500" y="18465"/>
                  <a:pt x="11500" y="19974"/>
                  <a:pt x="12200" y="20903"/>
                </a:cubicBezTo>
                <a:cubicBezTo>
                  <a:pt x="12551" y="21368"/>
                  <a:pt x="13010" y="21600"/>
                  <a:pt x="13469" y="21600"/>
                </a:cubicBezTo>
                <a:cubicBezTo>
                  <a:pt x="13927" y="21600"/>
                  <a:pt x="14387" y="21368"/>
                  <a:pt x="14737" y="20903"/>
                </a:cubicBezTo>
                <a:lnTo>
                  <a:pt x="21074" y="12484"/>
                </a:lnTo>
                <a:cubicBezTo>
                  <a:pt x="21424" y="12019"/>
                  <a:pt x="21600" y="11409"/>
                  <a:pt x="21600" y="10800"/>
                </a:cubicBezTo>
                <a:cubicBezTo>
                  <a:pt x="21600" y="10191"/>
                  <a:pt x="21424" y="9581"/>
                  <a:pt x="21074" y="9116"/>
                </a:cubicBezTo>
                <a:lnTo>
                  <a:pt x="14737" y="697"/>
                </a:lnTo>
                <a:cubicBezTo>
                  <a:pt x="14387" y="232"/>
                  <a:pt x="13927" y="0"/>
                  <a:pt x="13469" y="0"/>
                </a:cubicBezTo>
                <a:close/>
              </a:path>
            </a:pathLst>
          </a:custGeom>
          <a:solidFill>
            <a:schemeClr val="bg1"/>
          </a:solidFill>
          <a:ln w="28575">
            <a:solidFill>
              <a:srgbClr val="ED7D31"/>
            </a:solidFill>
            <a:miter/>
          </a:ln>
        </p:spPr>
        <p:txBody>
          <a:bodyPr lIns="45718" tIns="45718" rIns="45718" bIns="45718" anchor="ctr"/>
          <a:lstStyle/>
          <a:p>
            <a:pPr algn="ctr">
              <a:defRPr>
                <a:solidFill>
                  <a:srgbClr val="FFFFFF"/>
                </a:solidFill>
                <a:latin typeface="+mn-lt"/>
                <a:ea typeface="+mn-ea"/>
                <a:cs typeface="+mn-cs"/>
                <a:sym typeface="Calibri"/>
              </a:defRPr>
            </a:pPr>
            <a:endParaRPr/>
          </a:p>
        </p:txBody>
      </p:sp>
      <p:sp>
        <p:nvSpPr>
          <p:cNvPr id="9" name="TextBox 12">
            <a:extLst>
              <a:ext uri="{FF2B5EF4-FFF2-40B4-BE49-F238E27FC236}">
                <a16:creationId xmlns:a16="http://schemas.microsoft.com/office/drawing/2014/main" id="{BD4C617B-D09F-7941-9655-0F5ABF2CF294}"/>
              </a:ext>
            </a:extLst>
          </p:cNvPr>
          <p:cNvSpPr txBox="1"/>
          <p:nvPr/>
        </p:nvSpPr>
        <p:spPr>
          <a:xfrm>
            <a:off x="9017320" y="4473436"/>
            <a:ext cx="1741550" cy="46166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45718" tIns="45718" rIns="45718" bIns="45718">
            <a:spAutoFit/>
          </a:bodyPr>
          <a:lstStyle>
            <a:lvl1pPr>
              <a:defRPr sz="2400" b="1">
                <a:latin typeface="Circe"/>
                <a:ea typeface="Circe"/>
                <a:cs typeface="Circe"/>
                <a:sym typeface="Circe"/>
              </a:defRPr>
            </a:lvl1pPr>
          </a:lstStyle>
          <a:p>
            <a:r>
              <a:rPr dirty="0">
                <a:latin typeface="+mj-lt"/>
              </a:rPr>
              <a:t>14</a:t>
            </a:r>
            <a:r>
              <a:rPr lang="ru-RU" dirty="0">
                <a:latin typeface="+mj-lt"/>
              </a:rPr>
              <a:t>, 21 день</a:t>
            </a:r>
            <a:r>
              <a:rPr dirty="0">
                <a:latin typeface="+mj-lt"/>
              </a:rPr>
              <a:t> </a:t>
            </a:r>
          </a:p>
        </p:txBody>
      </p:sp>
      <p:sp>
        <p:nvSpPr>
          <p:cNvPr id="10" name="Прямоугольник 8">
            <a:extLst>
              <a:ext uri="{FF2B5EF4-FFF2-40B4-BE49-F238E27FC236}">
                <a16:creationId xmlns:a16="http://schemas.microsoft.com/office/drawing/2014/main" id="{7226B124-6971-444A-9522-D13FAAA3F1DC}"/>
              </a:ext>
            </a:extLst>
          </p:cNvPr>
          <p:cNvSpPr txBox="1"/>
          <p:nvPr/>
        </p:nvSpPr>
        <p:spPr>
          <a:xfrm>
            <a:off x="604511" y="1640715"/>
            <a:ext cx="4362905" cy="347787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45718" tIns="45718" rIns="45718" bIns="45718">
            <a:spAutoFit/>
          </a:bodyPr>
          <a:lstStyle/>
          <a:p>
            <a:pPr marL="342900" indent="-342900">
              <a:buClr>
                <a:srgbClr val="ED7D31"/>
              </a:buClr>
              <a:buSzPct val="100000"/>
              <a:buFont typeface="Arial" panose="020B0604020202020204" pitchFamily="34" charset="0"/>
              <a:buChar char="•"/>
              <a:defRPr sz="1400" b="1">
                <a:latin typeface="Circe"/>
                <a:ea typeface="Circe"/>
                <a:cs typeface="Circe"/>
                <a:sym typeface="Circe"/>
              </a:defRPr>
            </a:pPr>
            <a:r>
              <a:rPr lang="ru-RU" sz="2000" dirty="0">
                <a:latin typeface="+mj-lt"/>
              </a:rPr>
              <a:t>Спортивный блок (стадион, тропа здоровья «</a:t>
            </a:r>
            <a:r>
              <a:rPr lang="ru-RU" sz="2000" dirty="0" err="1">
                <a:latin typeface="+mj-lt"/>
              </a:rPr>
              <a:t>Теренкур</a:t>
            </a:r>
            <a:r>
              <a:rPr lang="ru-RU" sz="2000" dirty="0">
                <a:latin typeface="+mj-lt"/>
              </a:rPr>
              <a:t>», кабинет ЛФК)</a:t>
            </a:r>
          </a:p>
          <a:p>
            <a:pPr marL="342900" indent="-342900">
              <a:buClr>
                <a:srgbClr val="ED7D31"/>
              </a:buClr>
              <a:buSzPct val="100000"/>
              <a:buFont typeface="Arial" panose="020B0604020202020204" pitchFamily="34" charset="0"/>
              <a:buChar char="•"/>
              <a:defRPr sz="1400" b="1">
                <a:latin typeface="Circe"/>
                <a:ea typeface="Circe"/>
                <a:cs typeface="Circe"/>
                <a:sym typeface="Circe"/>
              </a:defRPr>
            </a:pPr>
            <a:endParaRPr lang="ru-RU" sz="2000" dirty="0">
              <a:latin typeface="+mj-lt"/>
            </a:endParaRPr>
          </a:p>
          <a:p>
            <a:pPr marL="342900" indent="-342900">
              <a:buClr>
                <a:srgbClr val="ED7D31"/>
              </a:buClr>
              <a:buSzPct val="100000"/>
              <a:buFont typeface="Arial" panose="020B0604020202020204" pitchFamily="34" charset="0"/>
              <a:buChar char="•"/>
              <a:defRPr sz="1400" b="1">
                <a:latin typeface="Circe"/>
                <a:ea typeface="Circe"/>
                <a:cs typeface="Circe"/>
                <a:sym typeface="Circe"/>
              </a:defRPr>
            </a:pPr>
            <a:r>
              <a:rPr sz="2000" dirty="0">
                <a:latin typeface="+mj-lt"/>
              </a:rPr>
              <a:t>СПА </a:t>
            </a:r>
            <a:r>
              <a:rPr sz="2000" dirty="0" err="1">
                <a:latin typeface="+mj-lt"/>
              </a:rPr>
              <a:t>блок</a:t>
            </a:r>
            <a:r>
              <a:rPr sz="2000" dirty="0">
                <a:latin typeface="+mj-lt"/>
              </a:rPr>
              <a:t> (</a:t>
            </a:r>
            <a:r>
              <a:rPr sz="2000" dirty="0" err="1">
                <a:latin typeface="+mj-lt"/>
              </a:rPr>
              <a:t>гальванические</a:t>
            </a:r>
            <a:r>
              <a:rPr sz="2000" dirty="0">
                <a:latin typeface="+mj-lt"/>
              </a:rPr>
              <a:t> </a:t>
            </a:r>
            <a:r>
              <a:rPr sz="2000" dirty="0" err="1">
                <a:latin typeface="+mj-lt"/>
              </a:rPr>
              <a:t>ванны</a:t>
            </a:r>
            <a:r>
              <a:rPr sz="2000" dirty="0">
                <a:latin typeface="+mj-lt"/>
              </a:rPr>
              <a:t>, </a:t>
            </a:r>
            <a:r>
              <a:rPr sz="2000" dirty="0" err="1">
                <a:latin typeface="+mj-lt"/>
              </a:rPr>
              <a:t>галокамера</a:t>
            </a:r>
            <a:r>
              <a:rPr sz="2000" dirty="0">
                <a:latin typeface="+mj-lt"/>
              </a:rPr>
              <a:t>, </a:t>
            </a:r>
            <a:r>
              <a:rPr sz="2000" dirty="0" err="1">
                <a:latin typeface="+mj-lt"/>
              </a:rPr>
              <a:t>массажные</a:t>
            </a:r>
            <a:r>
              <a:rPr sz="2000" dirty="0">
                <a:latin typeface="+mj-lt"/>
              </a:rPr>
              <a:t> </a:t>
            </a:r>
            <a:r>
              <a:rPr sz="2000" dirty="0" err="1">
                <a:latin typeface="+mj-lt"/>
              </a:rPr>
              <a:t>кабинеты</a:t>
            </a:r>
            <a:r>
              <a:rPr sz="2000" dirty="0">
                <a:latin typeface="+mj-lt"/>
              </a:rPr>
              <a:t>, </a:t>
            </a:r>
            <a:r>
              <a:rPr sz="2000" dirty="0" err="1">
                <a:latin typeface="+mj-lt"/>
              </a:rPr>
              <a:t>хамам</a:t>
            </a:r>
            <a:r>
              <a:rPr sz="2000" dirty="0">
                <a:latin typeface="+mj-lt"/>
              </a:rPr>
              <a:t>)</a:t>
            </a:r>
            <a:endParaRPr lang="ru-RU" sz="2000" dirty="0">
              <a:latin typeface="+mj-lt"/>
            </a:endParaRPr>
          </a:p>
          <a:p>
            <a:pPr marL="342900" indent="-342900">
              <a:buClr>
                <a:srgbClr val="ED7D31"/>
              </a:buClr>
              <a:buSzPct val="100000"/>
              <a:buFont typeface="Arial" panose="020B0604020202020204" pitchFamily="34" charset="0"/>
              <a:buChar char="•"/>
              <a:defRPr sz="1400" b="1">
                <a:latin typeface="Circe"/>
                <a:ea typeface="Circe"/>
                <a:cs typeface="Circe"/>
                <a:sym typeface="Circe"/>
              </a:defRPr>
            </a:pPr>
            <a:endParaRPr lang="ru-RU" sz="2000" dirty="0">
              <a:latin typeface="+mj-lt"/>
            </a:endParaRPr>
          </a:p>
          <a:p>
            <a:pPr marL="342900" indent="-342900">
              <a:buClr>
                <a:srgbClr val="ED7D31"/>
              </a:buClr>
              <a:buSzPct val="100000"/>
              <a:buFont typeface="Arial" panose="020B0604020202020204" pitchFamily="34" charset="0"/>
              <a:buChar char="•"/>
              <a:defRPr sz="1400" b="1">
                <a:latin typeface="Circe"/>
                <a:ea typeface="Circe"/>
                <a:cs typeface="Circe"/>
                <a:sym typeface="Circe"/>
              </a:defRPr>
            </a:pPr>
            <a:r>
              <a:rPr sz="2000" dirty="0">
                <a:latin typeface="+mj-lt"/>
              </a:rPr>
              <a:t>Медицинский </a:t>
            </a:r>
            <a:r>
              <a:rPr sz="2000" dirty="0" err="1">
                <a:latin typeface="+mj-lt"/>
              </a:rPr>
              <a:t>блок</a:t>
            </a:r>
            <a:r>
              <a:rPr sz="2000" dirty="0">
                <a:latin typeface="+mj-lt"/>
              </a:rPr>
              <a:t> (</a:t>
            </a:r>
            <a:r>
              <a:rPr sz="2000" dirty="0" err="1">
                <a:latin typeface="+mj-lt"/>
              </a:rPr>
              <a:t>физиокабинеты</a:t>
            </a:r>
            <a:r>
              <a:rPr sz="2000" dirty="0">
                <a:latin typeface="+mj-lt"/>
              </a:rPr>
              <a:t>, </a:t>
            </a:r>
            <a:r>
              <a:rPr sz="2000" dirty="0" err="1">
                <a:latin typeface="+mj-lt"/>
              </a:rPr>
              <a:t>стоматология</a:t>
            </a:r>
            <a:r>
              <a:rPr sz="2000" dirty="0">
                <a:latin typeface="+mj-lt"/>
              </a:rPr>
              <a:t>)</a:t>
            </a:r>
            <a:endParaRPr lang="ru-RU" sz="2000" dirty="0">
              <a:latin typeface="+mj-lt"/>
            </a:endParaRPr>
          </a:p>
          <a:p>
            <a:pPr marL="342900" indent="-342900">
              <a:buClr>
                <a:srgbClr val="ED7D31"/>
              </a:buClr>
              <a:buSzPct val="100000"/>
              <a:buFont typeface="Arial" panose="020B0604020202020204" pitchFamily="34" charset="0"/>
              <a:buChar char="•"/>
              <a:defRPr sz="1400" b="1">
                <a:latin typeface="Circe"/>
                <a:ea typeface="Circe"/>
                <a:cs typeface="Circe"/>
                <a:sym typeface="Circe"/>
              </a:defRPr>
            </a:pPr>
            <a:endParaRPr lang="ru-RU" sz="2000" dirty="0">
              <a:latin typeface="+mj-lt"/>
            </a:endParaRPr>
          </a:p>
          <a:p>
            <a:pPr marL="342900" indent="-342900">
              <a:buClr>
                <a:srgbClr val="ED7D31"/>
              </a:buClr>
              <a:buSzPct val="100000"/>
              <a:buFont typeface="Arial" panose="020B0604020202020204" pitchFamily="34" charset="0"/>
              <a:buChar char="•"/>
              <a:defRPr sz="1400" b="1">
                <a:latin typeface="Circe"/>
                <a:ea typeface="Circe"/>
                <a:cs typeface="Circe"/>
                <a:sym typeface="Circe"/>
              </a:defRPr>
            </a:pPr>
            <a:r>
              <a:rPr sz="2000" dirty="0" err="1">
                <a:latin typeface="+mj-lt"/>
              </a:rPr>
              <a:t>Психологическая</a:t>
            </a:r>
            <a:r>
              <a:rPr sz="2000" dirty="0">
                <a:latin typeface="+mj-lt"/>
              </a:rPr>
              <a:t> </a:t>
            </a:r>
            <a:r>
              <a:rPr sz="2000" dirty="0" err="1">
                <a:latin typeface="+mj-lt"/>
              </a:rPr>
              <a:t>служба</a:t>
            </a:r>
            <a:endParaRPr lang="ru-RU" sz="2000" dirty="0">
              <a:latin typeface="+mj-lt"/>
            </a:endParaRPr>
          </a:p>
        </p:txBody>
      </p:sp>
      <p:pic>
        <p:nvPicPr>
          <p:cNvPr id="11" name="Рисунок 11" descr="Рисунок 11">
            <a:extLst>
              <a:ext uri="{FF2B5EF4-FFF2-40B4-BE49-F238E27FC236}">
                <a16:creationId xmlns:a16="http://schemas.microsoft.com/office/drawing/2014/main" id="{34B03E4E-EE77-4A4F-8F1E-648C5423B0F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0823" y="210899"/>
            <a:ext cx="467377" cy="995331"/>
          </a:xfrm>
          <a:prstGeom prst="rect">
            <a:avLst/>
          </a:prstGeom>
          <a:ln w="12700">
            <a:miter lim="400000"/>
          </a:ln>
        </p:spPr>
      </p:pic>
      <p:sp>
        <p:nvSpPr>
          <p:cNvPr id="14" name="Прямоугольник 15">
            <a:extLst>
              <a:ext uri="{FF2B5EF4-FFF2-40B4-BE49-F238E27FC236}">
                <a16:creationId xmlns:a16="http://schemas.microsoft.com/office/drawing/2014/main" id="{7110655F-06B0-EE40-AE43-C7FBAA8581E2}"/>
              </a:ext>
            </a:extLst>
          </p:cNvPr>
          <p:cNvSpPr txBox="1"/>
          <p:nvPr/>
        </p:nvSpPr>
        <p:spPr>
          <a:xfrm>
            <a:off x="5253477" y="1561251"/>
            <a:ext cx="92394" cy="36932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45718" tIns="45718" rIns="45718" bIns="45718">
            <a:spAutoFit/>
          </a:bodyPr>
          <a:lstStyle>
            <a:lvl1pPr algn="ctr">
              <a:defRPr b="1">
                <a:latin typeface="Circe"/>
                <a:ea typeface="Circe"/>
                <a:cs typeface="Circe"/>
                <a:sym typeface="Circe"/>
              </a:defRPr>
            </a:lvl1pPr>
          </a:lstStyle>
          <a:p>
            <a:endParaRPr dirty="0"/>
          </a:p>
        </p:txBody>
      </p:sp>
      <p:sp>
        <p:nvSpPr>
          <p:cNvPr id="15" name="TextBox 12">
            <a:extLst>
              <a:ext uri="{FF2B5EF4-FFF2-40B4-BE49-F238E27FC236}">
                <a16:creationId xmlns:a16="http://schemas.microsoft.com/office/drawing/2014/main" id="{30F57580-B891-E445-A903-D612D7901E64}"/>
              </a:ext>
            </a:extLst>
          </p:cNvPr>
          <p:cNvSpPr txBox="1"/>
          <p:nvPr/>
        </p:nvSpPr>
        <p:spPr>
          <a:xfrm>
            <a:off x="5997576" y="5651907"/>
            <a:ext cx="4583001" cy="8280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>
            <a:spAutoFit/>
          </a:bodyPr>
          <a:lstStyle/>
          <a:p>
            <a:pPr algn="r">
              <a:defRPr sz="2400" b="1">
                <a:latin typeface="Circe"/>
                <a:ea typeface="Circe"/>
                <a:cs typeface="Circe"/>
                <a:sym typeface="Circe"/>
              </a:defRPr>
            </a:pPr>
            <a:r>
              <a:rPr dirty="0" err="1">
                <a:latin typeface="+mj-lt"/>
              </a:rPr>
              <a:t>Эффект</a:t>
            </a:r>
            <a:r>
              <a:rPr dirty="0">
                <a:latin typeface="+mj-lt"/>
              </a:rPr>
              <a:t> </a:t>
            </a:r>
            <a:r>
              <a:rPr dirty="0" err="1">
                <a:latin typeface="+mj-lt"/>
              </a:rPr>
              <a:t>оздоровления</a:t>
            </a:r>
            <a:endParaRPr dirty="0">
              <a:latin typeface="+mj-lt"/>
            </a:endParaRPr>
          </a:p>
          <a:p>
            <a:pPr algn="r">
              <a:defRPr sz="2400" b="1">
                <a:latin typeface="Circe"/>
                <a:ea typeface="Circe"/>
                <a:cs typeface="Circe"/>
                <a:sym typeface="Circe"/>
              </a:defRPr>
            </a:pPr>
            <a:r>
              <a:rPr dirty="0">
                <a:latin typeface="+mj-lt"/>
              </a:rPr>
              <a:t> 96,5%</a:t>
            </a:r>
          </a:p>
        </p:txBody>
      </p:sp>
      <p:sp>
        <p:nvSpPr>
          <p:cNvPr id="16" name="Объект 2">
            <a:extLst>
              <a:ext uri="{FF2B5EF4-FFF2-40B4-BE49-F238E27FC236}">
                <a16:creationId xmlns:a16="http://schemas.microsoft.com/office/drawing/2014/main" id="{B2B8E8E3-7EBD-9244-99C1-C3ADDCD92126}"/>
              </a:ext>
            </a:extLst>
          </p:cNvPr>
          <p:cNvSpPr txBox="1"/>
          <p:nvPr/>
        </p:nvSpPr>
        <p:spPr>
          <a:xfrm>
            <a:off x="2397622" y="6190734"/>
            <a:ext cx="1432974" cy="647089"/>
          </a:xfrm>
          <a:prstGeom prst="rect">
            <a:avLst/>
          </a:prstGeom>
          <a:solidFill>
            <a:srgbClr val="FFFFFF"/>
          </a:solidFill>
          <a:ln w="38100">
            <a:solidFill>
              <a:schemeClr val="accent1">
                <a:lumMod val="75000"/>
              </a:schemeClr>
            </a:solidFill>
            <a:miter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 anchor="ctr">
            <a:normAutofit/>
          </a:bodyPr>
          <a:lstStyle>
            <a:lvl1pPr algn="ctr">
              <a:lnSpc>
                <a:spcPct val="90000"/>
              </a:lnSpc>
              <a:spcBef>
                <a:spcPts val="1000"/>
              </a:spcBef>
              <a:defRPr sz="1600" b="1">
                <a:latin typeface="Circe Bold"/>
                <a:ea typeface="Circe Bold"/>
                <a:cs typeface="Circe Bold"/>
                <a:sym typeface="Circe Bold"/>
              </a:defRPr>
            </a:lvl1pPr>
          </a:lstStyle>
          <a:p>
            <a:r>
              <a:rPr sz="1400" dirty="0" err="1">
                <a:latin typeface="+mj-lt"/>
              </a:rPr>
              <a:t>Климатотерапия</a:t>
            </a:r>
            <a:endParaRPr sz="1400" dirty="0">
              <a:latin typeface="+mj-lt"/>
            </a:endParaRPr>
          </a:p>
        </p:txBody>
      </p:sp>
      <p:sp>
        <p:nvSpPr>
          <p:cNvPr id="17" name="Объект 2">
            <a:extLst>
              <a:ext uri="{FF2B5EF4-FFF2-40B4-BE49-F238E27FC236}">
                <a16:creationId xmlns:a16="http://schemas.microsoft.com/office/drawing/2014/main" id="{DC3FFF7F-6730-BC40-80A0-8E3BCA18A551}"/>
              </a:ext>
            </a:extLst>
          </p:cNvPr>
          <p:cNvSpPr txBox="1"/>
          <p:nvPr/>
        </p:nvSpPr>
        <p:spPr>
          <a:xfrm>
            <a:off x="3590017" y="5672342"/>
            <a:ext cx="1597980" cy="647089"/>
          </a:xfrm>
          <a:prstGeom prst="rect">
            <a:avLst/>
          </a:prstGeom>
          <a:solidFill>
            <a:srgbClr val="FFFFFF"/>
          </a:solidFill>
          <a:ln w="38100">
            <a:solidFill>
              <a:schemeClr val="accent1">
                <a:lumMod val="75000"/>
              </a:schemeClr>
            </a:solidFill>
            <a:miter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 anchor="ctr">
            <a:normAutofit/>
          </a:bodyPr>
          <a:lstStyle>
            <a:lvl1pPr algn="ctr">
              <a:lnSpc>
                <a:spcPct val="90000"/>
              </a:lnSpc>
              <a:spcBef>
                <a:spcPts val="1000"/>
              </a:spcBef>
              <a:defRPr sz="1600" b="1">
                <a:latin typeface="Circe Bold"/>
                <a:ea typeface="Circe Bold"/>
                <a:cs typeface="Circe Bold"/>
                <a:sym typeface="Circe Bold"/>
              </a:defRPr>
            </a:lvl1pPr>
          </a:lstStyle>
          <a:p>
            <a:r>
              <a:rPr sz="1400" dirty="0" err="1">
                <a:latin typeface="+mj-lt"/>
              </a:rPr>
              <a:t>Кислородотерапия</a:t>
            </a:r>
            <a:endParaRPr sz="1400" dirty="0">
              <a:latin typeface="+mj-lt"/>
            </a:endParaRPr>
          </a:p>
        </p:txBody>
      </p:sp>
      <p:sp>
        <p:nvSpPr>
          <p:cNvPr id="18" name="Объект 2">
            <a:extLst>
              <a:ext uri="{FF2B5EF4-FFF2-40B4-BE49-F238E27FC236}">
                <a16:creationId xmlns:a16="http://schemas.microsoft.com/office/drawing/2014/main" id="{6D0259FA-7EBD-1A43-BD76-94B53F9B8DAD}"/>
              </a:ext>
            </a:extLst>
          </p:cNvPr>
          <p:cNvSpPr txBox="1"/>
          <p:nvPr/>
        </p:nvSpPr>
        <p:spPr>
          <a:xfrm>
            <a:off x="4751704" y="5163405"/>
            <a:ext cx="1683706" cy="647090"/>
          </a:xfrm>
          <a:prstGeom prst="rect">
            <a:avLst/>
          </a:prstGeom>
          <a:solidFill>
            <a:srgbClr val="FFFFFF"/>
          </a:solidFill>
          <a:ln w="38100">
            <a:solidFill>
              <a:schemeClr val="accent1">
                <a:lumMod val="75000"/>
              </a:schemeClr>
            </a:solidFill>
            <a:miter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 anchor="ctr">
            <a:normAutofit/>
          </a:bodyPr>
          <a:lstStyle>
            <a:lvl1pPr algn="ctr">
              <a:lnSpc>
                <a:spcPct val="90000"/>
              </a:lnSpc>
              <a:spcBef>
                <a:spcPts val="1000"/>
              </a:spcBef>
              <a:defRPr sz="1600" b="1">
                <a:latin typeface="Circe Bold"/>
                <a:ea typeface="Circe Bold"/>
                <a:cs typeface="Circe Bold"/>
                <a:sym typeface="Circe Bold"/>
              </a:defRPr>
            </a:lvl1pPr>
          </a:lstStyle>
          <a:p>
            <a:r>
              <a:rPr sz="1400" dirty="0" err="1">
                <a:latin typeface="+mj-lt"/>
              </a:rPr>
              <a:t>Массаж</a:t>
            </a:r>
            <a:r>
              <a:rPr sz="1400" dirty="0">
                <a:latin typeface="+mj-lt"/>
              </a:rPr>
              <a:t> </a:t>
            </a:r>
            <a:r>
              <a:rPr sz="1400" dirty="0" err="1">
                <a:latin typeface="+mj-lt"/>
              </a:rPr>
              <a:t>позвоночника</a:t>
            </a:r>
            <a:endParaRPr sz="1400" dirty="0">
              <a:latin typeface="+mj-lt"/>
            </a:endParaRPr>
          </a:p>
        </p:txBody>
      </p:sp>
      <p:sp>
        <p:nvSpPr>
          <p:cNvPr id="19" name="Объект 2">
            <a:extLst>
              <a:ext uri="{FF2B5EF4-FFF2-40B4-BE49-F238E27FC236}">
                <a16:creationId xmlns:a16="http://schemas.microsoft.com/office/drawing/2014/main" id="{F22917D7-25A8-5643-8516-E357A5E521AD}"/>
              </a:ext>
            </a:extLst>
          </p:cNvPr>
          <p:cNvSpPr txBox="1"/>
          <p:nvPr/>
        </p:nvSpPr>
        <p:spPr>
          <a:xfrm>
            <a:off x="5808105" y="4640430"/>
            <a:ext cx="1683707" cy="651652"/>
          </a:xfrm>
          <a:prstGeom prst="rect">
            <a:avLst/>
          </a:prstGeom>
          <a:solidFill>
            <a:srgbClr val="FFFFFF"/>
          </a:solidFill>
          <a:ln w="38100">
            <a:solidFill>
              <a:schemeClr val="accent1">
                <a:lumMod val="75000"/>
              </a:schemeClr>
            </a:solidFill>
            <a:miter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 anchor="ctr">
            <a:normAutofit/>
          </a:bodyPr>
          <a:lstStyle>
            <a:lvl1pPr algn="ctr">
              <a:lnSpc>
                <a:spcPct val="90000"/>
              </a:lnSpc>
              <a:spcBef>
                <a:spcPts val="1000"/>
              </a:spcBef>
              <a:defRPr sz="1600" b="1">
                <a:latin typeface="Circe Bold"/>
                <a:ea typeface="Circe Bold"/>
                <a:cs typeface="Circe Bold"/>
                <a:sym typeface="Circe Bold"/>
              </a:defRPr>
            </a:lvl1pPr>
          </a:lstStyle>
          <a:p>
            <a:r>
              <a:rPr sz="1400" dirty="0" err="1">
                <a:latin typeface="+mj-lt"/>
              </a:rPr>
              <a:t>Воздействие</a:t>
            </a:r>
            <a:r>
              <a:rPr sz="1400" dirty="0">
                <a:latin typeface="+mj-lt"/>
              </a:rPr>
              <a:t> </a:t>
            </a:r>
            <a:r>
              <a:rPr sz="1400" dirty="0" err="1">
                <a:latin typeface="+mj-lt"/>
              </a:rPr>
              <a:t>магнитными</a:t>
            </a:r>
            <a:r>
              <a:rPr sz="1400" dirty="0">
                <a:latin typeface="+mj-lt"/>
              </a:rPr>
              <a:t> </a:t>
            </a:r>
            <a:r>
              <a:rPr sz="1400" dirty="0" err="1">
                <a:latin typeface="+mj-lt"/>
              </a:rPr>
              <a:t>полями</a:t>
            </a:r>
            <a:endParaRPr sz="1400" dirty="0">
              <a:latin typeface="+mj-lt"/>
            </a:endParaRPr>
          </a:p>
        </p:txBody>
      </p:sp>
      <p:sp>
        <p:nvSpPr>
          <p:cNvPr id="20" name="Объект 2">
            <a:extLst>
              <a:ext uri="{FF2B5EF4-FFF2-40B4-BE49-F238E27FC236}">
                <a16:creationId xmlns:a16="http://schemas.microsoft.com/office/drawing/2014/main" id="{B12D5FE0-8DD3-F34A-B89B-1C16B2CFB1A8}"/>
              </a:ext>
            </a:extLst>
          </p:cNvPr>
          <p:cNvSpPr txBox="1"/>
          <p:nvPr/>
        </p:nvSpPr>
        <p:spPr>
          <a:xfrm>
            <a:off x="6854566" y="4038116"/>
            <a:ext cx="1499787" cy="651652"/>
          </a:xfrm>
          <a:prstGeom prst="rect">
            <a:avLst/>
          </a:prstGeom>
          <a:solidFill>
            <a:srgbClr val="FFFFFF"/>
          </a:solidFill>
          <a:ln w="38100">
            <a:solidFill>
              <a:schemeClr val="accent1">
                <a:lumMod val="75000"/>
              </a:schemeClr>
            </a:solidFill>
            <a:miter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 anchor="ctr">
            <a:normAutofit/>
          </a:bodyPr>
          <a:lstStyle>
            <a:lvl1pPr algn="ctr">
              <a:lnSpc>
                <a:spcPct val="90000"/>
              </a:lnSpc>
              <a:spcBef>
                <a:spcPts val="1000"/>
              </a:spcBef>
              <a:defRPr sz="1600" b="1">
                <a:latin typeface="Circe Bold"/>
                <a:ea typeface="Circe Bold"/>
                <a:cs typeface="Circe Bold"/>
                <a:sym typeface="Circe Bold"/>
              </a:defRPr>
            </a:lvl1pPr>
          </a:lstStyle>
          <a:p>
            <a:r>
              <a:rPr sz="1400" dirty="0" err="1">
                <a:latin typeface="+mj-lt"/>
              </a:rPr>
              <a:t>Лекарственный</a:t>
            </a:r>
            <a:r>
              <a:rPr sz="1400" dirty="0">
                <a:latin typeface="+mj-lt"/>
              </a:rPr>
              <a:t> </a:t>
            </a:r>
            <a:r>
              <a:rPr sz="1400" dirty="0" err="1">
                <a:latin typeface="+mj-lt"/>
              </a:rPr>
              <a:t>электрофорез</a:t>
            </a:r>
            <a:endParaRPr sz="1400" dirty="0">
              <a:latin typeface="+mj-lt"/>
            </a:endParaRPr>
          </a:p>
        </p:txBody>
      </p:sp>
      <p:sp>
        <p:nvSpPr>
          <p:cNvPr id="21" name="Объект 2">
            <a:extLst>
              <a:ext uri="{FF2B5EF4-FFF2-40B4-BE49-F238E27FC236}">
                <a16:creationId xmlns:a16="http://schemas.microsoft.com/office/drawing/2014/main" id="{68F2DFA4-C0BF-7B4C-843A-E16EFF04355E}"/>
              </a:ext>
            </a:extLst>
          </p:cNvPr>
          <p:cNvSpPr txBox="1"/>
          <p:nvPr/>
        </p:nvSpPr>
        <p:spPr>
          <a:xfrm>
            <a:off x="7596876" y="3437780"/>
            <a:ext cx="1384399" cy="651652"/>
          </a:xfrm>
          <a:prstGeom prst="rect">
            <a:avLst/>
          </a:prstGeom>
          <a:solidFill>
            <a:srgbClr val="FFFFFF"/>
          </a:solidFill>
          <a:ln w="38100">
            <a:solidFill>
              <a:schemeClr val="accent1">
                <a:lumMod val="75000"/>
              </a:schemeClr>
            </a:solidFill>
            <a:miter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 anchor="ctr">
            <a:normAutofit/>
          </a:bodyPr>
          <a:lstStyle>
            <a:lvl1pPr algn="ctr">
              <a:lnSpc>
                <a:spcPct val="90000"/>
              </a:lnSpc>
              <a:spcBef>
                <a:spcPts val="1000"/>
              </a:spcBef>
              <a:defRPr sz="1600" b="1">
                <a:latin typeface="Circe Bold"/>
                <a:ea typeface="Circe Bold"/>
                <a:cs typeface="Circe Bold"/>
                <a:sym typeface="Circe Bold"/>
              </a:defRPr>
            </a:lvl1pPr>
          </a:lstStyle>
          <a:p>
            <a:r>
              <a:rPr sz="1400" dirty="0" err="1">
                <a:latin typeface="+mj-lt"/>
              </a:rPr>
              <a:t>Ультразвуковая</a:t>
            </a:r>
            <a:r>
              <a:rPr sz="1400" dirty="0">
                <a:latin typeface="+mj-lt"/>
              </a:rPr>
              <a:t> </a:t>
            </a:r>
            <a:r>
              <a:rPr sz="1400" dirty="0" err="1">
                <a:latin typeface="+mj-lt"/>
              </a:rPr>
              <a:t>терапия</a:t>
            </a:r>
            <a:endParaRPr sz="1400" dirty="0">
              <a:latin typeface="+mj-lt"/>
            </a:endParaRPr>
          </a:p>
        </p:txBody>
      </p:sp>
      <p:sp>
        <p:nvSpPr>
          <p:cNvPr id="22" name="Объект 2">
            <a:extLst>
              <a:ext uri="{FF2B5EF4-FFF2-40B4-BE49-F238E27FC236}">
                <a16:creationId xmlns:a16="http://schemas.microsoft.com/office/drawing/2014/main" id="{0D7DE30D-956A-DD48-83F7-DEC20CE608F5}"/>
              </a:ext>
            </a:extLst>
          </p:cNvPr>
          <p:cNvSpPr txBox="1"/>
          <p:nvPr/>
        </p:nvSpPr>
        <p:spPr>
          <a:xfrm>
            <a:off x="8476839" y="2917881"/>
            <a:ext cx="1514510" cy="627830"/>
          </a:xfrm>
          <a:prstGeom prst="rect">
            <a:avLst/>
          </a:prstGeom>
          <a:solidFill>
            <a:srgbClr val="FFFFFF"/>
          </a:solidFill>
          <a:ln w="38100">
            <a:solidFill>
              <a:schemeClr val="accent1">
                <a:lumMod val="75000"/>
              </a:schemeClr>
            </a:solidFill>
            <a:miter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 anchor="ctr">
            <a:normAutofit/>
          </a:bodyPr>
          <a:lstStyle>
            <a:lvl1pPr algn="ctr">
              <a:lnSpc>
                <a:spcPct val="90000"/>
              </a:lnSpc>
              <a:spcBef>
                <a:spcPts val="1000"/>
              </a:spcBef>
              <a:defRPr sz="1600" b="1">
                <a:latin typeface="Circe Bold"/>
                <a:ea typeface="Circe Bold"/>
                <a:cs typeface="Circe Bold"/>
                <a:sym typeface="Circe Bold"/>
              </a:defRPr>
            </a:lvl1pPr>
          </a:lstStyle>
          <a:p>
            <a:r>
              <a:rPr sz="1400" dirty="0" err="1">
                <a:latin typeface="+mj-lt"/>
              </a:rPr>
              <a:t>Аэрозольтерапия</a:t>
            </a:r>
            <a:endParaRPr sz="1400" dirty="0">
              <a:latin typeface="+mj-lt"/>
            </a:endParaRPr>
          </a:p>
        </p:txBody>
      </p:sp>
      <p:sp>
        <p:nvSpPr>
          <p:cNvPr id="23" name="Объект 2">
            <a:extLst>
              <a:ext uri="{FF2B5EF4-FFF2-40B4-BE49-F238E27FC236}">
                <a16:creationId xmlns:a16="http://schemas.microsoft.com/office/drawing/2014/main" id="{6880B2BD-C376-B749-A79C-46F206DE50C3}"/>
              </a:ext>
            </a:extLst>
          </p:cNvPr>
          <p:cNvSpPr txBox="1"/>
          <p:nvPr/>
        </p:nvSpPr>
        <p:spPr>
          <a:xfrm>
            <a:off x="10618789" y="1298946"/>
            <a:ext cx="1494380" cy="632876"/>
          </a:xfrm>
          <a:prstGeom prst="rect">
            <a:avLst/>
          </a:prstGeom>
          <a:solidFill>
            <a:srgbClr val="FFFFFF"/>
          </a:solidFill>
          <a:ln w="38100">
            <a:solidFill>
              <a:schemeClr val="accent1">
                <a:lumMod val="75000"/>
              </a:schemeClr>
            </a:solidFill>
            <a:miter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 anchor="ctr">
            <a:normAutofit/>
          </a:bodyPr>
          <a:lstStyle>
            <a:lvl1pPr algn="ctr">
              <a:lnSpc>
                <a:spcPct val="90000"/>
              </a:lnSpc>
              <a:spcBef>
                <a:spcPts val="1000"/>
              </a:spcBef>
              <a:defRPr sz="1600" b="1">
                <a:latin typeface="Circe Bold"/>
                <a:ea typeface="Circe Bold"/>
                <a:cs typeface="Circe Bold"/>
                <a:sym typeface="Circe Bold"/>
              </a:defRPr>
            </a:lvl1pPr>
          </a:lstStyle>
          <a:p>
            <a:r>
              <a:rPr sz="1400" dirty="0" err="1">
                <a:latin typeface="+mj-lt"/>
              </a:rPr>
              <a:t>Психотерапия</a:t>
            </a:r>
            <a:endParaRPr sz="1400" dirty="0">
              <a:latin typeface="+mj-lt"/>
            </a:endParaRPr>
          </a:p>
        </p:txBody>
      </p:sp>
      <p:sp>
        <p:nvSpPr>
          <p:cNvPr id="24" name="Объект 2">
            <a:extLst>
              <a:ext uri="{FF2B5EF4-FFF2-40B4-BE49-F238E27FC236}">
                <a16:creationId xmlns:a16="http://schemas.microsoft.com/office/drawing/2014/main" id="{05409948-CE96-A841-B58D-A96DDF493C98}"/>
              </a:ext>
            </a:extLst>
          </p:cNvPr>
          <p:cNvSpPr txBox="1"/>
          <p:nvPr/>
        </p:nvSpPr>
        <p:spPr>
          <a:xfrm>
            <a:off x="9165424" y="2485439"/>
            <a:ext cx="1238935" cy="541878"/>
          </a:xfrm>
          <a:prstGeom prst="rect">
            <a:avLst/>
          </a:prstGeom>
          <a:solidFill>
            <a:srgbClr val="FFFFFF"/>
          </a:solidFill>
          <a:ln w="38100">
            <a:solidFill>
              <a:schemeClr val="accent1">
                <a:lumMod val="75000"/>
              </a:schemeClr>
            </a:solidFill>
            <a:miter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 anchor="ctr">
            <a:normAutofit/>
          </a:bodyPr>
          <a:lstStyle>
            <a:lvl1pPr algn="ctr">
              <a:lnSpc>
                <a:spcPct val="90000"/>
              </a:lnSpc>
              <a:spcBef>
                <a:spcPts val="1000"/>
              </a:spcBef>
              <a:defRPr sz="1600" b="1">
                <a:latin typeface="Circe Bold"/>
                <a:ea typeface="Circe Bold"/>
                <a:cs typeface="Circe Bold"/>
                <a:sym typeface="Circe Bold"/>
              </a:defRPr>
            </a:lvl1pPr>
          </a:lstStyle>
          <a:p>
            <a:r>
              <a:rPr sz="1400" dirty="0">
                <a:latin typeface="+mj-lt"/>
              </a:rPr>
              <a:t>ЛФК</a:t>
            </a:r>
          </a:p>
        </p:txBody>
      </p:sp>
      <p:sp>
        <p:nvSpPr>
          <p:cNvPr id="25" name="Объект 2">
            <a:extLst>
              <a:ext uri="{FF2B5EF4-FFF2-40B4-BE49-F238E27FC236}">
                <a16:creationId xmlns:a16="http://schemas.microsoft.com/office/drawing/2014/main" id="{C0C1826E-99FE-3943-8EAD-1A62EE8121CF}"/>
              </a:ext>
            </a:extLst>
          </p:cNvPr>
          <p:cNvSpPr txBox="1"/>
          <p:nvPr/>
        </p:nvSpPr>
        <p:spPr>
          <a:xfrm>
            <a:off x="10127045" y="1930579"/>
            <a:ext cx="1238934" cy="632876"/>
          </a:xfrm>
          <a:prstGeom prst="rect">
            <a:avLst/>
          </a:prstGeom>
          <a:solidFill>
            <a:srgbClr val="FFFFFF"/>
          </a:solidFill>
          <a:ln w="38100">
            <a:solidFill>
              <a:schemeClr val="accent1">
                <a:lumMod val="75000"/>
              </a:schemeClr>
            </a:solidFill>
            <a:miter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 anchor="ctr">
            <a:normAutofit/>
          </a:bodyPr>
          <a:lstStyle>
            <a:lvl1pPr algn="ctr">
              <a:lnSpc>
                <a:spcPct val="90000"/>
              </a:lnSpc>
              <a:spcBef>
                <a:spcPts val="1000"/>
              </a:spcBef>
              <a:defRPr sz="1600" b="1">
                <a:latin typeface="Circe Bold"/>
                <a:ea typeface="Circe Bold"/>
                <a:cs typeface="Circe Bold"/>
                <a:sym typeface="Circe Bold"/>
              </a:defRPr>
            </a:lvl1pPr>
          </a:lstStyle>
          <a:p>
            <a:r>
              <a:rPr sz="1400" dirty="0" err="1">
                <a:latin typeface="+mj-lt"/>
              </a:rPr>
              <a:t>Галотерапия</a:t>
            </a:r>
            <a:endParaRPr sz="14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68311410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28E028C-8470-8248-9650-F272103086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5782"/>
            <a:ext cx="10515600" cy="1325563"/>
          </a:xfrm>
        </p:spPr>
        <p:txBody>
          <a:bodyPr>
            <a:normAutofit/>
          </a:bodyPr>
          <a:lstStyle/>
          <a:p>
            <a:r>
              <a:rPr lang="ru-RU" sz="3600" b="1" dirty="0">
                <a:solidFill>
                  <a:srgbClr val="ED7D31"/>
                </a:solidFill>
              </a:rPr>
              <a:t>Развитие качеств бережливой личности ребёнка </a:t>
            </a:r>
          </a:p>
        </p:txBody>
      </p:sp>
      <p:pic>
        <p:nvPicPr>
          <p:cNvPr id="4" name="Рисунок 11" descr="Рисунок 11">
            <a:extLst>
              <a:ext uri="{FF2B5EF4-FFF2-40B4-BE49-F238E27FC236}">
                <a16:creationId xmlns:a16="http://schemas.microsoft.com/office/drawing/2014/main" id="{0362682F-ADEA-8947-9699-7F2C7A6DC5E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0823" y="210899"/>
            <a:ext cx="467377" cy="995331"/>
          </a:xfrm>
          <a:prstGeom prst="rect">
            <a:avLst/>
          </a:prstGeom>
          <a:ln w="12700">
            <a:miter lim="400000"/>
          </a:ln>
        </p:spPr>
      </p:pic>
      <p:sp>
        <p:nvSpPr>
          <p:cNvPr id="6" name="object 2">
            <a:extLst>
              <a:ext uri="{FF2B5EF4-FFF2-40B4-BE49-F238E27FC236}">
                <a16:creationId xmlns:a16="http://schemas.microsoft.com/office/drawing/2014/main" id="{A97FA54B-C186-EA42-AFF2-0D5609A6568C}"/>
              </a:ext>
            </a:extLst>
          </p:cNvPr>
          <p:cNvSpPr/>
          <p:nvPr/>
        </p:nvSpPr>
        <p:spPr>
          <a:xfrm>
            <a:off x="2736528" y="1972788"/>
            <a:ext cx="2966857" cy="277842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E2C9CF88-9C21-8B4A-A30F-AD7FA5DB5A0A}"/>
              </a:ext>
            </a:extLst>
          </p:cNvPr>
          <p:cNvSpPr/>
          <p:nvPr/>
        </p:nvSpPr>
        <p:spPr>
          <a:xfrm>
            <a:off x="0" y="2071642"/>
            <a:ext cx="3525795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699135" lvl="1" indent="-344805">
              <a:lnSpc>
                <a:spcPct val="100000"/>
              </a:lnSpc>
              <a:spcBef>
                <a:spcPts val="660"/>
              </a:spcBef>
              <a:buClr>
                <a:srgbClr val="004B8D"/>
              </a:buClr>
              <a:buFont typeface="Arial"/>
              <a:buChar char="•"/>
              <a:tabLst>
                <a:tab pos="698500" algn="l"/>
                <a:tab pos="699770" algn="l"/>
              </a:tabLst>
            </a:pPr>
            <a:r>
              <a:rPr lang="ru-RU" spc="-5" dirty="0">
                <a:cs typeface="Calibri"/>
              </a:rPr>
              <a:t>любознательный;</a:t>
            </a:r>
            <a:endParaRPr lang="ru-RU" dirty="0">
              <a:cs typeface="Calibri"/>
            </a:endParaRPr>
          </a:p>
          <a:p>
            <a:pPr marL="699135" lvl="1" indent="-344805">
              <a:lnSpc>
                <a:spcPct val="100000"/>
              </a:lnSpc>
              <a:spcBef>
                <a:spcPts val="540"/>
              </a:spcBef>
              <a:buClr>
                <a:srgbClr val="004B8D"/>
              </a:buClr>
              <a:buFont typeface="Arial"/>
              <a:buChar char="•"/>
              <a:tabLst>
                <a:tab pos="698500" algn="l"/>
                <a:tab pos="699770" algn="l"/>
              </a:tabLst>
            </a:pPr>
            <a:r>
              <a:rPr lang="ru-RU" spc="-15" dirty="0">
                <a:cs typeface="Calibri"/>
              </a:rPr>
              <a:t>знающий;</a:t>
            </a:r>
            <a:endParaRPr lang="ru-RU" dirty="0">
              <a:cs typeface="Calibri"/>
            </a:endParaRPr>
          </a:p>
          <a:p>
            <a:pPr marL="699135" lvl="1" indent="-344805">
              <a:lnSpc>
                <a:spcPct val="100000"/>
              </a:lnSpc>
              <a:spcBef>
                <a:spcPts val="540"/>
              </a:spcBef>
              <a:buClr>
                <a:srgbClr val="004B8D"/>
              </a:buClr>
              <a:buFont typeface="Arial"/>
              <a:buChar char="•"/>
              <a:tabLst>
                <a:tab pos="698500" algn="l"/>
                <a:tab pos="699770" algn="l"/>
              </a:tabLst>
            </a:pPr>
            <a:r>
              <a:rPr lang="ru-RU" spc="-25" dirty="0">
                <a:cs typeface="Calibri"/>
              </a:rPr>
              <a:t>думающий;</a:t>
            </a:r>
            <a:endParaRPr lang="ru-RU" dirty="0">
              <a:cs typeface="Calibri"/>
            </a:endParaRPr>
          </a:p>
          <a:p>
            <a:pPr marL="699135" lvl="1" indent="-344805">
              <a:lnSpc>
                <a:spcPct val="100000"/>
              </a:lnSpc>
              <a:spcBef>
                <a:spcPts val="640"/>
              </a:spcBef>
              <a:buClr>
                <a:srgbClr val="004B8D"/>
              </a:buClr>
              <a:buFont typeface="Arial"/>
              <a:buChar char="•"/>
              <a:tabLst>
                <a:tab pos="698500" algn="l"/>
                <a:tab pos="699770" algn="l"/>
              </a:tabLst>
            </a:pPr>
            <a:r>
              <a:rPr lang="ru-RU" dirty="0">
                <a:cs typeface="Calibri"/>
              </a:rPr>
              <a:t>общительный;</a:t>
            </a:r>
          </a:p>
          <a:p>
            <a:pPr marL="699135" lvl="1" indent="-344805">
              <a:lnSpc>
                <a:spcPct val="100000"/>
              </a:lnSpc>
              <a:spcBef>
                <a:spcPts val="540"/>
              </a:spcBef>
              <a:buClr>
                <a:srgbClr val="004B8D"/>
              </a:buClr>
              <a:buFont typeface="Arial"/>
              <a:buChar char="•"/>
              <a:tabLst>
                <a:tab pos="698500" algn="l"/>
                <a:tab pos="699770" algn="l"/>
              </a:tabLst>
            </a:pPr>
            <a:r>
              <a:rPr lang="ru-RU" spc="10" dirty="0">
                <a:cs typeface="Calibri"/>
              </a:rPr>
              <a:t>принципиальный;</a:t>
            </a:r>
            <a:endParaRPr lang="ru-RU" dirty="0">
              <a:cs typeface="Calibri"/>
            </a:endParaRPr>
          </a:p>
          <a:p>
            <a:pPr marL="699135" lvl="1" indent="-344805">
              <a:lnSpc>
                <a:spcPct val="100000"/>
              </a:lnSpc>
              <a:spcBef>
                <a:spcPts val="540"/>
              </a:spcBef>
              <a:buClr>
                <a:srgbClr val="004B8D"/>
              </a:buClr>
              <a:buFont typeface="Arial"/>
              <a:buChar char="•"/>
              <a:tabLst>
                <a:tab pos="698500" algn="l"/>
                <a:tab pos="699770" algn="l"/>
              </a:tabLst>
            </a:pPr>
            <a:r>
              <a:rPr lang="ru-RU" spc="35" dirty="0">
                <a:cs typeface="Calibri"/>
              </a:rPr>
              <a:t>широко</a:t>
            </a:r>
            <a:r>
              <a:rPr lang="ru-RU" spc="-35" dirty="0">
                <a:cs typeface="Calibri"/>
              </a:rPr>
              <a:t> </a:t>
            </a:r>
            <a:r>
              <a:rPr lang="ru-RU" spc="-15" dirty="0">
                <a:cs typeface="Calibri"/>
              </a:rPr>
              <a:t>мыслящий;</a:t>
            </a:r>
            <a:endParaRPr lang="ru-RU" dirty="0">
              <a:cs typeface="Calibri"/>
            </a:endParaRPr>
          </a:p>
          <a:p>
            <a:pPr marL="699135" lvl="1" indent="-344805">
              <a:lnSpc>
                <a:spcPct val="100000"/>
              </a:lnSpc>
              <a:spcBef>
                <a:spcPts val="640"/>
              </a:spcBef>
              <a:buClr>
                <a:srgbClr val="004B8D"/>
              </a:buClr>
              <a:buFont typeface="Arial"/>
              <a:buChar char="•"/>
              <a:tabLst>
                <a:tab pos="698500" algn="l"/>
                <a:tab pos="699770" algn="l"/>
              </a:tabLst>
            </a:pPr>
            <a:r>
              <a:rPr lang="ru-RU" spc="-5" dirty="0">
                <a:cs typeface="Calibri"/>
              </a:rPr>
              <a:t>заботливый;</a:t>
            </a:r>
            <a:endParaRPr lang="ru-RU" dirty="0">
              <a:cs typeface="Calibri"/>
            </a:endParaRPr>
          </a:p>
          <a:p>
            <a:pPr marL="699135" lvl="1" indent="-344805">
              <a:lnSpc>
                <a:spcPct val="100000"/>
              </a:lnSpc>
              <a:spcBef>
                <a:spcPts val="540"/>
              </a:spcBef>
              <a:buClr>
                <a:srgbClr val="004B8D"/>
              </a:buClr>
              <a:buFont typeface="Arial"/>
              <a:buChar char="•"/>
              <a:tabLst>
                <a:tab pos="698500" algn="l"/>
                <a:tab pos="699770" algn="l"/>
              </a:tabLst>
            </a:pPr>
            <a:r>
              <a:rPr lang="ru-RU" spc="5" dirty="0">
                <a:cs typeface="Calibri"/>
              </a:rPr>
              <a:t>решительный;</a:t>
            </a:r>
            <a:endParaRPr lang="ru-RU" dirty="0">
              <a:cs typeface="Calibri"/>
            </a:endParaRPr>
          </a:p>
          <a:p>
            <a:pPr marL="699135" lvl="1" indent="-344805">
              <a:lnSpc>
                <a:spcPct val="100000"/>
              </a:lnSpc>
              <a:spcBef>
                <a:spcPts val="540"/>
              </a:spcBef>
              <a:buClr>
                <a:srgbClr val="004B8D"/>
              </a:buClr>
              <a:buFont typeface="Arial"/>
              <a:buChar char="•"/>
              <a:tabLst>
                <a:tab pos="698500" algn="l"/>
                <a:tab pos="699770" algn="l"/>
              </a:tabLst>
            </a:pPr>
            <a:r>
              <a:rPr lang="ru-RU" spc="30" dirty="0">
                <a:cs typeface="Calibri"/>
              </a:rPr>
              <a:t>гармонично</a:t>
            </a:r>
            <a:r>
              <a:rPr lang="ru-RU" spc="-35" dirty="0">
                <a:cs typeface="Calibri"/>
              </a:rPr>
              <a:t> </a:t>
            </a:r>
            <a:r>
              <a:rPr lang="ru-RU" spc="5" dirty="0">
                <a:cs typeface="Calibri"/>
              </a:rPr>
              <a:t>развитый;</a:t>
            </a:r>
            <a:endParaRPr lang="ru-RU" dirty="0">
              <a:cs typeface="Calibri"/>
            </a:endParaRPr>
          </a:p>
          <a:p>
            <a:pPr marL="699135" lvl="1" indent="-344805">
              <a:lnSpc>
                <a:spcPct val="100000"/>
              </a:lnSpc>
              <a:spcBef>
                <a:spcPts val="640"/>
              </a:spcBef>
              <a:buClr>
                <a:srgbClr val="004B8D"/>
              </a:buClr>
              <a:buFont typeface="Arial"/>
              <a:buChar char="•"/>
              <a:tabLst>
                <a:tab pos="698500" algn="l"/>
                <a:tab pos="699770" algn="l"/>
              </a:tabLst>
            </a:pPr>
            <a:r>
              <a:rPr lang="ru-RU" dirty="0">
                <a:cs typeface="Calibri"/>
              </a:rPr>
              <a:t>анализирующий.</a:t>
            </a:r>
          </a:p>
        </p:txBody>
      </p:sp>
      <p:sp>
        <p:nvSpPr>
          <p:cNvPr id="11" name="object 4">
            <a:extLst>
              <a:ext uri="{FF2B5EF4-FFF2-40B4-BE49-F238E27FC236}">
                <a16:creationId xmlns:a16="http://schemas.microsoft.com/office/drawing/2014/main" id="{4F75B08F-AA6F-8E42-8C8C-D3AB5380E9E1}"/>
              </a:ext>
            </a:extLst>
          </p:cNvPr>
          <p:cNvSpPr txBox="1">
            <a:spLocks/>
          </p:cNvSpPr>
          <p:nvPr/>
        </p:nvSpPr>
        <p:spPr>
          <a:xfrm>
            <a:off x="838200" y="1364884"/>
            <a:ext cx="4168140" cy="382156"/>
          </a:xfrm>
          <a:prstGeom prst="rect">
            <a:avLst/>
          </a:prstGeom>
        </p:spPr>
        <p:txBody>
          <a:bodyPr vert="horz" wrap="square" lIns="0" tIns="12700" rIns="0" bIns="0" rtlCol="0" anchor="ctr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ru-RU" sz="2400" spc="-170" dirty="0">
                <a:solidFill>
                  <a:schemeClr val="accent1">
                    <a:lumMod val="75000"/>
                  </a:schemeClr>
                </a:solidFill>
              </a:rPr>
              <a:t>Профиль </a:t>
            </a:r>
            <a:r>
              <a:rPr lang="ru-RU" sz="2400" spc="-225" dirty="0">
                <a:solidFill>
                  <a:schemeClr val="accent1">
                    <a:lumMod val="75000"/>
                  </a:schemeClr>
                </a:solidFill>
              </a:rPr>
              <a:t>учащегося</a:t>
            </a:r>
            <a:r>
              <a:rPr lang="ru-RU" sz="2400" spc="-385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" sz="2400" spc="95" dirty="0">
                <a:solidFill>
                  <a:schemeClr val="accent1">
                    <a:lumMod val="75000"/>
                  </a:schemeClr>
                </a:solidFill>
                <a:cs typeface="Calibri"/>
              </a:rPr>
              <a:t>IB</a:t>
            </a:r>
            <a:endParaRPr lang="en" sz="2400" dirty="0">
              <a:solidFill>
                <a:schemeClr val="accent1">
                  <a:lumMod val="75000"/>
                </a:schemeClr>
              </a:solidFill>
              <a:cs typeface="Calibri"/>
            </a:endParaRPr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89B806C0-601A-4747-B041-D5797DFE5B14}"/>
              </a:ext>
            </a:extLst>
          </p:cNvPr>
          <p:cNvSpPr/>
          <p:nvPr/>
        </p:nvSpPr>
        <p:spPr>
          <a:xfrm>
            <a:off x="5966085" y="1206230"/>
            <a:ext cx="6096000" cy="424732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algn="ctr" defTabSz="8890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sz="2400" dirty="0">
                <a:solidFill>
                  <a:schemeClr val="accent1">
                    <a:lumMod val="75000"/>
                  </a:schemeClr>
                </a:solidFill>
                <a:latin typeface="+mj-lt"/>
              </a:rPr>
              <a:t>Модель бережливой личности</a:t>
            </a:r>
          </a:p>
        </p:txBody>
      </p:sp>
      <p:pic>
        <p:nvPicPr>
          <p:cNvPr id="5121" name="Picture 1" descr="page4image41660192">
            <a:extLst>
              <a:ext uri="{FF2B5EF4-FFF2-40B4-BE49-F238E27FC236}">
                <a16:creationId xmlns:a16="http://schemas.microsoft.com/office/drawing/2014/main" id="{1D266725-6606-9546-A21E-BED51ED231C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66085" y="1826435"/>
            <a:ext cx="6068213" cy="37230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9855097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653A947-7F52-374B-B9D5-1E597899D3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63461" y="777743"/>
            <a:ext cx="3735423" cy="593854"/>
          </a:xfrm>
        </p:spPr>
        <p:txBody>
          <a:bodyPr>
            <a:normAutofit/>
          </a:bodyPr>
          <a:lstStyle/>
          <a:p>
            <a:r>
              <a:rPr lang="ru-RU" sz="2400" dirty="0">
                <a:solidFill>
                  <a:schemeClr val="accent1">
                    <a:lumMod val="75000"/>
                  </a:schemeClr>
                </a:solidFill>
              </a:rPr>
              <a:t>Образовательная модель</a:t>
            </a:r>
          </a:p>
        </p:txBody>
      </p:sp>
      <p:pic>
        <p:nvPicPr>
          <p:cNvPr id="4" name="Рисунок 11" descr="Рисунок 11">
            <a:extLst>
              <a:ext uri="{FF2B5EF4-FFF2-40B4-BE49-F238E27FC236}">
                <a16:creationId xmlns:a16="http://schemas.microsoft.com/office/drawing/2014/main" id="{DF1916C0-EBC1-9E4B-89AF-BAE52D22B6D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2091" y="83390"/>
            <a:ext cx="467377" cy="995331"/>
          </a:xfrm>
          <a:prstGeom prst="rect">
            <a:avLst/>
          </a:prstGeom>
          <a:ln w="12700">
            <a:miter lim="400000"/>
          </a:ln>
        </p:spPr>
      </p:pic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59E871DB-E213-FF4B-B939-09458833242F}"/>
              </a:ext>
            </a:extLst>
          </p:cNvPr>
          <p:cNvSpPr/>
          <p:nvPr/>
        </p:nvSpPr>
        <p:spPr>
          <a:xfrm>
            <a:off x="3182049" y="2919362"/>
            <a:ext cx="529824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>
                <a:solidFill>
                  <a:schemeClr val="accent1">
                    <a:lumMod val="75000"/>
                  </a:schemeClr>
                </a:solidFill>
                <a:latin typeface="+mj-lt"/>
              </a:rPr>
              <a:t>Форматы/подходы и методы обучения </a:t>
            </a:r>
            <a:endParaRPr lang="ru-RU" sz="2400" b="1" dirty="0">
              <a:solidFill>
                <a:schemeClr val="accent1">
                  <a:lumMod val="75000"/>
                </a:schemeClr>
              </a:solidFill>
              <a:latin typeface="+mj-lt"/>
              <a:ea typeface="Roboto" panose="02000000000000000000" pitchFamily="2" charset="0"/>
            </a:endParaRPr>
          </a:p>
        </p:txBody>
      </p:sp>
      <p:pic>
        <p:nvPicPr>
          <p:cNvPr id="6" name="Изображение 23">
            <a:extLst>
              <a:ext uri="{FF2B5EF4-FFF2-40B4-BE49-F238E27FC236}">
                <a16:creationId xmlns:a16="http://schemas.microsoft.com/office/drawing/2014/main" id="{52C6E545-AF24-774A-8518-A8F1703679D1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21300" t="24019" r="17263" b="16662"/>
          <a:stretch>
            <a:fillRect/>
          </a:stretch>
        </p:blipFill>
        <p:spPr>
          <a:xfrm>
            <a:off x="349404" y="4007877"/>
            <a:ext cx="779154" cy="752372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BD5340CF-5352-774F-AEA7-0E2F819E18F0}"/>
              </a:ext>
            </a:extLst>
          </p:cNvPr>
          <p:cNvSpPr txBox="1"/>
          <p:nvPr/>
        </p:nvSpPr>
        <p:spPr>
          <a:xfrm>
            <a:off x="1086521" y="4131077"/>
            <a:ext cx="337838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chemeClr val="tx1"/>
                </a:solidFill>
                <a:latin typeface="+mj-lt"/>
                <a:cs typeface="Calibri" panose="020F0502020204030204" pitchFamily="34" charset="0"/>
              </a:rPr>
              <a:t>Метод проектной деятельности</a:t>
            </a:r>
          </a:p>
        </p:txBody>
      </p:sp>
      <p:pic>
        <p:nvPicPr>
          <p:cNvPr id="8" name="Изображение 24">
            <a:extLst>
              <a:ext uri="{FF2B5EF4-FFF2-40B4-BE49-F238E27FC236}">
                <a16:creationId xmlns:a16="http://schemas.microsoft.com/office/drawing/2014/main" id="{0A9D2FF0-26C2-3E4F-9B5F-2EDE1C67998B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10448" t="13110" r="10165" b="12061"/>
          <a:stretch>
            <a:fillRect/>
          </a:stretch>
        </p:blipFill>
        <p:spPr>
          <a:xfrm>
            <a:off x="6947522" y="3373786"/>
            <a:ext cx="855851" cy="806966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665594BA-892D-644E-B3E6-C98A52ECB6E2}"/>
              </a:ext>
            </a:extLst>
          </p:cNvPr>
          <p:cNvSpPr txBox="1"/>
          <p:nvPr/>
        </p:nvSpPr>
        <p:spPr>
          <a:xfrm>
            <a:off x="7788189" y="3502305"/>
            <a:ext cx="218440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err="1">
                <a:solidFill>
                  <a:schemeClr val="tx1"/>
                </a:solidFill>
                <a:latin typeface="+mj-lt"/>
                <a:cs typeface="Calibri" panose="020F0502020204030204" pitchFamily="34" charset="0"/>
              </a:rPr>
              <a:t>Аджайл</a:t>
            </a:r>
            <a:r>
              <a:rPr lang="ru-RU" b="1" dirty="0">
                <a:solidFill>
                  <a:schemeClr val="tx1"/>
                </a:solidFill>
                <a:latin typeface="+mj-lt"/>
                <a:cs typeface="Calibri" panose="020F0502020204030204" pitchFamily="34" charset="0"/>
              </a:rPr>
              <a:t> подход</a:t>
            </a:r>
            <a:r>
              <a:rPr lang="ru-RU" dirty="0">
                <a:solidFill>
                  <a:schemeClr val="tx1"/>
                </a:solidFill>
                <a:latin typeface="+mj-lt"/>
                <a:cs typeface="Calibri" panose="020F0502020204030204" pitchFamily="34" charset="0"/>
              </a:rPr>
              <a:t> 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A312B4B-3730-704C-A8D9-D8DC5FB8B07D}"/>
              </a:ext>
            </a:extLst>
          </p:cNvPr>
          <p:cNvSpPr txBox="1"/>
          <p:nvPr/>
        </p:nvSpPr>
        <p:spPr>
          <a:xfrm>
            <a:off x="1086521" y="3503022"/>
            <a:ext cx="570306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latin typeface="+mj-lt"/>
                <a:cs typeface="Calibri" panose="020F0502020204030204" pitchFamily="34" charset="0"/>
              </a:rPr>
              <a:t>Метод командного решения проектных задач </a:t>
            </a:r>
          </a:p>
        </p:txBody>
      </p:sp>
      <p:pic>
        <p:nvPicPr>
          <p:cNvPr id="11" name="Изображение 22">
            <a:extLst>
              <a:ext uri="{FF2B5EF4-FFF2-40B4-BE49-F238E27FC236}">
                <a16:creationId xmlns:a16="http://schemas.microsoft.com/office/drawing/2014/main" id="{5B5358B2-A8CF-9044-B56A-330F85E71949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5079" t="12390" r="16742" b="11328"/>
          <a:stretch/>
        </p:blipFill>
        <p:spPr>
          <a:xfrm>
            <a:off x="391442" y="3280864"/>
            <a:ext cx="695079" cy="752372"/>
          </a:xfrm>
          <a:prstGeom prst="rect">
            <a:avLst/>
          </a:prstGeom>
        </p:spPr>
      </p:pic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ED37C602-5767-E343-B32B-CA7B6BF1EB21}"/>
              </a:ext>
            </a:extLst>
          </p:cNvPr>
          <p:cNvSpPr/>
          <p:nvPr/>
        </p:nvSpPr>
        <p:spPr>
          <a:xfrm>
            <a:off x="7788189" y="4119944"/>
            <a:ext cx="1427480" cy="36830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err="1">
                <a:latin typeface="+mj-lt"/>
                <a:ea typeface="SimSun" panose="02010600030101010101" pitchFamily="2" charset="-122"/>
                <a:cs typeface="Calibri" panose="020F0502020204030204" pitchFamily="34" charset="0"/>
              </a:rPr>
              <a:t>Менторство</a:t>
            </a:r>
            <a:r>
              <a:rPr lang="ru-RU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</p:txBody>
      </p:sp>
      <p:pic>
        <p:nvPicPr>
          <p:cNvPr id="13" name="Замещающее содержимое 3">
            <a:extLst>
              <a:ext uri="{FF2B5EF4-FFF2-40B4-BE49-F238E27FC236}">
                <a16:creationId xmlns:a16="http://schemas.microsoft.com/office/drawing/2014/main" id="{BC138062-3E7A-074E-AA3C-F25964A0E0C0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 rotWithShape="1">
          <a:blip r:embed="rId6"/>
          <a:srcRect l="16313" t="16637" r="16510" b="17522"/>
          <a:stretch/>
        </p:blipFill>
        <p:spPr>
          <a:xfrm>
            <a:off x="7026096" y="4049099"/>
            <a:ext cx="683519" cy="669927"/>
          </a:xfrm>
          <a:prstGeom prst="rect">
            <a:avLst/>
          </a:prstGeom>
        </p:spPr>
      </p:pic>
      <p:sp>
        <p:nvSpPr>
          <p:cNvPr id="14" name="TextBox 13">
            <a:hlinkClick r:id="" action="ppaction://noaction"/>
            <a:extLst>
              <a:ext uri="{FF2B5EF4-FFF2-40B4-BE49-F238E27FC236}">
                <a16:creationId xmlns:a16="http://schemas.microsoft.com/office/drawing/2014/main" id="{255E0404-8573-C844-A383-58B70362012D}"/>
              </a:ext>
            </a:extLst>
          </p:cNvPr>
          <p:cNvSpPr txBox="1"/>
          <p:nvPr/>
        </p:nvSpPr>
        <p:spPr>
          <a:xfrm>
            <a:off x="442091" y="1452322"/>
            <a:ext cx="491756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Clr>
                <a:srgbClr val="ED7D31"/>
              </a:buClr>
              <a:buFont typeface="Arial" panose="020B0604020202020204" pitchFamily="34" charset="0"/>
              <a:buChar char="•"/>
            </a:pPr>
            <a:r>
              <a:rPr lang="ru-RU" b="1" dirty="0">
                <a:latin typeface="+mj-lt"/>
                <a:ea typeface="Roboto" panose="02000000000000000000" pitchFamily="2" charset="0"/>
              </a:rPr>
              <a:t>Образовательные курсы по программам дополнительного образования</a:t>
            </a:r>
            <a:endParaRPr lang="en-US" b="1" dirty="0">
              <a:latin typeface="+mj-lt"/>
              <a:ea typeface="Roboto" panose="02000000000000000000" pitchFamily="2" charset="0"/>
            </a:endParaRPr>
          </a:p>
        </p:txBody>
      </p:sp>
      <p:sp>
        <p:nvSpPr>
          <p:cNvPr id="15" name="TextBox 14">
            <a:hlinkClick r:id="" action="ppaction://noaction"/>
            <a:extLst>
              <a:ext uri="{FF2B5EF4-FFF2-40B4-BE49-F238E27FC236}">
                <a16:creationId xmlns:a16="http://schemas.microsoft.com/office/drawing/2014/main" id="{51DB32EA-322F-3340-AC61-36FCC485EA9B}"/>
              </a:ext>
            </a:extLst>
          </p:cNvPr>
          <p:cNvSpPr txBox="1"/>
          <p:nvPr/>
        </p:nvSpPr>
        <p:spPr>
          <a:xfrm>
            <a:off x="442091" y="2139108"/>
            <a:ext cx="68403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Clr>
                <a:srgbClr val="ED7D31"/>
              </a:buClr>
              <a:buFont typeface="Arial" panose="020B0604020202020204" pitchFamily="34" charset="0"/>
              <a:buChar char="•"/>
            </a:pPr>
            <a:r>
              <a:rPr lang="ru-RU" b="1" dirty="0">
                <a:latin typeface="+mj-lt"/>
                <a:ea typeface="Roboto" panose="02000000000000000000" pitchFamily="2" charset="0"/>
              </a:rPr>
              <a:t>Проектная деятельность </a:t>
            </a:r>
            <a:r>
              <a:rPr lang="en-US" b="1" dirty="0">
                <a:latin typeface="+mj-lt"/>
                <a:ea typeface="Roboto" panose="02000000000000000000" pitchFamily="2" charset="0"/>
              </a:rPr>
              <a:t>CAS IB </a:t>
            </a:r>
            <a:r>
              <a:rPr lang="ru-RU" b="1" dirty="0">
                <a:latin typeface="+mj-lt"/>
                <a:ea typeface="Roboto" panose="02000000000000000000" pitchFamily="2" charset="0"/>
              </a:rPr>
              <a:t>(</a:t>
            </a:r>
            <a:r>
              <a:rPr lang="en-US" b="1" dirty="0">
                <a:latin typeface="+mj-lt"/>
                <a:ea typeface="Roboto" panose="02000000000000000000" pitchFamily="2" charset="0"/>
              </a:rPr>
              <a:t>Creativity, Action, Service</a:t>
            </a:r>
            <a:r>
              <a:rPr lang="ru-RU" b="1" dirty="0">
                <a:latin typeface="+mj-lt"/>
                <a:ea typeface="Roboto" panose="02000000000000000000" pitchFamily="2" charset="0"/>
              </a:rPr>
              <a:t> - Творчество, Действие, Служение)</a:t>
            </a:r>
            <a:endParaRPr lang="en-US" b="1" dirty="0">
              <a:latin typeface="+mj-lt"/>
              <a:ea typeface="Roboto" panose="02000000000000000000" pitchFamily="2" charset="0"/>
            </a:endParaRPr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390F8F3D-4764-204D-BC2C-C01ECA980F3D}"/>
              </a:ext>
            </a:extLst>
          </p:cNvPr>
          <p:cNvSpPr/>
          <p:nvPr/>
        </p:nvSpPr>
        <p:spPr>
          <a:xfrm>
            <a:off x="7209799" y="1456110"/>
            <a:ext cx="297030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Clr>
                <a:srgbClr val="ED7D31"/>
              </a:buClr>
              <a:buFont typeface="Arial" panose="020B0604020202020204" pitchFamily="34" charset="0"/>
              <a:buChar char="•"/>
            </a:pPr>
            <a:r>
              <a:rPr lang="ru-RU" b="1" dirty="0" err="1">
                <a:latin typeface="+mj-lt"/>
                <a:ea typeface="Roboto" panose="02000000000000000000" pitchFamily="2" charset="0"/>
              </a:rPr>
              <a:t>Инсайт</a:t>
            </a:r>
            <a:r>
              <a:rPr lang="ru-RU" b="1" dirty="0">
                <a:latin typeface="+mj-lt"/>
                <a:ea typeface="Roboto" panose="02000000000000000000" pitchFamily="2" charset="0"/>
              </a:rPr>
              <a:t>-площадка</a:t>
            </a:r>
            <a:endParaRPr lang="en-US" b="1" dirty="0">
              <a:latin typeface="+mj-lt"/>
              <a:ea typeface="Roboto" panose="02000000000000000000" pitchFamily="2" charset="0"/>
            </a:endParaRPr>
          </a:p>
        </p:txBody>
      </p:sp>
      <p:cxnSp>
        <p:nvCxnSpPr>
          <p:cNvPr id="17" name="Прямая соединительная линия 16">
            <a:extLst>
              <a:ext uri="{FF2B5EF4-FFF2-40B4-BE49-F238E27FC236}">
                <a16:creationId xmlns:a16="http://schemas.microsoft.com/office/drawing/2014/main" id="{22FF868C-49EF-CB41-BEA4-74FF23384245}"/>
              </a:ext>
            </a:extLst>
          </p:cNvPr>
          <p:cNvCxnSpPr>
            <a:cxnSpLocks/>
          </p:cNvCxnSpPr>
          <p:nvPr/>
        </p:nvCxnSpPr>
        <p:spPr>
          <a:xfrm>
            <a:off x="3036373" y="1292692"/>
            <a:ext cx="5219538" cy="0"/>
          </a:xfrm>
          <a:prstGeom prst="line">
            <a:avLst/>
          </a:prstGeom>
          <a:ln>
            <a:solidFill>
              <a:srgbClr val="ED7D31"/>
            </a:solidFill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20" name="Прямая соединительная линия 19">
            <a:extLst>
              <a:ext uri="{FF2B5EF4-FFF2-40B4-BE49-F238E27FC236}">
                <a16:creationId xmlns:a16="http://schemas.microsoft.com/office/drawing/2014/main" id="{3DBAFD79-0D12-7346-AE58-8408B872FE07}"/>
              </a:ext>
            </a:extLst>
          </p:cNvPr>
          <p:cNvCxnSpPr>
            <a:cxnSpLocks/>
          </p:cNvCxnSpPr>
          <p:nvPr/>
        </p:nvCxnSpPr>
        <p:spPr>
          <a:xfrm flipV="1">
            <a:off x="3036373" y="3384488"/>
            <a:ext cx="5219538" cy="19576"/>
          </a:xfrm>
          <a:prstGeom prst="line">
            <a:avLst/>
          </a:prstGeom>
          <a:ln>
            <a:solidFill>
              <a:srgbClr val="ED7D31"/>
            </a:solidFill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sp>
        <p:nvSpPr>
          <p:cNvPr id="21" name="Прямоугольник 20">
            <a:extLst>
              <a:ext uri="{FF2B5EF4-FFF2-40B4-BE49-F238E27FC236}">
                <a16:creationId xmlns:a16="http://schemas.microsoft.com/office/drawing/2014/main" id="{6856EEAF-7BFB-1B46-AE04-0ED6935988A2}"/>
              </a:ext>
            </a:extLst>
          </p:cNvPr>
          <p:cNvSpPr/>
          <p:nvPr/>
        </p:nvSpPr>
        <p:spPr>
          <a:xfrm>
            <a:off x="7209799" y="2099639"/>
            <a:ext cx="539308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Clr>
                <a:srgbClr val="ED7D31"/>
              </a:buClr>
              <a:buFont typeface="Arial" panose="020B0604020202020204" pitchFamily="34" charset="0"/>
              <a:buChar char="•"/>
            </a:pPr>
            <a:r>
              <a:rPr lang="ru-RU" b="1" dirty="0">
                <a:latin typeface="+mj-lt"/>
                <a:ea typeface="Roboto" panose="02000000000000000000" pitchFamily="2" charset="0"/>
              </a:rPr>
              <a:t>Партнерство: ИИТО ЮНЕСКО; СВФУ; АГАТУ; ЧГИФКИС; </a:t>
            </a:r>
            <a:r>
              <a:rPr lang="ru-RU" dirty="0"/>
              <a:t>НКО «ФПГО «ТОЧКА ОПОРЫ» и др.</a:t>
            </a:r>
          </a:p>
        </p:txBody>
      </p:sp>
      <p:sp>
        <p:nvSpPr>
          <p:cNvPr id="22" name="Прямоугольник 21">
            <a:extLst>
              <a:ext uri="{FF2B5EF4-FFF2-40B4-BE49-F238E27FC236}">
                <a16:creationId xmlns:a16="http://schemas.microsoft.com/office/drawing/2014/main" id="{E129B229-8D69-8E40-83DD-A7DA6930A9E3}"/>
              </a:ext>
            </a:extLst>
          </p:cNvPr>
          <p:cNvSpPr/>
          <p:nvPr/>
        </p:nvSpPr>
        <p:spPr>
          <a:xfrm>
            <a:off x="1055524" y="153659"/>
            <a:ext cx="9757799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dirty="0">
                <a:solidFill>
                  <a:srgbClr val="ED7D31"/>
                </a:solidFill>
                <a:latin typeface="+mj-lt"/>
              </a:rPr>
              <a:t>Развитие качеств бережливой личности ребёнка </a:t>
            </a:r>
            <a:endParaRPr lang="ru-RU" sz="3600" dirty="0">
              <a:latin typeface="+mj-lt"/>
            </a:endParaRPr>
          </a:p>
        </p:txBody>
      </p:sp>
      <p:pic>
        <p:nvPicPr>
          <p:cNvPr id="27" name="Изображение 14">
            <a:extLst>
              <a:ext uri="{FF2B5EF4-FFF2-40B4-BE49-F238E27FC236}">
                <a16:creationId xmlns:a16="http://schemas.microsoft.com/office/drawing/2014/main" id="{C0B2AAF4-6D6E-254E-8571-B9A95F54638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0" y="5251340"/>
            <a:ext cx="2264119" cy="1474093"/>
          </a:xfrm>
          <a:prstGeom prst="rect">
            <a:avLst/>
          </a:prstGeom>
        </p:spPr>
      </p:pic>
      <p:pic>
        <p:nvPicPr>
          <p:cNvPr id="30" name="Замещающее содержимое 12">
            <a:extLst>
              <a:ext uri="{FF2B5EF4-FFF2-40B4-BE49-F238E27FC236}">
                <a16:creationId xmlns:a16="http://schemas.microsoft.com/office/drawing/2014/main" id="{EEFE8607-4ACA-CA47-9D92-AB313ABB505F}"/>
              </a:ext>
            </a:extLst>
          </p:cNvPr>
          <p:cNvPicPr>
            <a:picLocks noChangeAspect="1"/>
          </p:cNvPicPr>
          <p:nvPr/>
        </p:nvPicPr>
        <p:blipFill>
          <a:blip r:embed="rId8"/>
          <a:srcRect b="6912"/>
          <a:stretch>
            <a:fillRect/>
          </a:stretch>
        </p:blipFill>
        <p:spPr>
          <a:xfrm>
            <a:off x="2264119" y="5257190"/>
            <a:ext cx="2493729" cy="1468243"/>
          </a:xfrm>
          <a:prstGeom prst="rect">
            <a:avLst/>
          </a:prstGeom>
        </p:spPr>
      </p:pic>
      <p:pic>
        <p:nvPicPr>
          <p:cNvPr id="31" name="Замещающее содержимое 5">
            <a:extLst>
              <a:ext uri="{FF2B5EF4-FFF2-40B4-BE49-F238E27FC236}">
                <a16:creationId xmlns:a16="http://schemas.microsoft.com/office/drawing/2014/main" id="{89EAB2DE-C71E-B748-B84A-393FB027F731}"/>
              </a:ext>
            </a:extLst>
          </p:cNvPr>
          <p:cNvPicPr>
            <a:picLocks noChangeAspect="1"/>
          </p:cNvPicPr>
          <p:nvPr/>
        </p:nvPicPr>
        <p:blipFill rotWithShape="1">
          <a:blip r:embed="rId9"/>
          <a:srcRect l="11267" r="21470" b="13906"/>
          <a:stretch/>
        </p:blipFill>
        <p:spPr>
          <a:xfrm>
            <a:off x="4747287" y="5250198"/>
            <a:ext cx="2167772" cy="1475235"/>
          </a:xfrm>
          <a:prstGeom prst="rect">
            <a:avLst/>
          </a:prstGeom>
        </p:spPr>
      </p:pic>
      <p:pic>
        <p:nvPicPr>
          <p:cNvPr id="1026" name="Picture 2">
            <a:extLst>
              <a:ext uri="{FF2B5EF4-FFF2-40B4-BE49-F238E27FC236}">
                <a16:creationId xmlns:a16="http://schemas.microsoft.com/office/drawing/2014/main" id="{8C109A9D-A231-5A43-AE02-CC1797B00CF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077"/>
          <a:stretch/>
        </p:blipFill>
        <p:spPr bwMode="auto">
          <a:xfrm>
            <a:off x="6915059" y="5258612"/>
            <a:ext cx="1847986" cy="14780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>
            <a:extLst>
              <a:ext uri="{FF2B5EF4-FFF2-40B4-BE49-F238E27FC236}">
                <a16:creationId xmlns:a16="http://schemas.microsoft.com/office/drawing/2014/main" id="{128A117C-A603-EF4A-959A-6E9197E3AAF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2299"/>
          <a:stretch/>
        </p:blipFill>
        <p:spPr bwMode="auto">
          <a:xfrm>
            <a:off x="10813323" y="5257190"/>
            <a:ext cx="1378677" cy="1481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5" name="Рисунок 34">
            <a:extLst>
              <a:ext uri="{FF2B5EF4-FFF2-40B4-BE49-F238E27FC236}">
                <a16:creationId xmlns:a16="http://schemas.microsoft.com/office/drawing/2014/main" id="{AD34B6B9-B7C0-8E4E-A22A-E1B1BE9A7CC5}"/>
              </a:ext>
            </a:extLst>
          </p:cNvPr>
          <p:cNvPicPr>
            <a:picLocks noChangeAspect="1"/>
          </p:cNvPicPr>
          <p:nvPr/>
        </p:nvPicPr>
        <p:blipFill rotWithShape="1">
          <a:blip r:embed="rId12"/>
          <a:srcRect r="10367"/>
          <a:stretch/>
        </p:blipFill>
        <p:spPr>
          <a:xfrm>
            <a:off x="8763045" y="5250199"/>
            <a:ext cx="2050278" cy="14864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294857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39">
            <a:extLst>
              <a:ext uri="{FF2B5EF4-FFF2-40B4-BE49-F238E27FC236}">
                <a16:creationId xmlns:a16="http://schemas.microsoft.com/office/drawing/2014/main" id="{4C0B5BC9-9607-954B-9681-82AAED422A65}"/>
              </a:ext>
            </a:extLst>
          </p:cNvPr>
          <p:cNvSpPr/>
          <p:nvPr/>
        </p:nvSpPr>
        <p:spPr>
          <a:xfrm>
            <a:off x="10593421" y="3805090"/>
            <a:ext cx="1598579" cy="1736428"/>
          </a:xfrm>
          <a:custGeom>
            <a:avLst/>
            <a:gdLst/>
            <a:ahLst/>
            <a:cxnLst/>
            <a:rect l="l" t="t" r="r" b="b"/>
            <a:pathLst>
              <a:path w="1619250" h="2111375">
                <a:moveTo>
                  <a:pt x="0" y="1055497"/>
                </a:moveTo>
                <a:lnTo>
                  <a:pt x="1055624" y="0"/>
                </a:lnTo>
                <a:lnTo>
                  <a:pt x="1619250" y="563626"/>
                </a:lnTo>
              </a:path>
              <a:path w="1619250" h="2111375">
                <a:moveTo>
                  <a:pt x="1619250" y="1547427"/>
                </a:moveTo>
                <a:lnTo>
                  <a:pt x="1055624" y="2111121"/>
                </a:lnTo>
                <a:lnTo>
                  <a:pt x="0" y="1055497"/>
                </a:lnTo>
              </a:path>
            </a:pathLst>
          </a:custGeom>
          <a:ln w="28575">
            <a:solidFill>
              <a:srgbClr val="4471C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366B31EE-F8BA-8F40-8FD2-7C30A33E62A3}"/>
              </a:ext>
            </a:extLst>
          </p:cNvPr>
          <p:cNvSpPr/>
          <p:nvPr/>
        </p:nvSpPr>
        <p:spPr>
          <a:xfrm rot="18900000">
            <a:off x="2504325" y="3402521"/>
            <a:ext cx="1308665" cy="1308665"/>
          </a:xfrm>
          <a:prstGeom prst="rect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object 36">
            <a:extLst>
              <a:ext uri="{FF2B5EF4-FFF2-40B4-BE49-F238E27FC236}">
                <a16:creationId xmlns:a16="http://schemas.microsoft.com/office/drawing/2014/main" id="{96537E49-1476-2E46-B0D5-16865F3AF627}"/>
              </a:ext>
            </a:extLst>
          </p:cNvPr>
          <p:cNvSpPr/>
          <p:nvPr/>
        </p:nvSpPr>
        <p:spPr>
          <a:xfrm>
            <a:off x="10593407" y="1247195"/>
            <a:ext cx="1598581" cy="1736428"/>
          </a:xfrm>
          <a:custGeom>
            <a:avLst/>
            <a:gdLst/>
            <a:ahLst/>
            <a:cxnLst/>
            <a:rect l="l" t="t" r="r" b="b"/>
            <a:pathLst>
              <a:path w="1619250" h="2111375">
                <a:moveTo>
                  <a:pt x="0" y="1055624"/>
                </a:moveTo>
                <a:lnTo>
                  <a:pt x="1055624" y="0"/>
                </a:lnTo>
                <a:lnTo>
                  <a:pt x="1619250" y="563693"/>
                </a:lnTo>
              </a:path>
              <a:path w="1619250" h="2111375">
                <a:moveTo>
                  <a:pt x="1619250" y="1547554"/>
                </a:moveTo>
                <a:lnTo>
                  <a:pt x="1055624" y="2111248"/>
                </a:lnTo>
                <a:lnTo>
                  <a:pt x="0" y="1055624"/>
                </a:lnTo>
              </a:path>
            </a:pathLst>
          </a:custGeom>
          <a:ln w="28575">
            <a:solidFill>
              <a:srgbClr val="EC7C3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39">
            <a:extLst>
              <a:ext uri="{FF2B5EF4-FFF2-40B4-BE49-F238E27FC236}">
                <a16:creationId xmlns:a16="http://schemas.microsoft.com/office/drawing/2014/main" id="{D2816462-E03D-C946-80BE-795F5CC24EED}"/>
              </a:ext>
            </a:extLst>
          </p:cNvPr>
          <p:cNvSpPr/>
          <p:nvPr/>
        </p:nvSpPr>
        <p:spPr>
          <a:xfrm>
            <a:off x="10593418" y="2504514"/>
            <a:ext cx="1598582" cy="1705969"/>
          </a:xfrm>
          <a:custGeom>
            <a:avLst/>
            <a:gdLst/>
            <a:ahLst/>
            <a:cxnLst/>
            <a:rect l="l" t="t" r="r" b="b"/>
            <a:pathLst>
              <a:path w="1619250" h="2111375">
                <a:moveTo>
                  <a:pt x="0" y="1055497"/>
                </a:moveTo>
                <a:lnTo>
                  <a:pt x="1055624" y="0"/>
                </a:lnTo>
                <a:lnTo>
                  <a:pt x="1619250" y="563626"/>
                </a:lnTo>
              </a:path>
              <a:path w="1619250" h="2111375">
                <a:moveTo>
                  <a:pt x="1619250" y="1547427"/>
                </a:moveTo>
                <a:lnTo>
                  <a:pt x="1055624" y="2111121"/>
                </a:lnTo>
                <a:lnTo>
                  <a:pt x="0" y="1055497"/>
                </a:lnTo>
              </a:path>
            </a:pathLst>
          </a:custGeom>
          <a:ln w="28575">
            <a:solidFill>
              <a:schemeClr val="accent6">
                <a:lumMod val="75000"/>
              </a:schemeClr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9" name="object 36">
            <a:extLst>
              <a:ext uri="{FF2B5EF4-FFF2-40B4-BE49-F238E27FC236}">
                <a16:creationId xmlns:a16="http://schemas.microsoft.com/office/drawing/2014/main" id="{CC05AF6A-0556-B94B-90F7-3E83F88634E1}"/>
              </a:ext>
            </a:extLst>
          </p:cNvPr>
          <p:cNvSpPr/>
          <p:nvPr/>
        </p:nvSpPr>
        <p:spPr>
          <a:xfrm>
            <a:off x="10593409" y="45413"/>
            <a:ext cx="1598592" cy="1736428"/>
          </a:xfrm>
          <a:custGeom>
            <a:avLst/>
            <a:gdLst/>
            <a:ahLst/>
            <a:cxnLst/>
            <a:rect l="l" t="t" r="r" b="b"/>
            <a:pathLst>
              <a:path w="1619250" h="2111375">
                <a:moveTo>
                  <a:pt x="0" y="1055624"/>
                </a:moveTo>
                <a:lnTo>
                  <a:pt x="1055624" y="0"/>
                </a:lnTo>
                <a:lnTo>
                  <a:pt x="1619250" y="563693"/>
                </a:lnTo>
              </a:path>
              <a:path w="1619250" h="2111375">
                <a:moveTo>
                  <a:pt x="1619250" y="1547554"/>
                </a:moveTo>
                <a:lnTo>
                  <a:pt x="1055624" y="2111248"/>
                </a:lnTo>
                <a:lnTo>
                  <a:pt x="0" y="1055624"/>
                </a:lnTo>
              </a:path>
            </a:pathLst>
          </a:custGeom>
          <a:ln w="28575">
            <a:solidFill>
              <a:srgbClr val="C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2C54391C-DCF9-134A-BB31-15AF5E65F9E7}"/>
              </a:ext>
            </a:extLst>
          </p:cNvPr>
          <p:cNvSpPr txBox="1"/>
          <p:nvPr/>
        </p:nvSpPr>
        <p:spPr>
          <a:xfrm>
            <a:off x="10743106" y="438284"/>
            <a:ext cx="159857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rgbClr val="C00000"/>
                </a:solidFill>
                <a:latin typeface="Montserrat SemiBold" charset="0"/>
                <a:ea typeface="Montserrat SemiBold" charset="0"/>
                <a:cs typeface="Montserrat SemiBold" charset="0"/>
              </a:rPr>
              <a:t>Security</a:t>
            </a:r>
          </a:p>
          <a:p>
            <a:pPr algn="ctr"/>
            <a:r>
              <a:rPr lang="ru-RU" b="1" dirty="0">
                <a:solidFill>
                  <a:srgbClr val="C00000"/>
                </a:solidFill>
                <a:latin typeface="Montserrat SemiBold" charset="0"/>
                <a:ea typeface="Montserrat SemiBold" charset="0"/>
                <a:cs typeface="Montserrat SemiBold" charset="0"/>
              </a:rPr>
              <a:t>Безопасность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F6CEAB7-40A2-5E4B-B740-3BDEB3E3FC16}"/>
              </a:ext>
            </a:extLst>
          </p:cNvPr>
          <p:cNvSpPr txBox="1"/>
          <p:nvPr/>
        </p:nvSpPr>
        <p:spPr>
          <a:xfrm>
            <a:off x="10761439" y="1807288"/>
            <a:ext cx="159857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rgbClr val="ED7D31"/>
                </a:solidFill>
                <a:latin typeface="Montserrat SemiBold" charset="0"/>
                <a:ea typeface="Montserrat SemiBold" charset="0"/>
                <a:cs typeface="Montserrat SemiBold" charset="0"/>
              </a:rPr>
              <a:t>Quality</a:t>
            </a:r>
          </a:p>
          <a:p>
            <a:pPr algn="ctr"/>
            <a:r>
              <a:rPr lang="ru-RU" b="1" dirty="0">
                <a:solidFill>
                  <a:srgbClr val="ED7D31"/>
                </a:solidFill>
                <a:latin typeface="Montserrat SemiBold" charset="0"/>
                <a:ea typeface="Montserrat SemiBold" charset="0"/>
                <a:cs typeface="Montserrat SemiBold" charset="0"/>
              </a:rPr>
              <a:t>Качество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04AFE612-BE56-DC4C-882A-AB8CDC275CF0}"/>
              </a:ext>
            </a:extLst>
          </p:cNvPr>
          <p:cNvSpPr txBox="1"/>
          <p:nvPr/>
        </p:nvSpPr>
        <p:spPr>
          <a:xfrm>
            <a:off x="10761439" y="2967335"/>
            <a:ext cx="159857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chemeClr val="accent6">
                    <a:lumMod val="75000"/>
                  </a:schemeClr>
                </a:solidFill>
                <a:latin typeface="Montserrat SemiBold" charset="0"/>
                <a:ea typeface="Montserrat SemiBold" charset="0"/>
                <a:cs typeface="Montserrat SemiBold" charset="0"/>
              </a:rPr>
              <a:t>Delivery</a:t>
            </a:r>
          </a:p>
          <a:p>
            <a:pPr algn="ctr"/>
            <a:r>
              <a:rPr lang="ru-RU" b="1" dirty="0">
                <a:solidFill>
                  <a:schemeClr val="accent6">
                    <a:lumMod val="75000"/>
                  </a:schemeClr>
                </a:solidFill>
                <a:latin typeface="Montserrat SemiBold" charset="0"/>
                <a:ea typeface="Montserrat SemiBold" charset="0"/>
                <a:cs typeface="Montserrat SemiBold" charset="0"/>
              </a:rPr>
              <a:t>Исполнение заказа</a:t>
            </a:r>
          </a:p>
        </p:txBody>
      </p:sp>
      <p:sp>
        <p:nvSpPr>
          <p:cNvPr id="13" name="object 39">
            <a:extLst>
              <a:ext uri="{FF2B5EF4-FFF2-40B4-BE49-F238E27FC236}">
                <a16:creationId xmlns:a16="http://schemas.microsoft.com/office/drawing/2014/main" id="{9CA9AB8F-71F2-9647-B4B7-0601771B10C4}"/>
              </a:ext>
            </a:extLst>
          </p:cNvPr>
          <p:cNvSpPr/>
          <p:nvPr/>
        </p:nvSpPr>
        <p:spPr>
          <a:xfrm>
            <a:off x="10579768" y="5076160"/>
            <a:ext cx="1598579" cy="1736428"/>
          </a:xfrm>
          <a:custGeom>
            <a:avLst/>
            <a:gdLst/>
            <a:ahLst/>
            <a:cxnLst/>
            <a:rect l="l" t="t" r="r" b="b"/>
            <a:pathLst>
              <a:path w="1619250" h="2111375">
                <a:moveTo>
                  <a:pt x="0" y="1055497"/>
                </a:moveTo>
                <a:lnTo>
                  <a:pt x="1055624" y="0"/>
                </a:lnTo>
                <a:lnTo>
                  <a:pt x="1619250" y="563626"/>
                </a:lnTo>
              </a:path>
              <a:path w="1619250" h="2111375">
                <a:moveTo>
                  <a:pt x="1619250" y="1547427"/>
                </a:moveTo>
                <a:lnTo>
                  <a:pt x="1055624" y="2111121"/>
                </a:lnTo>
                <a:lnTo>
                  <a:pt x="0" y="1055497"/>
                </a:lnTo>
              </a:path>
            </a:pathLst>
          </a:custGeom>
          <a:ln w="28575">
            <a:solidFill>
              <a:srgbClr val="7030A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74867849-1402-AA40-8D66-588065590E8C}"/>
              </a:ext>
            </a:extLst>
          </p:cNvPr>
          <p:cNvSpPr txBox="1"/>
          <p:nvPr/>
        </p:nvSpPr>
        <p:spPr>
          <a:xfrm>
            <a:off x="10786903" y="4320156"/>
            <a:ext cx="1598579" cy="64633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chemeClr val="accent1">
                    <a:lumMod val="75000"/>
                  </a:schemeClr>
                </a:solidFill>
                <a:latin typeface="Montserrat SemiBold" charset="0"/>
                <a:ea typeface="Montserrat SemiBold" charset="0"/>
                <a:cs typeface="Montserrat SemiBold" charset="0"/>
              </a:rPr>
              <a:t>Cost</a:t>
            </a:r>
          </a:p>
          <a:p>
            <a:pPr algn="ctr"/>
            <a:r>
              <a:rPr lang="ru-RU" b="1" dirty="0">
                <a:solidFill>
                  <a:schemeClr val="accent1">
                    <a:lumMod val="75000"/>
                  </a:schemeClr>
                </a:solidFill>
                <a:latin typeface="Montserrat SemiBold" charset="0"/>
                <a:ea typeface="Montserrat SemiBold" charset="0"/>
                <a:cs typeface="Montserrat SemiBold" charset="0"/>
              </a:rPr>
              <a:t>Затраты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27542DCA-B05B-BE49-B816-A8E460260AE0}"/>
              </a:ext>
            </a:extLst>
          </p:cNvPr>
          <p:cNvSpPr txBox="1"/>
          <p:nvPr/>
        </p:nvSpPr>
        <p:spPr>
          <a:xfrm>
            <a:off x="10579768" y="5530721"/>
            <a:ext cx="1708973" cy="64633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rgbClr val="7030A0"/>
                </a:solidFill>
                <a:latin typeface="Montserrat SemiBold" charset="0"/>
                <a:ea typeface="Montserrat SemiBold" charset="0"/>
                <a:cs typeface="Montserrat SemiBold" charset="0"/>
              </a:rPr>
              <a:t>Morale</a:t>
            </a:r>
          </a:p>
          <a:p>
            <a:pPr algn="ctr"/>
            <a:r>
              <a:rPr lang="ru-RU" b="1" dirty="0" err="1">
                <a:solidFill>
                  <a:srgbClr val="7030A0"/>
                </a:solidFill>
                <a:latin typeface="Montserrat SemiBold" charset="0"/>
                <a:ea typeface="Montserrat SemiBold" charset="0"/>
                <a:cs typeface="Montserrat SemiBold" charset="0"/>
              </a:rPr>
              <a:t>Корп.культура</a:t>
            </a:r>
            <a:endParaRPr lang="ru-RU" b="1" dirty="0">
              <a:solidFill>
                <a:srgbClr val="7030A0"/>
              </a:solidFill>
              <a:latin typeface="Montserrat SemiBold" charset="0"/>
              <a:ea typeface="Montserrat SemiBold" charset="0"/>
              <a:cs typeface="Montserrat SemiBold" charset="0"/>
            </a:endParaRPr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56C00A85-ABD5-2F40-B821-9224D9F24DCE}"/>
              </a:ext>
            </a:extLst>
          </p:cNvPr>
          <p:cNvSpPr/>
          <p:nvPr/>
        </p:nvSpPr>
        <p:spPr>
          <a:xfrm>
            <a:off x="1055524" y="153659"/>
            <a:ext cx="9757799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dirty="0">
                <a:solidFill>
                  <a:srgbClr val="ED7D31"/>
                </a:solidFill>
                <a:latin typeface="+mj-lt"/>
              </a:rPr>
              <a:t>Развитие качеств бережливой личности ребёнка </a:t>
            </a:r>
            <a:endParaRPr lang="ru-RU" sz="3600" dirty="0">
              <a:latin typeface="+mj-lt"/>
            </a:endParaRPr>
          </a:p>
        </p:txBody>
      </p:sp>
      <p:pic>
        <p:nvPicPr>
          <p:cNvPr id="17" name="Рисунок 11" descr="Рисунок 11">
            <a:extLst>
              <a:ext uri="{FF2B5EF4-FFF2-40B4-BE49-F238E27FC236}">
                <a16:creationId xmlns:a16="http://schemas.microsoft.com/office/drawing/2014/main" id="{3F4D5356-593D-F942-B4BF-75756AFC2BC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8147" y="89284"/>
            <a:ext cx="467377" cy="995331"/>
          </a:xfrm>
          <a:prstGeom prst="rect">
            <a:avLst/>
          </a:prstGeom>
          <a:ln w="12700">
            <a:miter lim="400000"/>
          </a:ln>
        </p:spPr>
      </p:pic>
      <p:sp>
        <p:nvSpPr>
          <p:cNvPr id="18" name="Прямоугольник 17">
            <a:extLst>
              <a:ext uri="{FF2B5EF4-FFF2-40B4-BE49-F238E27FC236}">
                <a16:creationId xmlns:a16="http://schemas.microsoft.com/office/drawing/2014/main" id="{D7B50A26-3EE4-8249-B4A7-0A49A00A6A6B}"/>
              </a:ext>
            </a:extLst>
          </p:cNvPr>
          <p:cNvSpPr/>
          <p:nvPr/>
        </p:nvSpPr>
        <p:spPr>
          <a:xfrm rot="18900000">
            <a:off x="542221" y="1681347"/>
            <a:ext cx="1308665" cy="1308665"/>
          </a:xfrm>
          <a:prstGeom prst="rect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B49119CC-1CAC-644B-AF63-C360EFB6F959}"/>
              </a:ext>
            </a:extLst>
          </p:cNvPr>
          <p:cNvSpPr txBox="1"/>
          <p:nvPr/>
        </p:nvSpPr>
        <p:spPr>
          <a:xfrm>
            <a:off x="357689" y="2181859"/>
            <a:ext cx="161614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400" b="1" dirty="0">
                <a:solidFill>
                  <a:srgbClr val="C00000"/>
                </a:solidFill>
                <a:latin typeface="+mj-lt"/>
                <a:ea typeface="Montserrat SemiBold" charset="0"/>
                <a:cs typeface="Montserrat SemiBold" charset="0"/>
              </a:rPr>
              <a:t>Здоровый ребенок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7CF236E9-21D0-8F45-A671-198F50A8318E}"/>
              </a:ext>
            </a:extLst>
          </p:cNvPr>
          <p:cNvSpPr txBox="1"/>
          <p:nvPr/>
        </p:nvSpPr>
        <p:spPr>
          <a:xfrm>
            <a:off x="-92791" y="3327576"/>
            <a:ext cx="2494583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 algn="ctr">
              <a:buFontTx/>
              <a:buChar char="-"/>
            </a:pPr>
            <a:r>
              <a:rPr lang="ru-RU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Montserrat SemiBold" charset="0"/>
                <a:cs typeface="Montserrat SemiBold" charset="0"/>
              </a:rPr>
              <a:t>Сотрудничество с ЯГБ №3</a:t>
            </a:r>
          </a:p>
          <a:p>
            <a:pPr marL="171450" indent="-171450" algn="ctr">
              <a:buFontTx/>
              <a:buChar char="-"/>
            </a:pPr>
            <a:r>
              <a:rPr lang="ru-RU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Montserrat SemiBold" charset="0"/>
                <a:cs typeface="Montserrat SemiBold" charset="0"/>
              </a:rPr>
              <a:t>Профилактика заболеваемости</a:t>
            </a:r>
          </a:p>
          <a:p>
            <a:pPr marL="171450" indent="-171450" algn="ctr">
              <a:buFontTx/>
              <a:buChar char="-"/>
            </a:pPr>
            <a:r>
              <a:rPr lang="ru-RU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Montserrat SemiBold" charset="0"/>
                <a:cs typeface="Montserrat SemiBold" charset="0"/>
              </a:rPr>
              <a:t>Мониторинг здоровья</a:t>
            </a:r>
          </a:p>
          <a:p>
            <a:pPr marL="171450" indent="-171450" algn="ctr">
              <a:buFontTx/>
              <a:buChar char="-"/>
            </a:pPr>
            <a:r>
              <a:rPr lang="ru-RU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Montserrat SemiBold" charset="0"/>
                <a:cs typeface="Montserrat SemiBold" charset="0"/>
              </a:rPr>
              <a:t>Витаминизация</a:t>
            </a:r>
          </a:p>
        </p:txBody>
      </p:sp>
      <p:sp>
        <p:nvSpPr>
          <p:cNvPr id="21" name="Прямоугольник 20">
            <a:extLst>
              <a:ext uri="{FF2B5EF4-FFF2-40B4-BE49-F238E27FC236}">
                <a16:creationId xmlns:a16="http://schemas.microsoft.com/office/drawing/2014/main" id="{9BB68AF9-4663-984B-9AC3-261DD62FD35B}"/>
              </a:ext>
            </a:extLst>
          </p:cNvPr>
          <p:cNvSpPr/>
          <p:nvPr/>
        </p:nvSpPr>
        <p:spPr>
          <a:xfrm rot="18900000">
            <a:off x="4160694" y="2619775"/>
            <a:ext cx="1400947" cy="1400948"/>
          </a:xfrm>
          <a:prstGeom prst="rect">
            <a:avLst/>
          </a:prstGeom>
          <a:noFill/>
          <a:ln w="28575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Прямоугольник 21">
            <a:extLst>
              <a:ext uri="{FF2B5EF4-FFF2-40B4-BE49-F238E27FC236}">
                <a16:creationId xmlns:a16="http://schemas.microsoft.com/office/drawing/2014/main" id="{BD88D245-170B-0E46-BB7F-D113C92C965B}"/>
              </a:ext>
            </a:extLst>
          </p:cNvPr>
          <p:cNvSpPr/>
          <p:nvPr/>
        </p:nvSpPr>
        <p:spPr>
          <a:xfrm rot="18900000">
            <a:off x="5833731" y="1921489"/>
            <a:ext cx="1400947" cy="1400948"/>
          </a:xfrm>
          <a:prstGeom prst="rect">
            <a:avLst/>
          </a:prstGeom>
          <a:noFill/>
          <a:ln w="28575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Прямоугольник 22">
            <a:extLst>
              <a:ext uri="{FF2B5EF4-FFF2-40B4-BE49-F238E27FC236}">
                <a16:creationId xmlns:a16="http://schemas.microsoft.com/office/drawing/2014/main" id="{1ED38B42-464D-3B41-8675-3BD9D39151C8}"/>
              </a:ext>
            </a:extLst>
          </p:cNvPr>
          <p:cNvSpPr/>
          <p:nvPr/>
        </p:nvSpPr>
        <p:spPr>
          <a:xfrm rot="18900000">
            <a:off x="7592130" y="2762488"/>
            <a:ext cx="1308665" cy="1308665"/>
          </a:xfrm>
          <a:prstGeom prst="rect">
            <a:avLst/>
          </a:prstGeom>
          <a:noFill/>
          <a:ln w="28575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Прямоугольник 23">
            <a:extLst>
              <a:ext uri="{FF2B5EF4-FFF2-40B4-BE49-F238E27FC236}">
                <a16:creationId xmlns:a16="http://schemas.microsoft.com/office/drawing/2014/main" id="{79C524B2-DD3D-3E46-ABE2-E06C4F52B76A}"/>
              </a:ext>
            </a:extLst>
          </p:cNvPr>
          <p:cNvSpPr/>
          <p:nvPr/>
        </p:nvSpPr>
        <p:spPr>
          <a:xfrm rot="18900000">
            <a:off x="9224081" y="2174507"/>
            <a:ext cx="1329303" cy="1331499"/>
          </a:xfrm>
          <a:prstGeom prst="rect">
            <a:avLst/>
          </a:prstGeom>
          <a:noFill/>
          <a:ln w="28575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Прямоугольник 25">
            <a:extLst>
              <a:ext uri="{FF2B5EF4-FFF2-40B4-BE49-F238E27FC236}">
                <a16:creationId xmlns:a16="http://schemas.microsoft.com/office/drawing/2014/main" id="{AE3CC8E5-EFA1-9446-9125-0E4643204ADE}"/>
              </a:ext>
            </a:extLst>
          </p:cNvPr>
          <p:cNvSpPr/>
          <p:nvPr/>
        </p:nvSpPr>
        <p:spPr>
          <a:xfrm rot="18900000">
            <a:off x="8615038" y="4136200"/>
            <a:ext cx="1210322" cy="1245359"/>
          </a:xfrm>
          <a:prstGeom prst="rect">
            <a:avLst/>
          </a:prstGeom>
          <a:noFill/>
          <a:ln w="28575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7030A0"/>
              </a:solidFill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F9BFBFD7-7359-D44E-AF4A-C4D41F6507A0}"/>
              </a:ext>
            </a:extLst>
          </p:cNvPr>
          <p:cNvSpPr txBox="1"/>
          <p:nvPr/>
        </p:nvSpPr>
        <p:spPr>
          <a:xfrm>
            <a:off x="2267198" y="3875097"/>
            <a:ext cx="168507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400" b="1" dirty="0">
                <a:solidFill>
                  <a:srgbClr val="C00000"/>
                </a:solidFill>
                <a:latin typeface="+mj-lt"/>
                <a:ea typeface="Montserrat SemiBold" charset="0"/>
                <a:cs typeface="Montserrat SemiBold" charset="0"/>
              </a:rPr>
              <a:t>Безопасное детство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7A02036B-8DAE-D744-84F4-E10D0FE7AB15}"/>
              </a:ext>
            </a:extLst>
          </p:cNvPr>
          <p:cNvSpPr txBox="1"/>
          <p:nvPr/>
        </p:nvSpPr>
        <p:spPr>
          <a:xfrm>
            <a:off x="1814195" y="1146165"/>
            <a:ext cx="2494583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 algn="ctr">
              <a:buFontTx/>
              <a:buChar char="-"/>
            </a:pPr>
            <a:r>
              <a:rPr lang="ru-RU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Montserrat SemiBold" charset="0"/>
                <a:cs typeface="Montserrat SemiBold" charset="0"/>
              </a:rPr>
              <a:t>Ресурсный центр по профилактике детского дорожно-транспортного травматизма</a:t>
            </a:r>
          </a:p>
          <a:p>
            <a:pPr marL="171450" indent="-171450" algn="ctr">
              <a:buFontTx/>
              <a:buChar char="-"/>
            </a:pPr>
            <a:r>
              <a:rPr lang="ru-RU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Montserrat SemiBold" charset="0"/>
                <a:cs typeface="Montserrat SemiBold" charset="0"/>
              </a:rPr>
              <a:t>Соблюдение стандартов и требований безопасной жизнедеятельности</a:t>
            </a:r>
          </a:p>
          <a:p>
            <a:pPr marL="171450" indent="-171450" algn="ctr">
              <a:buFontTx/>
              <a:buChar char="-"/>
            </a:pPr>
            <a:r>
              <a:rPr lang="ru-RU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Montserrat SemiBold" charset="0"/>
                <a:cs typeface="Montserrat SemiBold" charset="0"/>
              </a:rPr>
              <a:t>Изучение правил безопасного поведения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2BBE9E4C-8BDD-DE45-9260-D840B09CE26C}"/>
              </a:ext>
            </a:extLst>
          </p:cNvPr>
          <p:cNvSpPr txBox="1"/>
          <p:nvPr/>
        </p:nvSpPr>
        <p:spPr>
          <a:xfrm>
            <a:off x="3935800" y="3131486"/>
            <a:ext cx="185073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>
                <a:solidFill>
                  <a:srgbClr val="ED7D31"/>
                </a:solidFill>
                <a:latin typeface="+mj-lt"/>
                <a:ea typeface="Montserrat SemiBold" charset="0"/>
                <a:cs typeface="Montserrat SemiBold" charset="0"/>
              </a:rPr>
              <a:t>Образовательные программы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C596844F-97FD-F54E-9C36-97E44663DD11}"/>
              </a:ext>
            </a:extLst>
          </p:cNvPr>
          <p:cNvSpPr txBox="1"/>
          <p:nvPr/>
        </p:nvSpPr>
        <p:spPr>
          <a:xfrm>
            <a:off x="3090580" y="4385037"/>
            <a:ext cx="3348994" cy="13849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171450" indent="-171450" algn="ctr">
              <a:buFontTx/>
              <a:buChar char="-"/>
            </a:pPr>
            <a:r>
              <a:rPr lang="ru-RU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Montserrat SemiBold" charset="0"/>
                <a:cs typeface="Montserrat SemiBold" charset="0"/>
              </a:rPr>
              <a:t>«Радуга» </a:t>
            </a:r>
          </a:p>
          <a:p>
            <a:pPr marL="171450" indent="-171450" algn="ctr">
              <a:buFontTx/>
              <a:buChar char="-"/>
            </a:pPr>
            <a:r>
              <a:rPr lang="ru-RU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Montserrat SemiBold" charset="0"/>
                <a:cs typeface="Montserrat SemiBold" charset="0"/>
              </a:rPr>
              <a:t>«</a:t>
            </a:r>
            <a:r>
              <a:rPr lang="ru-RU" sz="14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Montserrat SemiBold" charset="0"/>
                <a:cs typeface="Montserrat SemiBold" charset="0"/>
              </a:rPr>
              <a:t>Тосхол</a:t>
            </a:r>
            <a:r>
              <a:rPr lang="ru-RU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Montserrat SemiBold" charset="0"/>
                <a:cs typeface="Montserrat SemiBold" charset="0"/>
              </a:rPr>
              <a:t>»</a:t>
            </a:r>
          </a:p>
          <a:p>
            <a:pPr marL="171450" indent="-171450" algn="ctr">
              <a:buFontTx/>
              <a:buChar char="-"/>
            </a:pPr>
            <a:r>
              <a:rPr 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Montserrat SemiBold" charset="0"/>
                <a:cs typeface="Montserrat SemiBold" charset="0"/>
              </a:rPr>
              <a:t>PYP IB</a:t>
            </a:r>
            <a:r>
              <a:rPr lang="ru-RU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Montserrat SemiBold" charset="0"/>
                <a:cs typeface="Montserrat SemiBold" charset="0"/>
              </a:rPr>
              <a:t> </a:t>
            </a:r>
            <a:endParaRPr lang="en-US" sz="1400" b="1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  <a:ea typeface="Montserrat SemiBold" charset="0"/>
              <a:cs typeface="Montserrat SemiBold" charset="0"/>
            </a:endParaRPr>
          </a:p>
          <a:p>
            <a:pPr algn="ctr"/>
            <a:r>
              <a:rPr lang="ru-RU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Montserrat SemiBold" charset="0"/>
                <a:cs typeface="Montserrat SemiBold" charset="0"/>
              </a:rPr>
              <a:t>(программа начальной ступени обучения</a:t>
            </a:r>
            <a:r>
              <a:rPr 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Montserrat SemiBold" charset="0"/>
                <a:cs typeface="Montserrat SemiBold" charset="0"/>
              </a:rPr>
              <a:t> </a:t>
            </a:r>
            <a:endParaRPr lang="ru-RU" sz="1400" b="1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  <a:ea typeface="Montserrat SemiBold" charset="0"/>
              <a:cs typeface="Montserrat SemiBold" charset="0"/>
            </a:endParaRPr>
          </a:p>
          <a:p>
            <a:pPr algn="ctr"/>
            <a:r>
              <a:rPr lang="ru-RU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Montserrat SemiBold" charset="0"/>
                <a:cs typeface="Montserrat SemiBold" charset="0"/>
              </a:rPr>
              <a:t>Международного </a:t>
            </a:r>
            <a:r>
              <a:rPr lang="ru-RU" sz="14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Montserrat SemiBold" charset="0"/>
                <a:cs typeface="Montserrat SemiBold" charset="0"/>
              </a:rPr>
              <a:t>бакалавриата</a:t>
            </a:r>
            <a:r>
              <a:rPr lang="ru-RU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Montserrat SemiBold" charset="0"/>
                <a:cs typeface="Montserrat SemiBold" charset="0"/>
              </a:rPr>
              <a:t>)</a:t>
            </a:r>
          </a:p>
          <a:p>
            <a:pPr marL="171450" indent="-171450" algn="ctr">
              <a:buFontTx/>
              <a:buChar char="-"/>
            </a:pPr>
            <a:r>
              <a:rPr lang="ru-RU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Montserrat SemiBold" charset="0"/>
                <a:cs typeface="Montserrat SemiBold" charset="0"/>
              </a:rPr>
              <a:t>Профиль ученика </a:t>
            </a:r>
            <a:r>
              <a:rPr 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Montserrat SemiBold" charset="0"/>
                <a:cs typeface="Montserrat SemiBold" charset="0"/>
              </a:rPr>
              <a:t>IB</a:t>
            </a:r>
            <a:endParaRPr lang="ru-RU" sz="1400" b="1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  <a:ea typeface="Montserrat SemiBold" charset="0"/>
              <a:cs typeface="Montserrat SemiBold" charset="0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9B9048CD-2BD1-9A4A-9379-4C9BFDE5A2BB}"/>
              </a:ext>
            </a:extLst>
          </p:cNvPr>
          <p:cNvSpPr txBox="1"/>
          <p:nvPr/>
        </p:nvSpPr>
        <p:spPr>
          <a:xfrm>
            <a:off x="5945079" y="2350650"/>
            <a:ext cx="124745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400" b="1" dirty="0">
                <a:solidFill>
                  <a:srgbClr val="ED7D31"/>
                </a:solidFill>
                <a:latin typeface="+mj-lt"/>
                <a:ea typeface="Montserrat SemiBold" charset="0"/>
                <a:cs typeface="Montserrat SemiBold" charset="0"/>
              </a:rPr>
              <a:t>Программа </a:t>
            </a:r>
          </a:p>
          <a:p>
            <a:pPr algn="ctr"/>
            <a:r>
              <a:rPr lang="ru-RU" sz="1400" b="1" dirty="0">
                <a:solidFill>
                  <a:srgbClr val="ED7D31"/>
                </a:solidFill>
                <a:latin typeface="+mj-lt"/>
                <a:ea typeface="Montserrat SemiBold" charset="0"/>
                <a:cs typeface="Montserrat SemiBold" charset="0"/>
              </a:rPr>
              <a:t>исследования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28A1C9DD-0F6D-1441-92C2-81DAEB7A5B88}"/>
              </a:ext>
            </a:extLst>
          </p:cNvPr>
          <p:cNvSpPr txBox="1"/>
          <p:nvPr/>
        </p:nvSpPr>
        <p:spPr>
          <a:xfrm>
            <a:off x="5310076" y="3632361"/>
            <a:ext cx="2339435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 algn="ctr">
              <a:buFontTx/>
              <a:buChar char="-"/>
            </a:pPr>
            <a:r>
              <a:rPr lang="ru-RU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Montserrat SemiBold" charset="0"/>
                <a:cs typeface="Montserrat SemiBold" charset="0"/>
              </a:rPr>
              <a:t>«Кто мы»</a:t>
            </a:r>
          </a:p>
          <a:p>
            <a:pPr marL="171450" indent="-171450" algn="ctr">
              <a:buFontTx/>
              <a:buChar char="-"/>
            </a:pPr>
            <a:r>
              <a:rPr lang="ru-RU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Montserrat SemiBold" charset="0"/>
                <a:cs typeface="Montserrat SemiBold" charset="0"/>
              </a:rPr>
              <a:t>«Где мы в пространстве и времени»</a:t>
            </a:r>
          </a:p>
          <a:p>
            <a:pPr marL="171450" indent="-171450" algn="ctr">
              <a:buFontTx/>
              <a:buChar char="-"/>
            </a:pPr>
            <a:r>
              <a:rPr lang="ru-RU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Montserrat SemiBold" charset="0"/>
                <a:cs typeface="Montserrat SemiBold" charset="0"/>
              </a:rPr>
              <a:t>«Как устроен мир»</a:t>
            </a:r>
          </a:p>
          <a:p>
            <a:pPr marL="171450" indent="-171450" algn="ctr">
              <a:buFontTx/>
              <a:buChar char="-"/>
            </a:pPr>
            <a:r>
              <a:rPr lang="ru-RU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Montserrat SemiBold" charset="0"/>
                <a:cs typeface="Montserrat SemiBold" charset="0"/>
              </a:rPr>
              <a:t>«Разделяя планету»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249B34CE-9AB3-9F45-9CCB-CC77517805DD}"/>
              </a:ext>
            </a:extLst>
          </p:cNvPr>
          <p:cNvSpPr txBox="1"/>
          <p:nvPr/>
        </p:nvSpPr>
        <p:spPr>
          <a:xfrm>
            <a:off x="7411938" y="3262931"/>
            <a:ext cx="166904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400" b="1" dirty="0">
                <a:solidFill>
                  <a:schemeClr val="accent6">
                    <a:lumMod val="75000"/>
                  </a:schemeClr>
                </a:solidFill>
                <a:latin typeface="+mj-lt"/>
                <a:ea typeface="Montserrat SemiBold" charset="0"/>
                <a:cs typeface="Montserrat SemiBold" charset="0"/>
              </a:rPr>
              <a:t>Удовлетворенность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87ABDC84-EFBD-BA4F-81F8-CEEF011937F2}"/>
              </a:ext>
            </a:extLst>
          </p:cNvPr>
          <p:cNvSpPr txBox="1"/>
          <p:nvPr/>
        </p:nvSpPr>
        <p:spPr>
          <a:xfrm>
            <a:off x="6982872" y="1208573"/>
            <a:ext cx="2612978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 algn="ctr">
              <a:buFontTx/>
              <a:buChar char="-"/>
            </a:pPr>
            <a:r>
              <a:rPr lang="ru-RU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Montserrat SemiBold" charset="0"/>
                <a:cs typeface="Montserrat SemiBold" charset="0"/>
              </a:rPr>
              <a:t>Вовлеченные родители</a:t>
            </a:r>
          </a:p>
          <a:p>
            <a:pPr marL="171450" indent="-171450" algn="ctr">
              <a:buFontTx/>
              <a:buChar char="-"/>
            </a:pPr>
            <a:r>
              <a:rPr lang="ru-RU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Montserrat SemiBold" charset="0"/>
                <a:cs typeface="Montserrat SemiBold" charset="0"/>
              </a:rPr>
              <a:t>Ассамблеи</a:t>
            </a:r>
          </a:p>
          <a:p>
            <a:pPr marL="171450" indent="-171450" algn="ctr">
              <a:buFontTx/>
              <a:buChar char="-"/>
            </a:pPr>
            <a:r>
              <a:rPr lang="ru-RU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Montserrat SemiBold" charset="0"/>
                <a:cs typeface="Montserrat SemiBold" charset="0"/>
              </a:rPr>
              <a:t>Индивидуальный подход</a:t>
            </a:r>
            <a:endParaRPr lang="en-US" sz="1400" b="1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  <a:ea typeface="Montserrat SemiBold" charset="0"/>
              <a:cs typeface="Montserrat SemiBold" charset="0"/>
            </a:endParaRPr>
          </a:p>
          <a:p>
            <a:pPr marL="171450" indent="-171450" algn="ctr">
              <a:buFontTx/>
              <a:buChar char="-"/>
            </a:pPr>
            <a:r>
              <a:rPr 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Montserrat SemiBold" charset="0"/>
                <a:cs typeface="Montserrat SemiBold" charset="0"/>
              </a:rPr>
              <a:t>SEN (Special Education Needs)</a:t>
            </a:r>
            <a:endParaRPr lang="ru-RU" sz="1400" b="1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  <a:ea typeface="Montserrat SemiBold" charset="0"/>
              <a:cs typeface="Montserrat SemiBold" charset="0"/>
            </a:endParaRPr>
          </a:p>
          <a:p>
            <a:pPr marL="171450" indent="-171450" algn="ctr">
              <a:buFontTx/>
              <a:buChar char="-"/>
            </a:pPr>
            <a:r>
              <a:rPr lang="ru-RU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Montserrat SemiBold" charset="0"/>
                <a:cs typeface="Montserrat SemiBold" charset="0"/>
              </a:rPr>
              <a:t>Мониторинг успеваемости</a:t>
            </a:r>
          </a:p>
          <a:p>
            <a:pPr marL="171450" indent="-171450">
              <a:buFontTx/>
              <a:buChar char="-"/>
            </a:pPr>
            <a:endParaRPr lang="ru-RU" sz="1100" b="1" dirty="0">
              <a:solidFill>
                <a:schemeClr val="tx1">
                  <a:lumMod val="75000"/>
                  <a:lumOff val="25000"/>
                </a:schemeClr>
              </a:solidFill>
              <a:latin typeface="Montserrat SemiBold" charset="0"/>
              <a:ea typeface="Montserrat SemiBold" charset="0"/>
              <a:cs typeface="Montserrat SemiBold" charset="0"/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4AAC95B6-C2E6-1A49-82BB-A146226D9BD5}"/>
              </a:ext>
            </a:extLst>
          </p:cNvPr>
          <p:cNvSpPr txBox="1"/>
          <p:nvPr/>
        </p:nvSpPr>
        <p:spPr>
          <a:xfrm>
            <a:off x="9080539" y="2530150"/>
            <a:ext cx="160751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>
                <a:solidFill>
                  <a:schemeClr val="accent1">
                    <a:lumMod val="75000"/>
                  </a:schemeClr>
                </a:solidFill>
                <a:latin typeface="+mj-lt"/>
                <a:ea typeface="Montserrat SemiBold" charset="0"/>
                <a:cs typeface="Montserrat SemiBold" charset="0"/>
              </a:rPr>
              <a:t>Эффективное использование ресурсов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357CD3F8-A3C4-E042-A290-98851491A834}"/>
              </a:ext>
            </a:extLst>
          </p:cNvPr>
          <p:cNvSpPr txBox="1"/>
          <p:nvPr/>
        </p:nvSpPr>
        <p:spPr>
          <a:xfrm>
            <a:off x="8829293" y="4594662"/>
            <a:ext cx="76655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400" b="1" dirty="0">
                <a:solidFill>
                  <a:srgbClr val="7030A0"/>
                </a:solidFill>
                <a:latin typeface="+mj-lt"/>
                <a:ea typeface="Montserrat SemiBold" charset="0"/>
                <a:cs typeface="Montserrat SemiBold" charset="0"/>
              </a:rPr>
              <a:t>Миссия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B0AF263B-1188-A745-9208-AB36AD4A06DA}"/>
              </a:ext>
            </a:extLst>
          </p:cNvPr>
          <p:cNvSpPr txBox="1"/>
          <p:nvPr/>
        </p:nvSpPr>
        <p:spPr>
          <a:xfrm>
            <a:off x="7989796" y="5838426"/>
            <a:ext cx="2339435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 algn="ctr">
              <a:buFontTx/>
              <a:buChar char="-"/>
            </a:pPr>
            <a:r>
              <a:rPr lang="ru-RU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Montserrat SemiBold" charset="0"/>
                <a:cs typeface="Montserrat SemiBold" charset="0"/>
              </a:rPr>
              <a:t>Реализация проектов</a:t>
            </a:r>
          </a:p>
          <a:p>
            <a:pPr marL="171450" indent="-171450" algn="ctr">
              <a:buFontTx/>
              <a:buChar char="-"/>
            </a:pPr>
            <a:r>
              <a:rPr lang="ru-RU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Montserrat SemiBold" charset="0"/>
                <a:cs typeface="Montserrat SemiBold" charset="0"/>
              </a:rPr>
              <a:t>Самообучение</a:t>
            </a:r>
          </a:p>
          <a:p>
            <a:pPr marL="171450" indent="-171450" algn="ctr">
              <a:buFontTx/>
              <a:buChar char="-"/>
            </a:pPr>
            <a:r>
              <a:rPr lang="ru-RU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Montserrat SemiBold" charset="0"/>
                <a:cs typeface="Montserrat SemiBold" charset="0"/>
              </a:rPr>
              <a:t>Обучение</a:t>
            </a:r>
          </a:p>
          <a:p>
            <a:pPr marL="171450" indent="-171450" algn="ctr">
              <a:buFontTx/>
              <a:buChar char="-"/>
            </a:pPr>
            <a:r>
              <a:rPr lang="ru-RU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Montserrat SemiBold" charset="0"/>
                <a:cs typeface="Montserrat SemiBold" charset="0"/>
              </a:rPr>
              <a:t>Корпоративные конкурсы</a:t>
            </a:r>
          </a:p>
          <a:p>
            <a:pPr marL="171450" indent="-171450">
              <a:buFontTx/>
              <a:buChar char="-"/>
            </a:pPr>
            <a:endParaRPr lang="ru-RU" sz="1100" b="1" dirty="0">
              <a:solidFill>
                <a:schemeClr val="tx1">
                  <a:lumMod val="75000"/>
                  <a:lumOff val="25000"/>
                </a:schemeClr>
              </a:solidFill>
              <a:latin typeface="Montserrat SemiBold" charset="0"/>
              <a:ea typeface="Montserrat SemiBold" charset="0"/>
              <a:cs typeface="Montserrat SemiBold" charset="0"/>
            </a:endParaRPr>
          </a:p>
          <a:p>
            <a:pPr marL="171450" indent="-171450">
              <a:buFontTx/>
              <a:buChar char="-"/>
            </a:pPr>
            <a:endParaRPr lang="ru-RU" sz="1100" b="1" dirty="0">
              <a:solidFill>
                <a:schemeClr val="tx1">
                  <a:lumMod val="75000"/>
                  <a:lumOff val="25000"/>
                </a:schemeClr>
              </a:solidFill>
              <a:latin typeface="Montserrat SemiBold" charset="0"/>
              <a:ea typeface="Montserrat SemiBold" charset="0"/>
              <a:cs typeface="Montserrat SemiBold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5435075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31726408-621C-F24C-BD06-4ABCF613ACA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300"/>
          <a:stretch>
            <a:fillRect/>
          </a:stretch>
        </p:blipFill>
        <p:spPr>
          <a:xfrm>
            <a:off x="-28356" y="-1"/>
            <a:ext cx="6015877" cy="3325907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61AB9A54-4D54-2E47-A499-C541DC4F8B0F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00" t="14014" r="16432"/>
          <a:stretch/>
        </p:blipFill>
        <p:spPr>
          <a:xfrm>
            <a:off x="3283868" y="3313549"/>
            <a:ext cx="4709457" cy="3532094"/>
          </a:xfrm>
          <a:prstGeom prst="rect">
            <a:avLst/>
          </a:prstGeom>
        </p:spPr>
      </p:pic>
      <p:pic>
        <p:nvPicPr>
          <p:cNvPr id="3074" name="Picture 2">
            <a:extLst>
              <a:ext uri="{FF2B5EF4-FFF2-40B4-BE49-F238E27FC236}">
                <a16:creationId xmlns:a16="http://schemas.microsoft.com/office/drawing/2014/main" id="{3B619C04-86CE-B04B-9044-95B92F225AA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13" r="25592"/>
          <a:stretch/>
        </p:blipFill>
        <p:spPr bwMode="auto">
          <a:xfrm>
            <a:off x="-28356" y="3325907"/>
            <a:ext cx="3315252" cy="35320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4038EAAE-C4E9-7047-8DF6-1767F086CEA4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1611"/>
          <a:stretch/>
        </p:blipFill>
        <p:spPr>
          <a:xfrm>
            <a:off x="7991811" y="3301192"/>
            <a:ext cx="4201703" cy="3532093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B5590E20-16D8-384D-9574-CEA56A5B8A6D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112"/>
          <a:stretch>
            <a:fillRect/>
          </a:stretch>
        </p:blipFill>
        <p:spPr>
          <a:xfrm>
            <a:off x="5908211" y="-1213"/>
            <a:ext cx="6283789" cy="33147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941776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Овал 23">
            <a:extLst>
              <a:ext uri="{FF2B5EF4-FFF2-40B4-BE49-F238E27FC236}">
                <a16:creationId xmlns:a16="http://schemas.microsoft.com/office/drawing/2014/main" id="{659C46F1-018D-834F-9812-3BCB968CB392}"/>
              </a:ext>
            </a:extLst>
          </p:cNvPr>
          <p:cNvSpPr/>
          <p:nvPr/>
        </p:nvSpPr>
        <p:spPr>
          <a:xfrm>
            <a:off x="8026082" y="1231850"/>
            <a:ext cx="3430759" cy="3320773"/>
          </a:xfrm>
          <a:prstGeom prst="ellipse">
            <a:avLst/>
          </a:prstGeom>
          <a:solidFill>
            <a:srgbClr val="FFFFFF"/>
          </a:solidFill>
          <a:ln w="50800">
            <a:solidFill>
              <a:schemeClr val="accent4">
                <a:hueOff val="-1247790"/>
                <a:lumOff val="-12326"/>
              </a:schemeClr>
            </a:solidFill>
            <a:miter/>
          </a:ln>
        </p:spPr>
        <p:txBody>
          <a:bodyPr tIns="91439" bIns="91439" anchor="ctr"/>
          <a:lstStyle/>
          <a:p>
            <a:pPr defTabSz="1828800">
              <a:lnSpc>
                <a:spcPct val="100000"/>
              </a:lnSpc>
              <a:spcBef>
                <a:spcPts val="0"/>
              </a:spcBef>
              <a:defRPr sz="36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  <p:sp>
        <p:nvSpPr>
          <p:cNvPr id="24" name="Овал 23">
            <a:extLst>
              <a:ext uri="{FF2B5EF4-FFF2-40B4-BE49-F238E27FC236}">
                <a16:creationId xmlns:a16="http://schemas.microsoft.com/office/drawing/2014/main" id="{C9148820-B6DD-0444-A49E-AE64BD43D13C}"/>
              </a:ext>
            </a:extLst>
          </p:cNvPr>
          <p:cNvSpPr/>
          <p:nvPr/>
        </p:nvSpPr>
        <p:spPr>
          <a:xfrm>
            <a:off x="6632668" y="4330549"/>
            <a:ext cx="2414654" cy="2270427"/>
          </a:xfrm>
          <a:prstGeom prst="ellipse">
            <a:avLst/>
          </a:prstGeom>
          <a:solidFill>
            <a:srgbClr val="FFFFFF"/>
          </a:solidFill>
          <a:ln w="50800">
            <a:solidFill>
              <a:schemeClr val="accent4">
                <a:hueOff val="-1247790"/>
                <a:lumOff val="-12326"/>
              </a:schemeClr>
            </a:solidFill>
            <a:miter/>
          </a:ln>
        </p:spPr>
        <p:txBody>
          <a:bodyPr tIns="91439" bIns="91439" anchor="ctr"/>
          <a:lstStyle/>
          <a:p>
            <a:pPr defTabSz="1828800">
              <a:lnSpc>
                <a:spcPct val="100000"/>
              </a:lnSpc>
              <a:spcBef>
                <a:spcPts val="0"/>
              </a:spcBef>
              <a:defRPr sz="36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  <p:sp>
        <p:nvSpPr>
          <p:cNvPr id="23" name="Овал 23">
            <a:extLst>
              <a:ext uri="{FF2B5EF4-FFF2-40B4-BE49-F238E27FC236}">
                <a16:creationId xmlns:a16="http://schemas.microsoft.com/office/drawing/2014/main" id="{62CAA626-F69F-464C-87D2-DEAB3E13EBD8}"/>
              </a:ext>
            </a:extLst>
          </p:cNvPr>
          <p:cNvSpPr/>
          <p:nvPr/>
        </p:nvSpPr>
        <p:spPr>
          <a:xfrm>
            <a:off x="1163058" y="1206726"/>
            <a:ext cx="2857596" cy="2566470"/>
          </a:xfrm>
          <a:prstGeom prst="ellipse">
            <a:avLst/>
          </a:prstGeom>
          <a:solidFill>
            <a:srgbClr val="FFFFFF"/>
          </a:solidFill>
          <a:ln w="50800">
            <a:solidFill>
              <a:schemeClr val="accent4">
                <a:hueOff val="-1247790"/>
                <a:lumOff val="-12326"/>
              </a:schemeClr>
            </a:solidFill>
            <a:miter/>
          </a:ln>
        </p:spPr>
        <p:txBody>
          <a:bodyPr tIns="91439" bIns="91439" anchor="ctr"/>
          <a:lstStyle/>
          <a:p>
            <a:pPr defTabSz="1828800">
              <a:lnSpc>
                <a:spcPct val="100000"/>
              </a:lnSpc>
              <a:spcBef>
                <a:spcPts val="0"/>
              </a:spcBef>
              <a:defRPr sz="36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  <p:sp>
        <p:nvSpPr>
          <p:cNvPr id="22" name="Овал 23">
            <a:extLst>
              <a:ext uri="{FF2B5EF4-FFF2-40B4-BE49-F238E27FC236}">
                <a16:creationId xmlns:a16="http://schemas.microsoft.com/office/drawing/2014/main" id="{BF5067E5-152F-3144-86CA-E41B55DDA45B}"/>
              </a:ext>
            </a:extLst>
          </p:cNvPr>
          <p:cNvSpPr/>
          <p:nvPr/>
        </p:nvSpPr>
        <p:spPr>
          <a:xfrm>
            <a:off x="2440307" y="4214573"/>
            <a:ext cx="2414654" cy="2270427"/>
          </a:xfrm>
          <a:prstGeom prst="ellipse">
            <a:avLst/>
          </a:prstGeom>
          <a:solidFill>
            <a:srgbClr val="FFFFFF"/>
          </a:solidFill>
          <a:ln w="50800">
            <a:solidFill>
              <a:schemeClr val="accent4">
                <a:hueOff val="-1247790"/>
                <a:lumOff val="-12326"/>
              </a:schemeClr>
            </a:solidFill>
            <a:miter/>
          </a:ln>
        </p:spPr>
        <p:txBody>
          <a:bodyPr tIns="91439" bIns="91439" anchor="ctr"/>
          <a:lstStyle/>
          <a:p>
            <a:pPr defTabSz="1828800">
              <a:lnSpc>
                <a:spcPct val="100000"/>
              </a:lnSpc>
              <a:spcBef>
                <a:spcPts val="0"/>
              </a:spcBef>
              <a:defRPr sz="36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pPr>
            <a:endParaRPr dirty="0"/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41BAF18F-2B50-DE47-BF4E-F8C21AB086B8}"/>
              </a:ext>
            </a:extLst>
          </p:cNvPr>
          <p:cNvSpPr/>
          <p:nvPr/>
        </p:nvSpPr>
        <p:spPr>
          <a:xfrm>
            <a:off x="8311048" y="1611567"/>
            <a:ext cx="2860826" cy="24929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>
                <a:latin typeface="+mj-lt"/>
              </a:rPr>
              <a:t>Просветительская деятельность </a:t>
            </a:r>
            <a:endParaRPr lang="ru-RU" sz="1400" dirty="0">
              <a:latin typeface="+mj-lt"/>
            </a:endParaRPr>
          </a:p>
          <a:p>
            <a:pPr algn="ctr"/>
            <a:r>
              <a:rPr lang="ru-RU" sz="1200" dirty="0">
                <a:latin typeface="+mj-lt"/>
              </a:rPr>
              <a:t>- Правки в ФЗ «Об образовании в Российской Федерации»,</a:t>
            </a:r>
          </a:p>
          <a:p>
            <a:pPr algn="ctr"/>
            <a:r>
              <a:rPr lang="ru-RU" sz="1200" dirty="0">
                <a:latin typeface="+mj-lt"/>
              </a:rPr>
              <a:t>- вступает в силу с 1 июня 2021 года, </a:t>
            </a:r>
          </a:p>
          <a:p>
            <a:pPr algn="ctr"/>
            <a:r>
              <a:rPr lang="ru-RU" sz="1200" dirty="0">
                <a:latin typeface="+mj-lt"/>
              </a:rPr>
              <a:t>-порядок, условия ведения, формы контроля определяет Правительство,</a:t>
            </a:r>
          </a:p>
          <a:p>
            <a:pPr algn="ctr"/>
            <a:r>
              <a:rPr lang="ru-RU" sz="1200" dirty="0">
                <a:latin typeface="+mj-lt"/>
              </a:rPr>
              <a:t>- заключение Министерства просвещения РФ/Министерства образования и науки РС (Я)/ведомства, в ведении которого находится ВУЗ для международного сотрудничества</a:t>
            </a: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2A6CEB4D-9750-D344-BC29-5493CCBF8314}"/>
              </a:ext>
            </a:extLst>
          </p:cNvPr>
          <p:cNvSpPr/>
          <p:nvPr/>
        </p:nvSpPr>
        <p:spPr>
          <a:xfrm>
            <a:off x="1096527" y="205834"/>
            <a:ext cx="8755282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dirty="0">
                <a:solidFill>
                  <a:srgbClr val="ED7D31"/>
                </a:solidFill>
                <a:latin typeface="+mj-lt"/>
              </a:rPr>
              <a:t>Повышение качества системы образования</a:t>
            </a:r>
          </a:p>
          <a:p>
            <a:r>
              <a:rPr lang="ru-RU" sz="3600" b="1" dirty="0">
                <a:solidFill>
                  <a:srgbClr val="ED7D31"/>
                </a:solidFill>
                <a:latin typeface="+mj-lt"/>
              </a:rPr>
              <a:t> </a:t>
            </a:r>
            <a:endParaRPr lang="ru-RU" sz="3600" dirty="0">
              <a:latin typeface="+mj-lt"/>
            </a:endParaRPr>
          </a:p>
        </p:txBody>
      </p:sp>
      <p:pic>
        <p:nvPicPr>
          <p:cNvPr id="6" name="Рисунок 11" descr="Рисунок 11">
            <a:extLst>
              <a:ext uri="{FF2B5EF4-FFF2-40B4-BE49-F238E27FC236}">
                <a16:creationId xmlns:a16="http://schemas.microsoft.com/office/drawing/2014/main" id="{5C1191E4-4A52-6640-A3A3-00DD5CCB669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2091" y="83390"/>
            <a:ext cx="467377" cy="995331"/>
          </a:xfrm>
          <a:prstGeom prst="rect">
            <a:avLst/>
          </a:prstGeom>
          <a:ln w="12700">
            <a:miter lim="400000"/>
          </a:ln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AE370B87-9F51-934A-88DA-B9B24D74766D}"/>
              </a:ext>
            </a:extLst>
          </p:cNvPr>
          <p:cNvSpPr txBox="1"/>
          <p:nvPr/>
        </p:nvSpPr>
        <p:spPr>
          <a:xfrm>
            <a:off x="2507268" y="4817885"/>
            <a:ext cx="241465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>
                <a:latin typeface="+mj-lt"/>
              </a:rPr>
              <a:t>Формальные, неформальные, </a:t>
            </a:r>
            <a:r>
              <a:rPr lang="ru-RU" dirty="0" err="1">
                <a:latin typeface="+mj-lt"/>
              </a:rPr>
              <a:t>информальные</a:t>
            </a:r>
            <a:r>
              <a:rPr lang="ru-RU" dirty="0">
                <a:latin typeface="+mj-lt"/>
              </a:rPr>
              <a:t> подходы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2DF5108A-5265-C840-AAB6-88D06648FD1B}"/>
              </a:ext>
            </a:extLst>
          </p:cNvPr>
          <p:cNvSpPr txBox="1"/>
          <p:nvPr/>
        </p:nvSpPr>
        <p:spPr>
          <a:xfrm>
            <a:off x="1163057" y="1826951"/>
            <a:ext cx="2857597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/>
              <a:t>Цифровые возможности:</a:t>
            </a:r>
          </a:p>
          <a:p>
            <a:pPr algn="ctr"/>
            <a:r>
              <a:rPr lang="ru-RU" dirty="0"/>
              <a:t>-технологические продукты,</a:t>
            </a:r>
          </a:p>
          <a:p>
            <a:pPr algn="ctr"/>
            <a:r>
              <a:rPr lang="ru-RU" dirty="0"/>
              <a:t>-искусственный интеллект</a:t>
            </a:r>
          </a:p>
          <a:p>
            <a:pPr algn="ctr"/>
            <a:r>
              <a:rPr lang="ru-RU" dirty="0"/>
              <a:t>-цифровая платформа «Моя школа»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6A12367A-BD4F-C647-B4B4-1CCE192A2333}"/>
              </a:ext>
            </a:extLst>
          </p:cNvPr>
          <p:cNvSpPr txBox="1"/>
          <p:nvPr/>
        </p:nvSpPr>
        <p:spPr>
          <a:xfrm>
            <a:off x="6764506" y="4921077"/>
            <a:ext cx="206987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/>
              <a:t>Бережное сопровождение руководителя</a:t>
            </a:r>
          </a:p>
        </p:txBody>
      </p:sp>
      <p:sp>
        <p:nvSpPr>
          <p:cNvPr id="38" name="Шестеренка">
            <a:extLst>
              <a:ext uri="{FF2B5EF4-FFF2-40B4-BE49-F238E27FC236}">
                <a16:creationId xmlns:a16="http://schemas.microsoft.com/office/drawing/2014/main" id="{A4715251-7FF0-C04F-B34C-777FF51A600A}"/>
              </a:ext>
            </a:extLst>
          </p:cNvPr>
          <p:cNvSpPr/>
          <p:nvPr/>
        </p:nvSpPr>
        <p:spPr>
          <a:xfrm>
            <a:off x="4577037" y="2285983"/>
            <a:ext cx="1174078" cy="124412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599" extrusionOk="0">
                <a:moveTo>
                  <a:pt x="9384" y="0"/>
                </a:moveTo>
                <a:cubicBezTo>
                  <a:pt x="9373" y="0"/>
                  <a:pt x="9237" y="27"/>
                  <a:pt x="9075" y="54"/>
                </a:cubicBezTo>
                <a:lnTo>
                  <a:pt x="7468" y="445"/>
                </a:lnTo>
                <a:cubicBezTo>
                  <a:pt x="7312" y="494"/>
                  <a:pt x="7177" y="531"/>
                  <a:pt x="7166" y="537"/>
                </a:cubicBezTo>
                <a:cubicBezTo>
                  <a:pt x="7161" y="542"/>
                  <a:pt x="7154" y="677"/>
                  <a:pt x="7154" y="840"/>
                </a:cubicBezTo>
                <a:lnTo>
                  <a:pt x="7166" y="1761"/>
                </a:lnTo>
                <a:cubicBezTo>
                  <a:pt x="7166" y="1924"/>
                  <a:pt x="7047" y="2119"/>
                  <a:pt x="6902" y="2190"/>
                </a:cubicBezTo>
                <a:lnTo>
                  <a:pt x="6151" y="2574"/>
                </a:lnTo>
                <a:cubicBezTo>
                  <a:pt x="6006" y="2655"/>
                  <a:pt x="5778" y="2644"/>
                  <a:pt x="5649" y="2547"/>
                </a:cubicBezTo>
                <a:lnTo>
                  <a:pt x="4900" y="2010"/>
                </a:lnTo>
                <a:cubicBezTo>
                  <a:pt x="4765" y="1913"/>
                  <a:pt x="4651" y="1842"/>
                  <a:pt x="4645" y="1848"/>
                </a:cubicBezTo>
                <a:cubicBezTo>
                  <a:pt x="4640" y="1853"/>
                  <a:pt x="4527" y="1941"/>
                  <a:pt x="4398" y="2044"/>
                </a:cubicBezTo>
                <a:lnTo>
                  <a:pt x="3162" y="3116"/>
                </a:lnTo>
                <a:cubicBezTo>
                  <a:pt x="3043" y="3230"/>
                  <a:pt x="2941" y="3327"/>
                  <a:pt x="2936" y="3333"/>
                </a:cubicBezTo>
                <a:cubicBezTo>
                  <a:pt x="2930" y="3338"/>
                  <a:pt x="2990" y="3462"/>
                  <a:pt x="3065" y="3609"/>
                </a:cubicBezTo>
                <a:lnTo>
                  <a:pt x="3490" y="4401"/>
                </a:lnTo>
                <a:cubicBezTo>
                  <a:pt x="3566" y="4548"/>
                  <a:pt x="3551" y="4769"/>
                  <a:pt x="3448" y="4899"/>
                </a:cubicBezTo>
                <a:lnTo>
                  <a:pt x="2909" y="5648"/>
                </a:lnTo>
                <a:cubicBezTo>
                  <a:pt x="2817" y="5783"/>
                  <a:pt x="2612" y="5879"/>
                  <a:pt x="2450" y="5858"/>
                </a:cubicBezTo>
                <a:lnTo>
                  <a:pt x="1548" y="5739"/>
                </a:lnTo>
                <a:cubicBezTo>
                  <a:pt x="1386" y="5717"/>
                  <a:pt x="1251" y="5707"/>
                  <a:pt x="1246" y="5712"/>
                </a:cubicBezTo>
                <a:cubicBezTo>
                  <a:pt x="1241" y="5717"/>
                  <a:pt x="1181" y="5848"/>
                  <a:pt x="1111" y="6000"/>
                </a:cubicBezTo>
                <a:lnTo>
                  <a:pt x="518" y="7483"/>
                </a:lnTo>
                <a:cubicBezTo>
                  <a:pt x="464" y="7640"/>
                  <a:pt x="420" y="7776"/>
                  <a:pt x="415" y="7781"/>
                </a:cubicBezTo>
                <a:cubicBezTo>
                  <a:pt x="415" y="7792"/>
                  <a:pt x="523" y="7874"/>
                  <a:pt x="658" y="7966"/>
                </a:cubicBezTo>
                <a:lnTo>
                  <a:pt x="1381" y="8454"/>
                </a:lnTo>
                <a:cubicBezTo>
                  <a:pt x="1516" y="8546"/>
                  <a:pt x="1602" y="8752"/>
                  <a:pt x="1570" y="8914"/>
                </a:cubicBezTo>
                <a:lnTo>
                  <a:pt x="1420" y="9944"/>
                </a:lnTo>
                <a:cubicBezTo>
                  <a:pt x="1404" y="10106"/>
                  <a:pt x="1263" y="10291"/>
                  <a:pt x="1106" y="10345"/>
                </a:cubicBezTo>
                <a:lnTo>
                  <a:pt x="280" y="10648"/>
                </a:lnTo>
                <a:cubicBezTo>
                  <a:pt x="123" y="10702"/>
                  <a:pt x="0" y="10758"/>
                  <a:pt x="0" y="10769"/>
                </a:cubicBezTo>
                <a:cubicBezTo>
                  <a:pt x="0" y="10779"/>
                  <a:pt x="6" y="10919"/>
                  <a:pt x="17" y="11082"/>
                </a:cubicBezTo>
                <a:lnTo>
                  <a:pt x="167" y="12626"/>
                </a:lnTo>
                <a:cubicBezTo>
                  <a:pt x="194" y="12789"/>
                  <a:pt x="210" y="12930"/>
                  <a:pt x="216" y="12941"/>
                </a:cubicBezTo>
                <a:cubicBezTo>
                  <a:pt x="216" y="12952"/>
                  <a:pt x="350" y="12974"/>
                  <a:pt x="518" y="12990"/>
                </a:cubicBezTo>
                <a:lnTo>
                  <a:pt x="1354" y="13082"/>
                </a:lnTo>
                <a:cubicBezTo>
                  <a:pt x="1516" y="13098"/>
                  <a:pt x="1688" y="13245"/>
                  <a:pt x="1737" y="13402"/>
                </a:cubicBezTo>
                <a:lnTo>
                  <a:pt x="2121" y="14501"/>
                </a:lnTo>
                <a:cubicBezTo>
                  <a:pt x="2181" y="14653"/>
                  <a:pt x="2142" y="14881"/>
                  <a:pt x="2028" y="15000"/>
                </a:cubicBezTo>
                <a:lnTo>
                  <a:pt x="1457" y="15624"/>
                </a:lnTo>
                <a:cubicBezTo>
                  <a:pt x="1349" y="15743"/>
                  <a:pt x="1258" y="15850"/>
                  <a:pt x="1263" y="15856"/>
                </a:cubicBezTo>
                <a:cubicBezTo>
                  <a:pt x="1268" y="15861"/>
                  <a:pt x="1338" y="15986"/>
                  <a:pt x="1425" y="16127"/>
                </a:cubicBezTo>
                <a:lnTo>
                  <a:pt x="2256" y="17380"/>
                </a:lnTo>
                <a:cubicBezTo>
                  <a:pt x="2353" y="17510"/>
                  <a:pt x="2440" y="17623"/>
                  <a:pt x="2445" y="17634"/>
                </a:cubicBezTo>
                <a:cubicBezTo>
                  <a:pt x="2450" y="17639"/>
                  <a:pt x="2579" y="17595"/>
                  <a:pt x="2730" y="17535"/>
                </a:cubicBezTo>
                <a:lnTo>
                  <a:pt x="3490" y="17232"/>
                </a:lnTo>
                <a:cubicBezTo>
                  <a:pt x="3641" y="17173"/>
                  <a:pt x="3863" y="17216"/>
                  <a:pt x="3976" y="17336"/>
                </a:cubicBezTo>
                <a:lnTo>
                  <a:pt x="4905" y="18192"/>
                </a:lnTo>
                <a:cubicBezTo>
                  <a:pt x="5029" y="18295"/>
                  <a:pt x="5100" y="18511"/>
                  <a:pt x="5062" y="18673"/>
                </a:cubicBezTo>
                <a:lnTo>
                  <a:pt x="4851" y="19476"/>
                </a:lnTo>
                <a:cubicBezTo>
                  <a:pt x="4808" y="19633"/>
                  <a:pt x="4780" y="19769"/>
                  <a:pt x="4785" y="19774"/>
                </a:cubicBezTo>
                <a:cubicBezTo>
                  <a:pt x="4791" y="19780"/>
                  <a:pt x="4915" y="19850"/>
                  <a:pt x="5055" y="19937"/>
                </a:cubicBezTo>
                <a:lnTo>
                  <a:pt x="6345" y="20631"/>
                </a:lnTo>
                <a:cubicBezTo>
                  <a:pt x="6491" y="20701"/>
                  <a:pt x="6621" y="20761"/>
                  <a:pt x="6632" y="20766"/>
                </a:cubicBezTo>
                <a:cubicBezTo>
                  <a:pt x="6637" y="20772"/>
                  <a:pt x="6735" y="20668"/>
                  <a:pt x="6843" y="20543"/>
                </a:cubicBezTo>
                <a:lnTo>
                  <a:pt x="7370" y="19932"/>
                </a:lnTo>
                <a:cubicBezTo>
                  <a:pt x="7478" y="19807"/>
                  <a:pt x="7694" y="19742"/>
                  <a:pt x="7851" y="19791"/>
                </a:cubicBezTo>
                <a:lnTo>
                  <a:pt x="9136" y="20116"/>
                </a:lnTo>
                <a:cubicBezTo>
                  <a:pt x="9298" y="20149"/>
                  <a:pt x="9459" y="20306"/>
                  <a:pt x="9497" y="20468"/>
                </a:cubicBezTo>
                <a:lnTo>
                  <a:pt x="9680" y="21259"/>
                </a:lnTo>
                <a:cubicBezTo>
                  <a:pt x="9718" y="21422"/>
                  <a:pt x="9756" y="21552"/>
                  <a:pt x="9761" y="21552"/>
                </a:cubicBezTo>
                <a:cubicBezTo>
                  <a:pt x="9767" y="21552"/>
                  <a:pt x="9911" y="21562"/>
                  <a:pt x="10073" y="21573"/>
                </a:cubicBezTo>
                <a:lnTo>
                  <a:pt x="10500" y="21595"/>
                </a:lnTo>
                <a:cubicBezTo>
                  <a:pt x="10662" y="21600"/>
                  <a:pt x="10931" y="21600"/>
                  <a:pt x="11098" y="21595"/>
                </a:cubicBezTo>
                <a:lnTo>
                  <a:pt x="11525" y="21573"/>
                </a:lnTo>
                <a:cubicBezTo>
                  <a:pt x="11687" y="21562"/>
                  <a:pt x="11828" y="21552"/>
                  <a:pt x="11839" y="21552"/>
                </a:cubicBezTo>
                <a:cubicBezTo>
                  <a:pt x="11849" y="21552"/>
                  <a:pt x="11882" y="21416"/>
                  <a:pt x="11920" y="21259"/>
                </a:cubicBezTo>
                <a:lnTo>
                  <a:pt x="12103" y="20468"/>
                </a:lnTo>
                <a:cubicBezTo>
                  <a:pt x="12141" y="20306"/>
                  <a:pt x="12302" y="20149"/>
                  <a:pt x="12464" y="20116"/>
                </a:cubicBezTo>
                <a:lnTo>
                  <a:pt x="13749" y="19791"/>
                </a:lnTo>
                <a:cubicBezTo>
                  <a:pt x="13906" y="19742"/>
                  <a:pt x="14120" y="19807"/>
                  <a:pt x="14228" y="19932"/>
                </a:cubicBezTo>
                <a:lnTo>
                  <a:pt x="14757" y="20543"/>
                </a:lnTo>
                <a:cubicBezTo>
                  <a:pt x="14865" y="20668"/>
                  <a:pt x="14957" y="20767"/>
                  <a:pt x="14968" y="20766"/>
                </a:cubicBezTo>
                <a:cubicBezTo>
                  <a:pt x="14974" y="20761"/>
                  <a:pt x="15102" y="20701"/>
                  <a:pt x="15253" y="20631"/>
                </a:cubicBezTo>
                <a:lnTo>
                  <a:pt x="16543" y="19937"/>
                </a:lnTo>
                <a:cubicBezTo>
                  <a:pt x="16683" y="19850"/>
                  <a:pt x="16802" y="19780"/>
                  <a:pt x="16813" y="19774"/>
                </a:cubicBezTo>
                <a:cubicBezTo>
                  <a:pt x="16818" y="19769"/>
                  <a:pt x="16792" y="19633"/>
                  <a:pt x="16749" y="19476"/>
                </a:cubicBezTo>
                <a:lnTo>
                  <a:pt x="16538" y="18673"/>
                </a:lnTo>
                <a:cubicBezTo>
                  <a:pt x="16495" y="18516"/>
                  <a:pt x="16565" y="18301"/>
                  <a:pt x="16695" y="18192"/>
                </a:cubicBezTo>
                <a:lnTo>
                  <a:pt x="17622" y="17336"/>
                </a:lnTo>
                <a:cubicBezTo>
                  <a:pt x="17736" y="17216"/>
                  <a:pt x="17957" y="17173"/>
                  <a:pt x="18108" y="17232"/>
                </a:cubicBezTo>
                <a:lnTo>
                  <a:pt x="18868" y="17535"/>
                </a:lnTo>
                <a:cubicBezTo>
                  <a:pt x="19019" y="17595"/>
                  <a:pt x="19150" y="17639"/>
                  <a:pt x="19155" y="17634"/>
                </a:cubicBezTo>
                <a:cubicBezTo>
                  <a:pt x="19160" y="17628"/>
                  <a:pt x="19247" y="17515"/>
                  <a:pt x="19344" y="17380"/>
                </a:cubicBezTo>
                <a:lnTo>
                  <a:pt x="20175" y="16127"/>
                </a:lnTo>
                <a:cubicBezTo>
                  <a:pt x="20262" y="15986"/>
                  <a:pt x="20332" y="15861"/>
                  <a:pt x="20337" y="15856"/>
                </a:cubicBezTo>
                <a:cubicBezTo>
                  <a:pt x="20342" y="15850"/>
                  <a:pt x="20256" y="15743"/>
                  <a:pt x="20143" y="15624"/>
                </a:cubicBezTo>
                <a:lnTo>
                  <a:pt x="19570" y="14989"/>
                </a:lnTo>
                <a:cubicBezTo>
                  <a:pt x="19462" y="14869"/>
                  <a:pt x="19419" y="14642"/>
                  <a:pt x="19479" y="14491"/>
                </a:cubicBezTo>
                <a:lnTo>
                  <a:pt x="19862" y="13390"/>
                </a:lnTo>
                <a:cubicBezTo>
                  <a:pt x="19910" y="13233"/>
                  <a:pt x="20082" y="13088"/>
                  <a:pt x="20244" y="13072"/>
                </a:cubicBezTo>
                <a:lnTo>
                  <a:pt x="21081" y="12978"/>
                </a:lnTo>
                <a:cubicBezTo>
                  <a:pt x="21243" y="12962"/>
                  <a:pt x="21379" y="12940"/>
                  <a:pt x="21384" y="12929"/>
                </a:cubicBezTo>
                <a:cubicBezTo>
                  <a:pt x="21384" y="12918"/>
                  <a:pt x="21404" y="12784"/>
                  <a:pt x="21431" y="12616"/>
                </a:cubicBezTo>
                <a:lnTo>
                  <a:pt x="21583" y="11072"/>
                </a:lnTo>
                <a:cubicBezTo>
                  <a:pt x="21594" y="10909"/>
                  <a:pt x="21600" y="10767"/>
                  <a:pt x="21600" y="10757"/>
                </a:cubicBezTo>
                <a:cubicBezTo>
                  <a:pt x="21584" y="10757"/>
                  <a:pt x="21460" y="10702"/>
                  <a:pt x="21303" y="10648"/>
                </a:cubicBezTo>
                <a:lnTo>
                  <a:pt x="20477" y="10345"/>
                </a:lnTo>
                <a:cubicBezTo>
                  <a:pt x="20321" y="10291"/>
                  <a:pt x="20180" y="10106"/>
                  <a:pt x="20163" y="9944"/>
                </a:cubicBezTo>
                <a:lnTo>
                  <a:pt x="20013" y="8914"/>
                </a:lnTo>
                <a:cubicBezTo>
                  <a:pt x="19981" y="8752"/>
                  <a:pt x="20067" y="8546"/>
                  <a:pt x="20202" y="8454"/>
                </a:cubicBezTo>
                <a:lnTo>
                  <a:pt x="20926" y="7966"/>
                </a:lnTo>
                <a:cubicBezTo>
                  <a:pt x="21060" y="7874"/>
                  <a:pt x="21174" y="7792"/>
                  <a:pt x="21168" y="7781"/>
                </a:cubicBezTo>
                <a:cubicBezTo>
                  <a:pt x="21168" y="7770"/>
                  <a:pt x="21119" y="7640"/>
                  <a:pt x="21065" y="7483"/>
                </a:cubicBezTo>
                <a:lnTo>
                  <a:pt x="20472" y="6000"/>
                </a:lnTo>
                <a:cubicBezTo>
                  <a:pt x="20402" y="5848"/>
                  <a:pt x="20342" y="5723"/>
                  <a:pt x="20337" y="5712"/>
                </a:cubicBezTo>
                <a:cubicBezTo>
                  <a:pt x="20332" y="5701"/>
                  <a:pt x="20197" y="5717"/>
                  <a:pt x="20035" y="5739"/>
                </a:cubicBezTo>
                <a:lnTo>
                  <a:pt x="19133" y="5858"/>
                </a:lnTo>
                <a:cubicBezTo>
                  <a:pt x="18971" y="5879"/>
                  <a:pt x="18761" y="5788"/>
                  <a:pt x="18674" y="5648"/>
                </a:cubicBezTo>
                <a:lnTo>
                  <a:pt x="18135" y="4899"/>
                </a:lnTo>
                <a:cubicBezTo>
                  <a:pt x="18032" y="4769"/>
                  <a:pt x="18017" y="4548"/>
                  <a:pt x="18093" y="4401"/>
                </a:cubicBezTo>
                <a:lnTo>
                  <a:pt x="18518" y="3609"/>
                </a:lnTo>
                <a:cubicBezTo>
                  <a:pt x="18593" y="3462"/>
                  <a:pt x="18653" y="3338"/>
                  <a:pt x="18647" y="3333"/>
                </a:cubicBezTo>
                <a:cubicBezTo>
                  <a:pt x="18642" y="3327"/>
                  <a:pt x="18540" y="3230"/>
                  <a:pt x="18422" y="3116"/>
                </a:cubicBezTo>
                <a:lnTo>
                  <a:pt x="17186" y="2044"/>
                </a:lnTo>
                <a:cubicBezTo>
                  <a:pt x="17056" y="1941"/>
                  <a:pt x="16943" y="1853"/>
                  <a:pt x="16938" y="1848"/>
                </a:cubicBezTo>
                <a:cubicBezTo>
                  <a:pt x="16932" y="1842"/>
                  <a:pt x="16813" y="1918"/>
                  <a:pt x="16683" y="2010"/>
                </a:cubicBezTo>
                <a:lnTo>
                  <a:pt x="15934" y="2547"/>
                </a:lnTo>
                <a:cubicBezTo>
                  <a:pt x="15800" y="2644"/>
                  <a:pt x="15572" y="2655"/>
                  <a:pt x="15432" y="2574"/>
                </a:cubicBezTo>
                <a:lnTo>
                  <a:pt x="14682" y="2190"/>
                </a:lnTo>
                <a:cubicBezTo>
                  <a:pt x="14531" y="2119"/>
                  <a:pt x="14411" y="1929"/>
                  <a:pt x="14417" y="1761"/>
                </a:cubicBezTo>
                <a:lnTo>
                  <a:pt x="14429" y="840"/>
                </a:lnTo>
                <a:cubicBezTo>
                  <a:pt x="14429" y="677"/>
                  <a:pt x="14428" y="537"/>
                  <a:pt x="14417" y="537"/>
                </a:cubicBezTo>
                <a:cubicBezTo>
                  <a:pt x="14411" y="531"/>
                  <a:pt x="14272" y="494"/>
                  <a:pt x="14115" y="445"/>
                </a:cubicBezTo>
                <a:lnTo>
                  <a:pt x="12508" y="54"/>
                </a:lnTo>
                <a:cubicBezTo>
                  <a:pt x="12346" y="22"/>
                  <a:pt x="12205" y="0"/>
                  <a:pt x="12200" y="0"/>
                </a:cubicBezTo>
                <a:cubicBezTo>
                  <a:pt x="12189" y="0"/>
                  <a:pt x="12125" y="120"/>
                  <a:pt x="12049" y="266"/>
                </a:cubicBezTo>
                <a:lnTo>
                  <a:pt x="11628" y="1096"/>
                </a:lnTo>
                <a:cubicBezTo>
                  <a:pt x="11552" y="1242"/>
                  <a:pt x="11358" y="1355"/>
                  <a:pt x="11196" y="1350"/>
                </a:cubicBezTo>
                <a:lnTo>
                  <a:pt x="10387" y="1350"/>
                </a:lnTo>
                <a:cubicBezTo>
                  <a:pt x="10225" y="1355"/>
                  <a:pt x="10025" y="1242"/>
                  <a:pt x="9955" y="1096"/>
                </a:cubicBezTo>
                <a:lnTo>
                  <a:pt x="9534" y="266"/>
                </a:lnTo>
                <a:cubicBezTo>
                  <a:pt x="9458" y="120"/>
                  <a:pt x="9394" y="0"/>
                  <a:pt x="9384" y="0"/>
                </a:cubicBezTo>
                <a:close/>
                <a:moveTo>
                  <a:pt x="10792" y="5820"/>
                </a:moveTo>
                <a:cubicBezTo>
                  <a:pt x="13533" y="5820"/>
                  <a:pt x="15761" y="8053"/>
                  <a:pt x="15761" y="10811"/>
                </a:cubicBezTo>
                <a:cubicBezTo>
                  <a:pt x="15761" y="13569"/>
                  <a:pt x="13533" y="15801"/>
                  <a:pt x="10792" y="15801"/>
                </a:cubicBezTo>
                <a:cubicBezTo>
                  <a:pt x="8051" y="15801"/>
                  <a:pt x="5822" y="13569"/>
                  <a:pt x="5822" y="10811"/>
                </a:cubicBezTo>
                <a:cubicBezTo>
                  <a:pt x="5822" y="8053"/>
                  <a:pt x="8045" y="5820"/>
                  <a:pt x="10792" y="5820"/>
                </a:cubicBezTo>
                <a:close/>
                <a:moveTo>
                  <a:pt x="10792" y="7592"/>
                </a:moveTo>
                <a:cubicBezTo>
                  <a:pt x="9016" y="7592"/>
                  <a:pt x="7581" y="9033"/>
                  <a:pt x="7581" y="10816"/>
                </a:cubicBezTo>
                <a:cubicBezTo>
                  <a:pt x="7581" y="12593"/>
                  <a:pt x="9016" y="14040"/>
                  <a:pt x="10792" y="14040"/>
                </a:cubicBezTo>
                <a:cubicBezTo>
                  <a:pt x="12567" y="14040"/>
                  <a:pt x="14002" y="12599"/>
                  <a:pt x="14002" y="10816"/>
                </a:cubicBezTo>
                <a:cubicBezTo>
                  <a:pt x="14002" y="9033"/>
                  <a:pt x="12567" y="7592"/>
                  <a:pt x="10792" y="7592"/>
                </a:cubicBezTo>
                <a:close/>
              </a:path>
            </a:pathLst>
          </a:custGeom>
          <a:solidFill>
            <a:schemeClr val="accent1">
              <a:hueOff val="114395"/>
              <a:lumOff val="-24975"/>
            </a:schemeClr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algn="ctr" defTabSz="825500">
              <a:lnSpc>
                <a:spcPct val="100000"/>
              </a:lnSpc>
              <a:spcBef>
                <a:spcPts val="0"/>
              </a:spcBef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/>
          </a:p>
        </p:txBody>
      </p:sp>
      <p:sp>
        <p:nvSpPr>
          <p:cNvPr id="39" name="Шестеренка">
            <a:extLst>
              <a:ext uri="{FF2B5EF4-FFF2-40B4-BE49-F238E27FC236}">
                <a16:creationId xmlns:a16="http://schemas.microsoft.com/office/drawing/2014/main" id="{857FABFE-76A5-0C4C-8735-DFEA154353A6}"/>
              </a:ext>
            </a:extLst>
          </p:cNvPr>
          <p:cNvSpPr/>
          <p:nvPr/>
        </p:nvSpPr>
        <p:spPr>
          <a:xfrm>
            <a:off x="5405435" y="3700686"/>
            <a:ext cx="709105" cy="70924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32" h="21555" extrusionOk="0">
                <a:moveTo>
                  <a:pt x="12837" y="2"/>
                </a:moveTo>
                <a:cubicBezTo>
                  <a:pt x="12731" y="-11"/>
                  <a:pt x="12661" y="38"/>
                  <a:pt x="12588" y="172"/>
                </a:cubicBezTo>
                <a:cubicBezTo>
                  <a:pt x="12292" y="721"/>
                  <a:pt x="11969" y="1258"/>
                  <a:pt x="11661" y="1801"/>
                </a:cubicBezTo>
                <a:cubicBezTo>
                  <a:pt x="11547" y="2001"/>
                  <a:pt x="11418" y="2099"/>
                  <a:pt x="11153" y="2073"/>
                </a:cubicBezTo>
                <a:cubicBezTo>
                  <a:pt x="10691" y="2028"/>
                  <a:pt x="10220" y="2032"/>
                  <a:pt x="9759" y="2112"/>
                </a:cubicBezTo>
                <a:cubicBezTo>
                  <a:pt x="9550" y="2148"/>
                  <a:pt x="9432" y="2095"/>
                  <a:pt x="9318" y="1917"/>
                </a:cubicBezTo>
                <a:cubicBezTo>
                  <a:pt x="8969" y="1370"/>
                  <a:pt x="8594" y="841"/>
                  <a:pt x="8243" y="295"/>
                </a:cubicBezTo>
                <a:cubicBezTo>
                  <a:pt x="8145" y="142"/>
                  <a:pt x="8068" y="122"/>
                  <a:pt x="7905" y="198"/>
                </a:cubicBezTo>
                <a:cubicBezTo>
                  <a:pt x="6845" y="688"/>
                  <a:pt x="5781" y="1174"/>
                  <a:pt x="4712" y="1644"/>
                </a:cubicBezTo>
                <a:cubicBezTo>
                  <a:pt x="4517" y="1730"/>
                  <a:pt x="4517" y="1820"/>
                  <a:pt x="4567" y="1996"/>
                </a:cubicBezTo>
                <a:cubicBezTo>
                  <a:pt x="4742" y="2608"/>
                  <a:pt x="4890" y="3227"/>
                  <a:pt x="5065" y="3839"/>
                </a:cubicBezTo>
                <a:cubicBezTo>
                  <a:pt x="5122" y="4038"/>
                  <a:pt x="5098" y="4170"/>
                  <a:pt x="4932" y="4306"/>
                </a:cubicBezTo>
                <a:cubicBezTo>
                  <a:pt x="4561" y="4610"/>
                  <a:pt x="4227" y="4959"/>
                  <a:pt x="3950" y="5348"/>
                </a:cubicBezTo>
                <a:cubicBezTo>
                  <a:pt x="3802" y="5555"/>
                  <a:pt x="3648" y="5573"/>
                  <a:pt x="3439" y="5530"/>
                </a:cubicBezTo>
                <a:cubicBezTo>
                  <a:pt x="2827" y="5405"/>
                  <a:pt x="2213" y="5295"/>
                  <a:pt x="1605" y="5156"/>
                </a:cubicBezTo>
                <a:cubicBezTo>
                  <a:pt x="1409" y="5111"/>
                  <a:pt x="1325" y="5153"/>
                  <a:pt x="1257" y="5338"/>
                </a:cubicBezTo>
                <a:cubicBezTo>
                  <a:pt x="856" y="6423"/>
                  <a:pt x="449" y="7506"/>
                  <a:pt x="35" y="8586"/>
                </a:cubicBezTo>
                <a:cubicBezTo>
                  <a:pt x="-34" y="8767"/>
                  <a:pt x="-6" y="8857"/>
                  <a:pt x="173" y="8954"/>
                </a:cubicBezTo>
                <a:cubicBezTo>
                  <a:pt x="722" y="9251"/>
                  <a:pt x="1256" y="9574"/>
                  <a:pt x="1798" y="9882"/>
                </a:cubicBezTo>
                <a:cubicBezTo>
                  <a:pt x="2001" y="9997"/>
                  <a:pt x="2093" y="10127"/>
                  <a:pt x="2064" y="10392"/>
                </a:cubicBezTo>
                <a:cubicBezTo>
                  <a:pt x="2014" y="10855"/>
                  <a:pt x="2039" y="11326"/>
                  <a:pt x="2116" y="11788"/>
                </a:cubicBezTo>
                <a:cubicBezTo>
                  <a:pt x="2151" y="11998"/>
                  <a:pt x="2089" y="12115"/>
                  <a:pt x="1913" y="12228"/>
                </a:cubicBezTo>
                <a:cubicBezTo>
                  <a:pt x="1367" y="12578"/>
                  <a:pt x="837" y="12953"/>
                  <a:pt x="291" y="13303"/>
                </a:cubicBezTo>
                <a:cubicBezTo>
                  <a:pt x="136" y="13403"/>
                  <a:pt x="124" y="13482"/>
                  <a:pt x="199" y="13643"/>
                </a:cubicBezTo>
                <a:cubicBezTo>
                  <a:pt x="688" y="14705"/>
                  <a:pt x="1172" y="15768"/>
                  <a:pt x="1642" y="16837"/>
                </a:cubicBezTo>
                <a:cubicBezTo>
                  <a:pt x="1728" y="17034"/>
                  <a:pt x="1818" y="17032"/>
                  <a:pt x="1994" y="16982"/>
                </a:cubicBezTo>
                <a:cubicBezTo>
                  <a:pt x="2605" y="16807"/>
                  <a:pt x="3223" y="16651"/>
                  <a:pt x="3839" y="16489"/>
                </a:cubicBezTo>
                <a:cubicBezTo>
                  <a:pt x="3930" y="16465"/>
                  <a:pt x="4023" y="16451"/>
                  <a:pt x="4118" y="16432"/>
                </a:cubicBezTo>
                <a:cubicBezTo>
                  <a:pt x="4164" y="16485"/>
                  <a:pt x="4202" y="16532"/>
                  <a:pt x="4241" y="16576"/>
                </a:cubicBezTo>
                <a:cubicBezTo>
                  <a:pt x="4568" y="16944"/>
                  <a:pt x="4922" y="17287"/>
                  <a:pt x="5319" y="17573"/>
                </a:cubicBezTo>
                <a:cubicBezTo>
                  <a:pt x="5534" y="17728"/>
                  <a:pt x="5572" y="17885"/>
                  <a:pt x="5524" y="18114"/>
                </a:cubicBezTo>
                <a:cubicBezTo>
                  <a:pt x="5398" y="18725"/>
                  <a:pt x="5287" y="19339"/>
                  <a:pt x="5149" y="19947"/>
                </a:cubicBezTo>
                <a:cubicBezTo>
                  <a:pt x="5105" y="20142"/>
                  <a:pt x="5145" y="20229"/>
                  <a:pt x="5331" y="20297"/>
                </a:cubicBezTo>
                <a:cubicBezTo>
                  <a:pt x="6415" y="20698"/>
                  <a:pt x="7497" y="21106"/>
                  <a:pt x="8576" y="21520"/>
                </a:cubicBezTo>
                <a:cubicBezTo>
                  <a:pt x="8757" y="21589"/>
                  <a:pt x="8847" y="21563"/>
                  <a:pt x="8944" y="21383"/>
                </a:cubicBezTo>
                <a:cubicBezTo>
                  <a:pt x="9241" y="20834"/>
                  <a:pt x="9562" y="20299"/>
                  <a:pt x="9871" y="19757"/>
                </a:cubicBezTo>
                <a:cubicBezTo>
                  <a:pt x="9985" y="19558"/>
                  <a:pt x="10110" y="19452"/>
                  <a:pt x="10378" y="19481"/>
                </a:cubicBezTo>
                <a:cubicBezTo>
                  <a:pt x="10828" y="19528"/>
                  <a:pt x="11291" y="19534"/>
                  <a:pt x="11737" y="19445"/>
                </a:cubicBezTo>
                <a:cubicBezTo>
                  <a:pt x="12009" y="19391"/>
                  <a:pt x="12126" y="19505"/>
                  <a:pt x="12252" y="19698"/>
                </a:cubicBezTo>
                <a:cubicBezTo>
                  <a:pt x="12593" y="20221"/>
                  <a:pt x="12952" y="20733"/>
                  <a:pt x="13290" y="21259"/>
                </a:cubicBezTo>
                <a:cubicBezTo>
                  <a:pt x="13387" y="21411"/>
                  <a:pt x="13463" y="21432"/>
                  <a:pt x="13628" y="21356"/>
                </a:cubicBezTo>
                <a:cubicBezTo>
                  <a:pt x="14687" y="20866"/>
                  <a:pt x="15750" y="20382"/>
                  <a:pt x="16819" y="19912"/>
                </a:cubicBezTo>
                <a:cubicBezTo>
                  <a:pt x="17012" y="19827"/>
                  <a:pt x="17018" y="19738"/>
                  <a:pt x="16967" y="19560"/>
                </a:cubicBezTo>
                <a:cubicBezTo>
                  <a:pt x="16791" y="18948"/>
                  <a:pt x="16644" y="18329"/>
                  <a:pt x="16469" y="17716"/>
                </a:cubicBezTo>
                <a:cubicBezTo>
                  <a:pt x="16412" y="17519"/>
                  <a:pt x="16433" y="17386"/>
                  <a:pt x="16600" y="17250"/>
                </a:cubicBezTo>
                <a:cubicBezTo>
                  <a:pt x="16971" y="16946"/>
                  <a:pt x="17305" y="16598"/>
                  <a:pt x="17584" y="16209"/>
                </a:cubicBezTo>
                <a:cubicBezTo>
                  <a:pt x="17730" y="16006"/>
                  <a:pt x="17880" y="15980"/>
                  <a:pt x="18092" y="16024"/>
                </a:cubicBezTo>
                <a:cubicBezTo>
                  <a:pt x="18703" y="16151"/>
                  <a:pt x="19318" y="16260"/>
                  <a:pt x="19926" y="16398"/>
                </a:cubicBezTo>
                <a:cubicBezTo>
                  <a:pt x="20121" y="16442"/>
                  <a:pt x="20207" y="16404"/>
                  <a:pt x="20276" y="16218"/>
                </a:cubicBezTo>
                <a:cubicBezTo>
                  <a:pt x="20676" y="15133"/>
                  <a:pt x="21084" y="14050"/>
                  <a:pt x="21497" y="12970"/>
                </a:cubicBezTo>
                <a:cubicBezTo>
                  <a:pt x="21566" y="12790"/>
                  <a:pt x="21541" y="12697"/>
                  <a:pt x="21361" y="12600"/>
                </a:cubicBezTo>
                <a:cubicBezTo>
                  <a:pt x="20812" y="12303"/>
                  <a:pt x="20278" y="11982"/>
                  <a:pt x="19736" y="11674"/>
                </a:cubicBezTo>
                <a:cubicBezTo>
                  <a:pt x="19535" y="11559"/>
                  <a:pt x="19439" y="11431"/>
                  <a:pt x="19468" y="11163"/>
                </a:cubicBezTo>
                <a:cubicBezTo>
                  <a:pt x="19519" y="10701"/>
                  <a:pt x="19493" y="10230"/>
                  <a:pt x="19416" y="9768"/>
                </a:cubicBezTo>
                <a:cubicBezTo>
                  <a:pt x="19381" y="9559"/>
                  <a:pt x="19443" y="9442"/>
                  <a:pt x="19620" y="9328"/>
                </a:cubicBezTo>
                <a:cubicBezTo>
                  <a:pt x="20166" y="8978"/>
                  <a:pt x="20694" y="8603"/>
                  <a:pt x="21240" y="8252"/>
                </a:cubicBezTo>
                <a:cubicBezTo>
                  <a:pt x="21393" y="8154"/>
                  <a:pt x="21411" y="8075"/>
                  <a:pt x="21336" y="7912"/>
                </a:cubicBezTo>
                <a:cubicBezTo>
                  <a:pt x="20846" y="6851"/>
                  <a:pt x="20362" y="5788"/>
                  <a:pt x="19892" y="4718"/>
                </a:cubicBezTo>
                <a:cubicBezTo>
                  <a:pt x="19806" y="4523"/>
                  <a:pt x="19717" y="4523"/>
                  <a:pt x="19541" y="4574"/>
                </a:cubicBezTo>
                <a:cubicBezTo>
                  <a:pt x="18917" y="4751"/>
                  <a:pt x="18286" y="4905"/>
                  <a:pt x="17662" y="5080"/>
                </a:cubicBezTo>
                <a:cubicBezTo>
                  <a:pt x="17490" y="5129"/>
                  <a:pt x="17378" y="5103"/>
                  <a:pt x="17261" y="4959"/>
                </a:cubicBezTo>
                <a:cubicBezTo>
                  <a:pt x="16959" y="4585"/>
                  <a:pt x="16599" y="4263"/>
                  <a:pt x="16213" y="3983"/>
                </a:cubicBezTo>
                <a:cubicBezTo>
                  <a:pt x="16001" y="3828"/>
                  <a:pt x="15960" y="3672"/>
                  <a:pt x="16008" y="3442"/>
                </a:cubicBezTo>
                <a:cubicBezTo>
                  <a:pt x="16135" y="2831"/>
                  <a:pt x="16245" y="2217"/>
                  <a:pt x="16383" y="1609"/>
                </a:cubicBezTo>
                <a:cubicBezTo>
                  <a:pt x="16428" y="1413"/>
                  <a:pt x="16387" y="1327"/>
                  <a:pt x="16201" y="1258"/>
                </a:cubicBezTo>
                <a:cubicBezTo>
                  <a:pt x="15118" y="858"/>
                  <a:pt x="14036" y="450"/>
                  <a:pt x="12956" y="36"/>
                </a:cubicBezTo>
                <a:cubicBezTo>
                  <a:pt x="12911" y="19"/>
                  <a:pt x="12873" y="7"/>
                  <a:pt x="12837" y="2"/>
                </a:cubicBezTo>
                <a:close/>
                <a:moveTo>
                  <a:pt x="10766" y="5818"/>
                </a:moveTo>
                <a:cubicBezTo>
                  <a:pt x="13503" y="5818"/>
                  <a:pt x="15722" y="8039"/>
                  <a:pt x="15722" y="10778"/>
                </a:cubicBezTo>
                <a:cubicBezTo>
                  <a:pt x="15722" y="13517"/>
                  <a:pt x="13503" y="15738"/>
                  <a:pt x="10766" y="15738"/>
                </a:cubicBezTo>
                <a:cubicBezTo>
                  <a:pt x="8030" y="15738"/>
                  <a:pt x="5810" y="13517"/>
                  <a:pt x="5810" y="10778"/>
                </a:cubicBezTo>
                <a:cubicBezTo>
                  <a:pt x="5810" y="8039"/>
                  <a:pt x="8030" y="5818"/>
                  <a:pt x="10766" y="5818"/>
                </a:cubicBezTo>
                <a:close/>
              </a:path>
            </a:pathLst>
          </a:custGeom>
          <a:solidFill>
            <a:schemeClr val="accent1">
              <a:hueOff val="114395"/>
              <a:lumOff val="-24975"/>
            </a:schemeClr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algn="ctr" defTabSz="825500">
              <a:lnSpc>
                <a:spcPct val="100000"/>
              </a:lnSpc>
              <a:spcBef>
                <a:spcPts val="0"/>
              </a:spcBef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/>
          </a:p>
        </p:txBody>
      </p:sp>
      <p:sp>
        <p:nvSpPr>
          <p:cNvPr id="40" name="Шестеренка">
            <a:extLst>
              <a:ext uri="{FF2B5EF4-FFF2-40B4-BE49-F238E27FC236}">
                <a16:creationId xmlns:a16="http://schemas.microsoft.com/office/drawing/2014/main" id="{AC14DE65-EEF2-8D48-80CA-4968E984EA52}"/>
              </a:ext>
            </a:extLst>
          </p:cNvPr>
          <p:cNvSpPr/>
          <p:nvPr/>
        </p:nvSpPr>
        <p:spPr>
          <a:xfrm>
            <a:off x="6191888" y="2873607"/>
            <a:ext cx="881559" cy="92333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32" h="21555" extrusionOk="0">
                <a:moveTo>
                  <a:pt x="12837" y="2"/>
                </a:moveTo>
                <a:cubicBezTo>
                  <a:pt x="12731" y="-11"/>
                  <a:pt x="12661" y="38"/>
                  <a:pt x="12588" y="172"/>
                </a:cubicBezTo>
                <a:cubicBezTo>
                  <a:pt x="12292" y="721"/>
                  <a:pt x="11969" y="1258"/>
                  <a:pt x="11661" y="1801"/>
                </a:cubicBezTo>
                <a:cubicBezTo>
                  <a:pt x="11547" y="2001"/>
                  <a:pt x="11418" y="2099"/>
                  <a:pt x="11153" y="2073"/>
                </a:cubicBezTo>
                <a:cubicBezTo>
                  <a:pt x="10691" y="2028"/>
                  <a:pt x="10220" y="2032"/>
                  <a:pt x="9759" y="2112"/>
                </a:cubicBezTo>
                <a:cubicBezTo>
                  <a:pt x="9550" y="2148"/>
                  <a:pt x="9432" y="2095"/>
                  <a:pt x="9318" y="1917"/>
                </a:cubicBezTo>
                <a:cubicBezTo>
                  <a:pt x="8969" y="1370"/>
                  <a:pt x="8594" y="841"/>
                  <a:pt x="8243" y="295"/>
                </a:cubicBezTo>
                <a:cubicBezTo>
                  <a:pt x="8145" y="142"/>
                  <a:pt x="8068" y="122"/>
                  <a:pt x="7905" y="198"/>
                </a:cubicBezTo>
                <a:cubicBezTo>
                  <a:pt x="6845" y="688"/>
                  <a:pt x="5781" y="1174"/>
                  <a:pt x="4712" y="1644"/>
                </a:cubicBezTo>
                <a:cubicBezTo>
                  <a:pt x="4517" y="1730"/>
                  <a:pt x="4517" y="1820"/>
                  <a:pt x="4567" y="1996"/>
                </a:cubicBezTo>
                <a:cubicBezTo>
                  <a:pt x="4742" y="2608"/>
                  <a:pt x="4890" y="3227"/>
                  <a:pt x="5065" y="3839"/>
                </a:cubicBezTo>
                <a:cubicBezTo>
                  <a:pt x="5122" y="4038"/>
                  <a:pt x="5098" y="4170"/>
                  <a:pt x="4932" y="4306"/>
                </a:cubicBezTo>
                <a:cubicBezTo>
                  <a:pt x="4561" y="4610"/>
                  <a:pt x="4227" y="4959"/>
                  <a:pt x="3950" y="5348"/>
                </a:cubicBezTo>
                <a:cubicBezTo>
                  <a:pt x="3802" y="5555"/>
                  <a:pt x="3648" y="5573"/>
                  <a:pt x="3439" y="5530"/>
                </a:cubicBezTo>
                <a:cubicBezTo>
                  <a:pt x="2827" y="5405"/>
                  <a:pt x="2213" y="5295"/>
                  <a:pt x="1605" y="5156"/>
                </a:cubicBezTo>
                <a:cubicBezTo>
                  <a:pt x="1409" y="5111"/>
                  <a:pt x="1325" y="5153"/>
                  <a:pt x="1257" y="5338"/>
                </a:cubicBezTo>
                <a:cubicBezTo>
                  <a:pt x="856" y="6423"/>
                  <a:pt x="449" y="7506"/>
                  <a:pt x="35" y="8586"/>
                </a:cubicBezTo>
                <a:cubicBezTo>
                  <a:pt x="-34" y="8767"/>
                  <a:pt x="-6" y="8857"/>
                  <a:pt x="173" y="8954"/>
                </a:cubicBezTo>
                <a:cubicBezTo>
                  <a:pt x="722" y="9251"/>
                  <a:pt x="1256" y="9574"/>
                  <a:pt x="1798" y="9882"/>
                </a:cubicBezTo>
                <a:cubicBezTo>
                  <a:pt x="2001" y="9997"/>
                  <a:pt x="2093" y="10127"/>
                  <a:pt x="2064" y="10392"/>
                </a:cubicBezTo>
                <a:cubicBezTo>
                  <a:pt x="2014" y="10855"/>
                  <a:pt x="2039" y="11326"/>
                  <a:pt x="2116" y="11788"/>
                </a:cubicBezTo>
                <a:cubicBezTo>
                  <a:pt x="2151" y="11998"/>
                  <a:pt x="2089" y="12115"/>
                  <a:pt x="1913" y="12228"/>
                </a:cubicBezTo>
                <a:cubicBezTo>
                  <a:pt x="1367" y="12578"/>
                  <a:pt x="837" y="12953"/>
                  <a:pt x="291" y="13303"/>
                </a:cubicBezTo>
                <a:cubicBezTo>
                  <a:pt x="136" y="13403"/>
                  <a:pt x="124" y="13482"/>
                  <a:pt x="199" y="13643"/>
                </a:cubicBezTo>
                <a:cubicBezTo>
                  <a:pt x="688" y="14705"/>
                  <a:pt x="1172" y="15768"/>
                  <a:pt x="1642" y="16837"/>
                </a:cubicBezTo>
                <a:cubicBezTo>
                  <a:pt x="1728" y="17034"/>
                  <a:pt x="1818" y="17032"/>
                  <a:pt x="1994" y="16982"/>
                </a:cubicBezTo>
                <a:cubicBezTo>
                  <a:pt x="2605" y="16807"/>
                  <a:pt x="3223" y="16651"/>
                  <a:pt x="3839" y="16489"/>
                </a:cubicBezTo>
                <a:cubicBezTo>
                  <a:pt x="3930" y="16465"/>
                  <a:pt x="4023" y="16451"/>
                  <a:pt x="4118" y="16432"/>
                </a:cubicBezTo>
                <a:cubicBezTo>
                  <a:pt x="4164" y="16485"/>
                  <a:pt x="4202" y="16532"/>
                  <a:pt x="4241" y="16576"/>
                </a:cubicBezTo>
                <a:cubicBezTo>
                  <a:pt x="4568" y="16944"/>
                  <a:pt x="4922" y="17287"/>
                  <a:pt x="5319" y="17573"/>
                </a:cubicBezTo>
                <a:cubicBezTo>
                  <a:pt x="5534" y="17728"/>
                  <a:pt x="5572" y="17885"/>
                  <a:pt x="5524" y="18114"/>
                </a:cubicBezTo>
                <a:cubicBezTo>
                  <a:pt x="5398" y="18725"/>
                  <a:pt x="5287" y="19339"/>
                  <a:pt x="5149" y="19947"/>
                </a:cubicBezTo>
                <a:cubicBezTo>
                  <a:pt x="5105" y="20142"/>
                  <a:pt x="5145" y="20229"/>
                  <a:pt x="5331" y="20297"/>
                </a:cubicBezTo>
                <a:cubicBezTo>
                  <a:pt x="6415" y="20698"/>
                  <a:pt x="7497" y="21106"/>
                  <a:pt x="8576" y="21520"/>
                </a:cubicBezTo>
                <a:cubicBezTo>
                  <a:pt x="8757" y="21589"/>
                  <a:pt x="8847" y="21563"/>
                  <a:pt x="8944" y="21383"/>
                </a:cubicBezTo>
                <a:cubicBezTo>
                  <a:pt x="9241" y="20834"/>
                  <a:pt x="9562" y="20299"/>
                  <a:pt x="9871" y="19757"/>
                </a:cubicBezTo>
                <a:cubicBezTo>
                  <a:pt x="9985" y="19558"/>
                  <a:pt x="10110" y="19452"/>
                  <a:pt x="10378" y="19481"/>
                </a:cubicBezTo>
                <a:cubicBezTo>
                  <a:pt x="10828" y="19528"/>
                  <a:pt x="11291" y="19534"/>
                  <a:pt x="11737" y="19445"/>
                </a:cubicBezTo>
                <a:cubicBezTo>
                  <a:pt x="12009" y="19391"/>
                  <a:pt x="12126" y="19505"/>
                  <a:pt x="12252" y="19698"/>
                </a:cubicBezTo>
                <a:cubicBezTo>
                  <a:pt x="12593" y="20221"/>
                  <a:pt x="12952" y="20733"/>
                  <a:pt x="13290" y="21259"/>
                </a:cubicBezTo>
                <a:cubicBezTo>
                  <a:pt x="13387" y="21411"/>
                  <a:pt x="13463" y="21432"/>
                  <a:pt x="13628" y="21356"/>
                </a:cubicBezTo>
                <a:cubicBezTo>
                  <a:pt x="14687" y="20866"/>
                  <a:pt x="15750" y="20382"/>
                  <a:pt x="16819" y="19912"/>
                </a:cubicBezTo>
                <a:cubicBezTo>
                  <a:pt x="17012" y="19827"/>
                  <a:pt x="17018" y="19738"/>
                  <a:pt x="16967" y="19560"/>
                </a:cubicBezTo>
                <a:cubicBezTo>
                  <a:pt x="16791" y="18948"/>
                  <a:pt x="16644" y="18329"/>
                  <a:pt x="16469" y="17716"/>
                </a:cubicBezTo>
                <a:cubicBezTo>
                  <a:pt x="16412" y="17519"/>
                  <a:pt x="16433" y="17386"/>
                  <a:pt x="16600" y="17250"/>
                </a:cubicBezTo>
                <a:cubicBezTo>
                  <a:pt x="16971" y="16946"/>
                  <a:pt x="17305" y="16598"/>
                  <a:pt x="17584" y="16209"/>
                </a:cubicBezTo>
                <a:cubicBezTo>
                  <a:pt x="17730" y="16006"/>
                  <a:pt x="17880" y="15980"/>
                  <a:pt x="18092" y="16024"/>
                </a:cubicBezTo>
                <a:cubicBezTo>
                  <a:pt x="18703" y="16151"/>
                  <a:pt x="19318" y="16260"/>
                  <a:pt x="19926" y="16398"/>
                </a:cubicBezTo>
                <a:cubicBezTo>
                  <a:pt x="20121" y="16442"/>
                  <a:pt x="20207" y="16404"/>
                  <a:pt x="20276" y="16218"/>
                </a:cubicBezTo>
                <a:cubicBezTo>
                  <a:pt x="20676" y="15133"/>
                  <a:pt x="21084" y="14050"/>
                  <a:pt x="21497" y="12970"/>
                </a:cubicBezTo>
                <a:cubicBezTo>
                  <a:pt x="21566" y="12790"/>
                  <a:pt x="21541" y="12697"/>
                  <a:pt x="21361" y="12600"/>
                </a:cubicBezTo>
                <a:cubicBezTo>
                  <a:pt x="20812" y="12303"/>
                  <a:pt x="20278" y="11982"/>
                  <a:pt x="19736" y="11674"/>
                </a:cubicBezTo>
                <a:cubicBezTo>
                  <a:pt x="19535" y="11559"/>
                  <a:pt x="19439" y="11431"/>
                  <a:pt x="19468" y="11163"/>
                </a:cubicBezTo>
                <a:cubicBezTo>
                  <a:pt x="19519" y="10701"/>
                  <a:pt x="19493" y="10230"/>
                  <a:pt x="19416" y="9768"/>
                </a:cubicBezTo>
                <a:cubicBezTo>
                  <a:pt x="19381" y="9559"/>
                  <a:pt x="19443" y="9442"/>
                  <a:pt x="19620" y="9328"/>
                </a:cubicBezTo>
                <a:cubicBezTo>
                  <a:pt x="20166" y="8978"/>
                  <a:pt x="20694" y="8603"/>
                  <a:pt x="21240" y="8252"/>
                </a:cubicBezTo>
                <a:cubicBezTo>
                  <a:pt x="21393" y="8154"/>
                  <a:pt x="21411" y="8075"/>
                  <a:pt x="21336" y="7912"/>
                </a:cubicBezTo>
                <a:cubicBezTo>
                  <a:pt x="20846" y="6851"/>
                  <a:pt x="20362" y="5788"/>
                  <a:pt x="19892" y="4718"/>
                </a:cubicBezTo>
                <a:cubicBezTo>
                  <a:pt x="19806" y="4523"/>
                  <a:pt x="19717" y="4523"/>
                  <a:pt x="19541" y="4574"/>
                </a:cubicBezTo>
                <a:cubicBezTo>
                  <a:pt x="18917" y="4751"/>
                  <a:pt x="18286" y="4905"/>
                  <a:pt x="17662" y="5080"/>
                </a:cubicBezTo>
                <a:cubicBezTo>
                  <a:pt x="17490" y="5129"/>
                  <a:pt x="17378" y="5103"/>
                  <a:pt x="17261" y="4959"/>
                </a:cubicBezTo>
                <a:cubicBezTo>
                  <a:pt x="16959" y="4585"/>
                  <a:pt x="16599" y="4263"/>
                  <a:pt x="16213" y="3983"/>
                </a:cubicBezTo>
                <a:cubicBezTo>
                  <a:pt x="16001" y="3828"/>
                  <a:pt x="15960" y="3672"/>
                  <a:pt x="16008" y="3442"/>
                </a:cubicBezTo>
                <a:cubicBezTo>
                  <a:pt x="16135" y="2831"/>
                  <a:pt x="16245" y="2217"/>
                  <a:pt x="16383" y="1609"/>
                </a:cubicBezTo>
                <a:cubicBezTo>
                  <a:pt x="16428" y="1413"/>
                  <a:pt x="16387" y="1327"/>
                  <a:pt x="16201" y="1258"/>
                </a:cubicBezTo>
                <a:cubicBezTo>
                  <a:pt x="15118" y="858"/>
                  <a:pt x="14036" y="450"/>
                  <a:pt x="12956" y="36"/>
                </a:cubicBezTo>
                <a:cubicBezTo>
                  <a:pt x="12911" y="19"/>
                  <a:pt x="12873" y="7"/>
                  <a:pt x="12837" y="2"/>
                </a:cubicBezTo>
                <a:close/>
                <a:moveTo>
                  <a:pt x="10766" y="5818"/>
                </a:moveTo>
                <a:cubicBezTo>
                  <a:pt x="13503" y="5818"/>
                  <a:pt x="15722" y="8039"/>
                  <a:pt x="15722" y="10778"/>
                </a:cubicBezTo>
                <a:cubicBezTo>
                  <a:pt x="15722" y="13517"/>
                  <a:pt x="13503" y="15738"/>
                  <a:pt x="10766" y="15738"/>
                </a:cubicBezTo>
                <a:cubicBezTo>
                  <a:pt x="8030" y="15738"/>
                  <a:pt x="5810" y="13517"/>
                  <a:pt x="5810" y="10778"/>
                </a:cubicBezTo>
                <a:cubicBezTo>
                  <a:pt x="5810" y="8039"/>
                  <a:pt x="8030" y="5818"/>
                  <a:pt x="10766" y="5818"/>
                </a:cubicBezTo>
                <a:close/>
              </a:path>
            </a:pathLst>
          </a:custGeom>
          <a:solidFill>
            <a:schemeClr val="accent1">
              <a:hueOff val="114395"/>
              <a:lumOff val="-24975"/>
            </a:schemeClr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algn="ctr" defTabSz="825500">
              <a:lnSpc>
                <a:spcPct val="100000"/>
              </a:lnSpc>
              <a:spcBef>
                <a:spcPts val="0"/>
              </a:spcBef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15398751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Таблица 5">
            <a:extLst>
              <a:ext uri="{FF2B5EF4-FFF2-40B4-BE49-F238E27FC236}">
                <a16:creationId xmlns:a16="http://schemas.microsoft.com/office/drawing/2014/main" id="{D3D30040-96D8-7548-AB25-F55D3E8C8E1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04662174"/>
              </p:ext>
            </p:extLst>
          </p:nvPr>
        </p:nvGraphicFramePr>
        <p:xfrm>
          <a:off x="838200" y="1825625"/>
          <a:ext cx="6607240" cy="4104455"/>
        </p:xfrm>
        <a:graphic>
          <a:graphicData uri="http://schemas.openxmlformats.org/drawingml/2006/table">
            <a:tbl>
              <a:tblPr/>
              <a:tblGrid>
                <a:gridCol w="1377410">
                  <a:extLst>
                    <a:ext uri="{9D8B030D-6E8A-4147-A177-3AD203B41FA5}">
                      <a16:colId xmlns:a16="http://schemas.microsoft.com/office/drawing/2014/main" val="3386665205"/>
                    </a:ext>
                  </a:extLst>
                </a:gridCol>
                <a:gridCol w="5229830">
                  <a:extLst>
                    <a:ext uri="{9D8B030D-6E8A-4147-A177-3AD203B41FA5}">
                      <a16:colId xmlns:a16="http://schemas.microsoft.com/office/drawing/2014/main" val="1204108017"/>
                    </a:ext>
                  </a:extLst>
                </a:gridCol>
              </a:tblGrid>
              <a:tr h="820891"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rPr b="1">
                          <a:latin typeface="Circe"/>
                          <a:ea typeface="Circe"/>
                          <a:cs typeface="Circe"/>
                          <a:sym typeface="Circe"/>
                        </a:rPr>
                        <a:t>Адрес</a:t>
                      </a:r>
                    </a:p>
                  </a:txBody>
                  <a:tcPr marL="45720" marR="45720" horzOverflow="overflow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defRPr sz="1800" b="1">
                          <a:latin typeface="Circe"/>
                          <a:ea typeface="Circe"/>
                          <a:cs typeface="Circe"/>
                          <a:sym typeface="Circe"/>
                        </a:defRPr>
                      </a:pPr>
                      <a:r>
                        <a:t>677008, Республика Саха (Якутия), г.Якутск,  </a:t>
                      </a:r>
                    </a:p>
                    <a:p>
                      <a:pPr algn="l">
                        <a:defRPr sz="1800" b="1">
                          <a:latin typeface="Circe"/>
                          <a:ea typeface="Circe"/>
                          <a:cs typeface="Circe"/>
                          <a:sym typeface="Circe"/>
                        </a:defRPr>
                      </a:pPr>
                      <a:r>
                        <a:t>Сергеляхское шоссе 12 км</a:t>
                      </a:r>
                    </a:p>
                  </a:txBody>
                  <a:tcPr marL="45720" marR="45720" horzOverflow="overflow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05470312"/>
                  </a:ext>
                </a:extLst>
              </a:tr>
              <a:tr h="1182083"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rPr b="1">
                          <a:latin typeface="Circe"/>
                          <a:ea typeface="Circe"/>
                          <a:cs typeface="Circe"/>
                          <a:sym typeface="Circe"/>
                        </a:rPr>
                        <a:t>Контакты</a:t>
                      </a:r>
                    </a:p>
                  </a:txBody>
                  <a:tcPr marL="45720" marR="45720" horzOverflow="overflow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defRPr sz="1800" b="1">
                          <a:latin typeface="Circe"/>
                          <a:ea typeface="Circe"/>
                          <a:cs typeface="Circe"/>
                          <a:sym typeface="Circe"/>
                        </a:defRPr>
                      </a:pPr>
                      <a:r>
                        <a:rPr dirty="0"/>
                        <a:t>(4112) 36-89-28, (4112) 36-85-39</a:t>
                      </a:r>
                    </a:p>
                    <a:p>
                      <a:pPr algn="l">
                        <a:defRPr sz="1800" b="1">
                          <a:latin typeface="Circe"/>
                          <a:ea typeface="Circe"/>
                          <a:cs typeface="Circe"/>
                          <a:sym typeface="Circe"/>
                        </a:defRPr>
                      </a:pPr>
                      <a:r>
                        <a:rPr dirty="0"/>
                        <a:t>(4112) 36-88-36, </a:t>
                      </a:r>
                      <a:r>
                        <a:rPr dirty="0" err="1"/>
                        <a:t>факс</a:t>
                      </a:r>
                      <a:r>
                        <a:rPr dirty="0"/>
                        <a:t> (4112) 36-89-28 </a:t>
                      </a:r>
                    </a:p>
                    <a:p>
                      <a:pPr algn="l">
                        <a:defRPr sz="1800" b="1">
                          <a:latin typeface="Circe"/>
                          <a:ea typeface="Circe"/>
                          <a:cs typeface="Circe"/>
                          <a:sym typeface="Circe"/>
                        </a:defRPr>
                      </a:pPr>
                      <a:r>
                        <a:rPr dirty="0"/>
                        <a:t>(</a:t>
                      </a:r>
                      <a:r>
                        <a:rPr dirty="0" err="1"/>
                        <a:t>Отдел</a:t>
                      </a:r>
                      <a:r>
                        <a:rPr dirty="0"/>
                        <a:t> </a:t>
                      </a:r>
                      <a:r>
                        <a:rPr dirty="0" err="1"/>
                        <a:t>реализации</a:t>
                      </a:r>
                      <a:r>
                        <a:rPr dirty="0"/>
                        <a:t> </a:t>
                      </a:r>
                      <a:r>
                        <a:rPr dirty="0" err="1"/>
                        <a:t>путевок</a:t>
                      </a:r>
                      <a:r>
                        <a:rPr dirty="0"/>
                        <a:t>) +7(924) 868-70-11</a:t>
                      </a:r>
                    </a:p>
                  </a:txBody>
                  <a:tcPr marL="45720" marR="45720" horzOverflow="overflow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22649520"/>
                  </a:ext>
                </a:extLst>
              </a:tr>
              <a:tr h="459699"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rPr b="1">
                          <a:latin typeface="Circe"/>
                          <a:ea typeface="Circe"/>
                          <a:cs typeface="Circe"/>
                          <a:sym typeface="Circe"/>
                        </a:rPr>
                        <a:t>Сайт</a:t>
                      </a:r>
                    </a:p>
                  </a:txBody>
                  <a:tcPr marL="45720" marR="45720" horzOverflow="overflow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rPr b="1">
                          <a:latin typeface="Circe"/>
                          <a:ea typeface="Circe"/>
                          <a:cs typeface="Circe"/>
                          <a:sym typeface="Circe"/>
                        </a:rPr>
                        <a:t>www.sosnovybor-ykt.ru</a:t>
                      </a:r>
                    </a:p>
                  </a:txBody>
                  <a:tcPr marL="45720" marR="45720" horzOverflow="overflow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18287490"/>
                  </a:ext>
                </a:extLst>
              </a:tr>
              <a:tr h="459699"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rPr b="1">
                          <a:latin typeface="Circe"/>
                          <a:ea typeface="Circe"/>
                          <a:cs typeface="Circe"/>
                          <a:sym typeface="Circe"/>
                        </a:rPr>
                        <a:t>Инстаграм</a:t>
                      </a:r>
                    </a:p>
                  </a:txBody>
                  <a:tcPr marL="45720" marR="45720" horzOverflow="overflow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rPr b="1">
                          <a:latin typeface="Circe"/>
                          <a:ea typeface="Circe"/>
                          <a:cs typeface="Circe"/>
                          <a:sym typeface="Circe"/>
                        </a:rPr>
                        <a:t>@sosnovybor_ykt</a:t>
                      </a:r>
                    </a:p>
                  </a:txBody>
                  <a:tcPr marL="45720" marR="45720" horzOverflow="overflow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866602"/>
                  </a:ext>
                </a:extLst>
              </a:tr>
              <a:tr h="1182083"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rPr b="1">
                          <a:latin typeface="Circe"/>
                          <a:ea typeface="Circe"/>
                          <a:cs typeface="Circe"/>
                          <a:sym typeface="Circe"/>
                        </a:rPr>
                        <a:t>E-mail</a:t>
                      </a:r>
                    </a:p>
                  </a:txBody>
                  <a:tcPr marL="45720" marR="45720" horzOverflow="overflow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defRPr sz="1800" b="1">
                          <a:latin typeface="Circe"/>
                          <a:ea typeface="Circe"/>
                          <a:cs typeface="Circe"/>
                          <a:sym typeface="Circe"/>
                        </a:defRPr>
                      </a:pPr>
                      <a:r>
                        <a:rPr dirty="0" err="1"/>
                        <a:t>sb_ykt@mail.ru</a:t>
                      </a:r>
                      <a:r>
                        <a:rPr dirty="0"/>
                        <a:t> </a:t>
                      </a:r>
                    </a:p>
                    <a:p>
                      <a:pPr algn="l">
                        <a:defRPr sz="1800" b="1">
                          <a:latin typeface="Circe"/>
                          <a:ea typeface="Circe"/>
                          <a:cs typeface="Circe"/>
                          <a:sym typeface="Circe"/>
                        </a:defRPr>
                      </a:pPr>
                      <a:r>
                        <a:rPr dirty="0" err="1"/>
                        <a:t>zayavki_sb@mail.ru</a:t>
                      </a:r>
                      <a:r>
                        <a:rPr dirty="0"/>
                        <a:t> </a:t>
                      </a:r>
                    </a:p>
                    <a:p>
                      <a:pPr algn="l">
                        <a:defRPr sz="1800" b="1">
                          <a:latin typeface="Circe"/>
                          <a:ea typeface="Circe"/>
                          <a:cs typeface="Circe"/>
                          <a:sym typeface="Circe"/>
                        </a:defRPr>
                      </a:pPr>
                      <a:r>
                        <a:rPr dirty="0"/>
                        <a:t>(</a:t>
                      </a:r>
                      <a:r>
                        <a:rPr dirty="0" err="1"/>
                        <a:t>Отдел</a:t>
                      </a:r>
                      <a:r>
                        <a:rPr dirty="0"/>
                        <a:t> </a:t>
                      </a:r>
                      <a:r>
                        <a:rPr dirty="0" err="1"/>
                        <a:t>реализации</a:t>
                      </a:r>
                      <a:r>
                        <a:rPr dirty="0"/>
                        <a:t> </a:t>
                      </a:r>
                      <a:r>
                        <a:rPr dirty="0" err="1"/>
                        <a:t>путевок</a:t>
                      </a:r>
                      <a:r>
                        <a:rPr dirty="0"/>
                        <a:t>)</a:t>
                      </a:r>
                    </a:p>
                  </a:txBody>
                  <a:tcPr marL="45720" marR="45720" horzOverflow="overflow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30159291"/>
                  </a:ext>
                </a:extLst>
              </a:tr>
            </a:tbl>
          </a:graphicData>
        </a:graphic>
      </p:graphicFrame>
      <p:sp>
        <p:nvSpPr>
          <p:cNvPr id="7" name="TextBox 5">
            <a:extLst>
              <a:ext uri="{FF2B5EF4-FFF2-40B4-BE49-F238E27FC236}">
                <a16:creationId xmlns:a16="http://schemas.microsoft.com/office/drawing/2014/main" id="{A1474490-F027-5840-B2AE-C76484AFFFB5}"/>
              </a:ext>
            </a:extLst>
          </p:cNvPr>
          <p:cNvSpPr txBox="1"/>
          <p:nvPr/>
        </p:nvSpPr>
        <p:spPr>
          <a:xfrm>
            <a:off x="1126422" y="422973"/>
            <a:ext cx="7833743" cy="8534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>
            <a:spAutoFit/>
          </a:bodyPr>
          <a:lstStyle>
            <a:lvl1pPr>
              <a:defRPr sz="5000" b="1">
                <a:solidFill>
                  <a:srgbClr val="60CDCD"/>
                </a:solidFill>
                <a:latin typeface="Circe"/>
                <a:ea typeface="Circe"/>
                <a:cs typeface="Circe"/>
                <a:sym typeface="Circe"/>
              </a:defRPr>
            </a:lvl1pPr>
          </a:lstStyle>
          <a:p>
            <a:r>
              <a:rPr dirty="0" err="1">
                <a:solidFill>
                  <a:srgbClr val="ED7D31"/>
                </a:solidFill>
                <a:latin typeface="+mj-lt"/>
              </a:rPr>
              <a:t>Спасибо</a:t>
            </a:r>
            <a:r>
              <a:rPr dirty="0">
                <a:solidFill>
                  <a:srgbClr val="ED7D31"/>
                </a:solidFill>
                <a:latin typeface="+mj-lt"/>
              </a:rPr>
              <a:t> </a:t>
            </a:r>
            <a:r>
              <a:rPr dirty="0" err="1">
                <a:solidFill>
                  <a:srgbClr val="ED7D31"/>
                </a:solidFill>
                <a:latin typeface="+mj-lt"/>
              </a:rPr>
              <a:t>за</a:t>
            </a:r>
            <a:r>
              <a:rPr dirty="0">
                <a:solidFill>
                  <a:srgbClr val="ED7D31"/>
                </a:solidFill>
                <a:latin typeface="+mj-lt"/>
              </a:rPr>
              <a:t> </a:t>
            </a:r>
            <a:r>
              <a:rPr dirty="0" err="1">
                <a:solidFill>
                  <a:srgbClr val="ED7D31"/>
                </a:solidFill>
                <a:latin typeface="+mj-lt"/>
              </a:rPr>
              <a:t>внимание</a:t>
            </a:r>
            <a:r>
              <a:rPr dirty="0">
                <a:solidFill>
                  <a:srgbClr val="ED7D31"/>
                </a:solidFill>
                <a:latin typeface="+mj-lt"/>
              </a:rPr>
              <a:t>!</a:t>
            </a:r>
          </a:p>
        </p:txBody>
      </p:sp>
    </p:spTree>
    <p:extLst>
      <p:ext uri="{BB962C8B-B14F-4D97-AF65-F5344CB8AC3E}">
        <p14:creationId xmlns:p14="http://schemas.microsoft.com/office/powerpoint/2010/main" val="2144328619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390</TotalTime>
  <Words>592</Words>
  <Application>Microsoft Macintosh PowerPoint</Application>
  <PresentationFormat>Широкоэкранный</PresentationFormat>
  <Paragraphs>132</Paragraphs>
  <Slides>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6" baseType="lpstr">
      <vt:lpstr>Arial</vt:lpstr>
      <vt:lpstr>Calibri</vt:lpstr>
      <vt:lpstr>Calibri Light</vt:lpstr>
      <vt:lpstr>Circe</vt:lpstr>
      <vt:lpstr>Helvetica Neue Medium</vt:lpstr>
      <vt:lpstr>Montserrat SemiBold</vt:lpstr>
      <vt:lpstr>Тема Office</vt:lpstr>
      <vt:lpstr>Формирование экосистемы развития бережливой личности  в образовательных организациях  Республики Саха (Якутия)</vt:lpstr>
      <vt:lpstr>Реализация здоровьесберегающих проектов</vt:lpstr>
      <vt:lpstr>Оздоровительная инфраструктура </vt:lpstr>
      <vt:lpstr>Развитие качеств бережливой личности ребёнка </vt:lpstr>
      <vt:lpstr>Образовательная модель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Формирование экосистемы развития бережливой личности  в образовательных организациях  Республики Саха (Якутия)</dc:title>
  <dc:creator>Microsoft Office User</dc:creator>
  <cp:lastModifiedBy>Microsoft Office User</cp:lastModifiedBy>
  <cp:revision>41</cp:revision>
  <dcterms:created xsi:type="dcterms:W3CDTF">2021-04-17T07:08:54Z</dcterms:created>
  <dcterms:modified xsi:type="dcterms:W3CDTF">2021-04-19T07:35:17Z</dcterms:modified>
</cp:coreProperties>
</file>