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alpha val="20000"/>
            </a:scheme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alpha val="20000"/>
            </a:scheme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 b="def" i="def"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2" name="Shape 9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/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12" name="Уровень текста 1…"/>
          <p:cNvSpPr txBox="1"/>
          <p:nvPr>
            <p:ph type="body" sz="quarter" idx="1"/>
          </p:nvPr>
        </p:nvSpPr>
        <p:spPr>
          <a:xfrm>
            <a:off x="1524000" y="3602037"/>
            <a:ext cx="9144000" cy="1655771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0" algn="ctr">
              <a:buSzTx/>
              <a:buFontTx/>
              <a:buNone/>
              <a:defRPr sz="2400"/>
            </a:lvl2pPr>
            <a:lvl3pPr marL="0" indent="0" algn="ctr">
              <a:buSzTx/>
              <a:buFontTx/>
              <a:buNone/>
              <a:defRPr sz="2400"/>
            </a:lvl3pPr>
            <a:lvl4pPr marL="0" indent="0" algn="ctr">
              <a:buSzTx/>
              <a:buFontTx/>
              <a:buNone/>
              <a:defRPr sz="2400"/>
            </a:lvl4pPr>
            <a:lvl5pPr marL="0" indent="0" algn="ctr">
              <a:buSzTx/>
              <a:buFontTx/>
              <a:buNone/>
              <a:defRPr sz="24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заголовка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21" name="Уровень текста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Текст заголовка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30" name="Уровень текста 1…"/>
          <p:cNvSpPr txBox="1"/>
          <p:nvPr>
            <p:ph type="body" sz="quarter" idx="1"/>
          </p:nvPr>
        </p:nvSpPr>
        <p:spPr>
          <a:xfrm>
            <a:off x="831850" y="4589462"/>
            <a:ext cx="10515600" cy="1500196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Текст заголовка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39" name="Уровень текста 1…"/>
          <p:cNvSpPr txBox="1"/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0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Текст заголовка"/>
          <p:cNvSpPr txBox="1"/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48" name="Уровень текста 1…"/>
          <p:cNvSpPr txBox="1"/>
          <p:nvPr>
            <p:ph type="body" sz="quarter" idx="1"/>
          </p:nvPr>
        </p:nvSpPr>
        <p:spPr>
          <a:xfrm>
            <a:off x="839787" y="1681163"/>
            <a:ext cx="5157790" cy="823921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b="1" sz="2400"/>
            </a:lvl1pPr>
            <a:lvl2pPr marL="0" indent="0">
              <a:buSzTx/>
              <a:buFontTx/>
              <a:buNone/>
              <a:defRPr b="1" sz="2400"/>
            </a:lvl2pPr>
            <a:lvl3pPr marL="0" indent="0">
              <a:buSzTx/>
              <a:buFontTx/>
              <a:buNone/>
              <a:defRPr b="1" sz="2400"/>
            </a:lvl3pPr>
            <a:lvl4pPr marL="0" indent="0">
              <a:buSzTx/>
              <a:buFontTx/>
              <a:buNone/>
              <a:defRPr b="1" sz="2400"/>
            </a:lvl4pPr>
            <a:lvl5pPr marL="0" indent="0">
              <a:buSzTx/>
              <a:buFontTx/>
              <a:buNone/>
              <a:defRPr b="1" sz="24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9" name="Текст 4"/>
          <p:cNvSpPr/>
          <p:nvPr>
            <p:ph type="body" sz="quarter" idx="13"/>
          </p:nvPr>
        </p:nvSpPr>
        <p:spPr>
          <a:xfrm>
            <a:off x="6172200" y="1681163"/>
            <a:ext cx="5183188" cy="823914"/>
          </a:xfrm>
          <a:prstGeom prst="rect">
            <a:avLst/>
          </a:prstGeom>
        </p:spPr>
        <p:txBody>
          <a:bodyPr anchor="b"/>
          <a:lstStyle/>
          <a:p>
            <a:pPr/>
          </a:p>
        </p:txBody>
      </p:sp>
      <p:sp>
        <p:nvSpPr>
          <p:cNvPr id="50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Текст заголовка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58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Текст заголовка"/>
          <p:cNvSpPr txBox="1"/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73" name="Уровень текста 1…"/>
          <p:cNvSpPr txBox="1"/>
          <p:nvPr>
            <p:ph type="body" sz="half" idx="1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4" name="Текст 3"/>
          <p:cNvSpPr/>
          <p:nvPr>
            <p:ph type="body" sz="quarter" idx="13"/>
          </p:nvPr>
        </p:nvSpPr>
        <p:spPr>
          <a:xfrm>
            <a:off x="839781" y="2057400"/>
            <a:ext cx="3932253" cy="3811588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75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Текст заголовка"/>
          <p:cNvSpPr txBox="1"/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83" name="Рисунок 2"/>
          <p:cNvSpPr/>
          <p:nvPr>
            <p:ph type="pic" sz="half" idx="13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84" name="Уровень текста 1…"/>
          <p:cNvSpPr txBox="1"/>
          <p:nvPr>
            <p:ph type="body" sz="quarter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0">
              <a:buSzTx/>
              <a:buFontTx/>
              <a:buNone/>
              <a:defRPr sz="1600"/>
            </a:lvl2pPr>
            <a:lvl3pPr marL="0" indent="0">
              <a:buSzTx/>
              <a:buFontTx/>
              <a:buNone/>
              <a:defRPr sz="1600"/>
            </a:lvl3pPr>
            <a:lvl4pPr marL="0" indent="0">
              <a:buSzTx/>
              <a:buFontTx/>
              <a:buNone/>
              <a:defRPr sz="1600"/>
            </a:lvl4pPr>
            <a:lvl5pPr marL="0" indent="0">
              <a:buSzTx/>
              <a:buFontTx/>
              <a:buNone/>
              <a:defRPr sz="16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5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/>
          <a:p>
            <a:pPr/>
            <a:r>
              <a:t>Текст заголовка</a:t>
            </a:r>
          </a:p>
        </p:txBody>
      </p:sp>
      <p:sp>
        <p:nvSpPr>
          <p:cNvPr id="3" name="Уровень текста 1…"/>
          <p:cNvSpPr txBox="1"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/>
          <p:nvPr>
            <p:ph type="sldNum" sz="quarter" idx="2"/>
          </p:nvPr>
        </p:nvSpPr>
        <p:spPr>
          <a:xfrm>
            <a:off x="11095181" y="6414762"/>
            <a:ext cx="258620" cy="248302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8" marR="0" indent="-320038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1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9.png"/><Relationship Id="rId6" Type="http://schemas.openxmlformats.org/officeDocument/2006/relationships/image" Target="../media/image4.jpeg"/><Relationship Id="rId7" Type="http://schemas.openxmlformats.org/officeDocument/2006/relationships/image" Target="../media/image5.jpeg"/><Relationship Id="rId8" Type="http://schemas.openxmlformats.org/officeDocument/2006/relationships/image" Target="../media/image6.jpeg"/><Relationship Id="rId9" Type="http://schemas.openxmlformats.org/officeDocument/2006/relationships/image" Target="../media/image7.jpeg"/><Relationship Id="rId10" Type="http://schemas.openxmlformats.org/officeDocument/2006/relationships/image" Target="../media/image8.jpeg"/><Relationship Id="rId11" Type="http://schemas.openxmlformats.org/officeDocument/2006/relationships/image" Target="../media/image9.jpeg"/><Relationship Id="rId12" Type="http://schemas.openxmlformats.org/officeDocument/2006/relationships/image" Target="../media/image10.jpeg"/><Relationship Id="rId13" Type="http://schemas.openxmlformats.org/officeDocument/2006/relationships/image" Target="../media/image11.jpeg"/><Relationship Id="rId14" Type="http://schemas.openxmlformats.org/officeDocument/2006/relationships/image" Target="../media/image10.png"/><Relationship Id="rId15" Type="http://schemas.openxmlformats.org/officeDocument/2006/relationships/image" Target="../media/image12.jpeg"/><Relationship Id="rId16" Type="http://schemas.openxmlformats.org/officeDocument/2006/relationships/image" Target="../media/image13.jpeg"/><Relationship Id="rId17" Type="http://schemas.openxmlformats.org/officeDocument/2006/relationships/image" Target="../media/image14.jpeg"/><Relationship Id="rId18" Type="http://schemas.openxmlformats.org/officeDocument/2006/relationships/image" Target="../media/image15.jpeg"/><Relationship Id="rId19" Type="http://schemas.openxmlformats.org/officeDocument/2006/relationships/image" Target="../media/image16.jpeg"/><Relationship Id="rId20" Type="http://schemas.openxmlformats.org/officeDocument/2006/relationships/image" Target="../media/image17.jpeg"/><Relationship Id="rId21" Type="http://schemas.openxmlformats.org/officeDocument/2006/relationships/image" Target="../media/image18.jpeg"/><Relationship Id="rId22" Type="http://schemas.openxmlformats.org/officeDocument/2006/relationships/image" Target="../media/image11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Прямоугольник 2"/>
          <p:cNvSpPr txBox="1"/>
          <p:nvPr/>
        </p:nvSpPr>
        <p:spPr>
          <a:xfrm>
            <a:off x="2948502" y="2571873"/>
            <a:ext cx="8823129" cy="1615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sz="4000">
                <a:solidFill>
                  <a:srgbClr val="262626"/>
                </a:solidFill>
                <a:latin typeface="Circe Bold"/>
                <a:ea typeface="Circe Bold"/>
                <a:cs typeface="Circe Bold"/>
                <a:sym typeface="Circe Bold"/>
              </a:defRPr>
            </a:pPr>
            <a:r>
              <a:t>Публичный отчет за 2020 год</a:t>
            </a:r>
          </a:p>
          <a:p>
            <a:pPr>
              <a:defRPr b="1" sz="2000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pPr>
            <a:r>
              <a:t>Государственное автономное учреждение </a:t>
            </a:r>
          </a:p>
          <a:p>
            <a:pPr>
              <a:defRPr b="1" sz="2000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pPr>
            <a:r>
              <a:t>дополнительного образования Республики Саха (Якутия)</a:t>
            </a:r>
          </a:p>
          <a:p>
            <a:pPr>
              <a:defRPr b="1" sz="2000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pPr>
            <a:r>
              <a:t>«Центр отдыха и оздоровления детей «Сосновый бор»</a:t>
            </a:r>
          </a:p>
        </p:txBody>
      </p:sp>
      <p:pic>
        <p:nvPicPr>
          <p:cNvPr id="95" name="Рисунок 1" descr="Рисунок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flipH="1">
            <a:off x="1587637" y="2173864"/>
            <a:ext cx="1071279" cy="2614648"/>
          </a:xfrm>
          <a:prstGeom prst="rect">
            <a:avLst/>
          </a:prstGeom>
          <a:ln w="12700">
            <a:miter lim="400000"/>
          </a:ln>
        </p:spPr>
      </p:pic>
      <p:sp>
        <p:nvSpPr>
          <p:cNvPr id="96" name="Прямая соединительная линия 7"/>
          <p:cNvSpPr/>
          <p:nvPr/>
        </p:nvSpPr>
        <p:spPr>
          <a:xfrm>
            <a:off x="2298697" y="4495800"/>
            <a:ext cx="3181361" cy="0"/>
          </a:xfrm>
          <a:prstGeom prst="line">
            <a:avLst/>
          </a:prstGeom>
          <a:ln w="28575">
            <a:solidFill>
              <a:srgbClr val="262626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pic>
        <p:nvPicPr>
          <p:cNvPr id="97" name="Рисунок 13" descr="Рисунок 1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916607" y="1505346"/>
            <a:ext cx="1424140" cy="1066532"/>
          </a:xfrm>
          <a:prstGeom prst="rect">
            <a:avLst/>
          </a:prstGeom>
          <a:ln w="12700">
            <a:miter lim="400000"/>
          </a:ln>
        </p:spPr>
      </p:pic>
      <p:pic>
        <p:nvPicPr>
          <p:cNvPr id="98" name="Рисунок 14" descr="Рисунок 1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850203" y="1529763"/>
            <a:ext cx="1017705" cy="1017698"/>
          </a:xfrm>
          <a:prstGeom prst="rect">
            <a:avLst/>
          </a:prstGeom>
          <a:ln w="12700">
            <a:miter lim="400000"/>
          </a:ln>
        </p:spPr>
      </p:pic>
      <p:sp>
        <p:nvSpPr>
          <p:cNvPr id="99" name="Прямоугольник 2"/>
          <p:cNvSpPr txBox="1"/>
          <p:nvPr/>
        </p:nvSpPr>
        <p:spPr>
          <a:xfrm>
            <a:off x="3100902" y="4667375"/>
            <a:ext cx="8823129" cy="1361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r">
              <a:defRPr b="1" sz="1700">
                <a:solidFill>
                  <a:srgbClr val="262626"/>
                </a:solidFill>
                <a:latin typeface="Circe Bold"/>
                <a:ea typeface="Circe Bold"/>
                <a:cs typeface="Circe Bold"/>
                <a:sym typeface="Circe Bold"/>
              </a:defRPr>
            </a:pPr>
            <a:r>
              <a:t>Директор</a:t>
            </a:r>
          </a:p>
          <a:p>
            <a:pPr algn="r">
              <a:defRPr b="1" sz="1700">
                <a:solidFill>
                  <a:srgbClr val="262626"/>
                </a:solidFill>
                <a:latin typeface="Circe Bold"/>
                <a:ea typeface="Circe Bold"/>
                <a:cs typeface="Circe Bold"/>
                <a:sym typeface="Circe Bold"/>
              </a:defRPr>
            </a:pPr>
            <a:r>
              <a:t>Иванова Яна Николаевна, </a:t>
            </a:r>
          </a:p>
          <a:p>
            <a:pPr algn="r">
              <a:defRPr b="1" sz="1700">
                <a:solidFill>
                  <a:srgbClr val="262626"/>
                </a:solidFill>
                <a:latin typeface="Circe Bold"/>
                <a:ea typeface="Circe Bold"/>
                <a:cs typeface="Circe Bold"/>
                <a:sym typeface="Circe Bold"/>
              </a:defRPr>
            </a:pPr>
            <a:r>
              <a:t>председатель экспертного совета Общественной палаты РС (Я), </a:t>
            </a:r>
          </a:p>
          <a:p>
            <a:pPr algn="r">
              <a:defRPr b="1" sz="1700">
                <a:solidFill>
                  <a:srgbClr val="262626"/>
                </a:solidFill>
                <a:latin typeface="Circe Bold"/>
                <a:ea typeface="Circe Bold"/>
                <a:cs typeface="Circe Bold"/>
                <a:sym typeface="Circe Bold"/>
              </a:defRPr>
            </a:pPr>
            <a:r>
              <a:t>член общественного совета при Министерстве образования и науки РС(Я), Почетный работник общего образования РФ, отличник образования РС(Я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Рисунок 11" descr="Рисунок 1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216" name="TextBox 12"/>
          <p:cNvSpPr txBox="1"/>
          <p:nvPr/>
        </p:nvSpPr>
        <p:spPr>
          <a:xfrm>
            <a:off x="1064054" y="638697"/>
            <a:ext cx="10063892" cy="11963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sz="2400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pPr>
            <a:r>
              <a:t>Реализация общеобразовательных программ в детском саду «Лингва»</a:t>
            </a:r>
            <a:br/>
          </a:p>
        </p:txBody>
      </p:sp>
      <p:sp>
        <p:nvSpPr>
          <p:cNvPr id="217" name="TextBox 12"/>
          <p:cNvSpPr txBox="1"/>
          <p:nvPr/>
        </p:nvSpPr>
        <p:spPr>
          <a:xfrm>
            <a:off x="7630031" y="2011434"/>
            <a:ext cx="4250177" cy="929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>
                <a:latin typeface="Circe"/>
                <a:ea typeface="Circe"/>
                <a:cs typeface="Circe"/>
                <a:sym typeface="Circe"/>
              </a:defRPr>
            </a:lvl1pPr>
          </a:lstStyle>
          <a:p>
            <a:pPr/>
            <a:r>
              <a:t>Базисная  программа национальных детских садов Якутии «Тосхол»</a:t>
            </a:r>
          </a:p>
        </p:txBody>
      </p:sp>
      <p:sp>
        <p:nvSpPr>
          <p:cNvPr id="218" name="TextBox 12"/>
          <p:cNvSpPr txBox="1"/>
          <p:nvPr/>
        </p:nvSpPr>
        <p:spPr>
          <a:xfrm>
            <a:off x="336920" y="2011434"/>
            <a:ext cx="4504723" cy="929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b="1">
                <a:latin typeface="Circe"/>
                <a:ea typeface="Circe"/>
                <a:cs typeface="Circe"/>
                <a:sym typeface="Circe"/>
              </a:defRPr>
            </a:pPr>
            <a:r>
              <a:t>Примерная основная образовательная программа </a:t>
            </a:r>
          </a:p>
          <a:p>
            <a:pPr algn="ctr">
              <a:defRPr b="1">
                <a:latin typeface="Circe"/>
                <a:ea typeface="Circe"/>
                <a:cs typeface="Circe"/>
                <a:sym typeface="Circe"/>
              </a:defRPr>
            </a:pPr>
            <a:r>
              <a:t>«Радуга»</a:t>
            </a:r>
          </a:p>
        </p:txBody>
      </p:sp>
      <p:sp>
        <p:nvSpPr>
          <p:cNvPr id="219" name="Прямая соединительная линия 23"/>
          <p:cNvSpPr/>
          <p:nvPr/>
        </p:nvSpPr>
        <p:spPr>
          <a:xfrm>
            <a:off x="-3330" y="3333898"/>
            <a:ext cx="12198659" cy="8"/>
          </a:xfrm>
          <a:prstGeom prst="line">
            <a:avLst/>
          </a:prstGeom>
          <a:ln w="19050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20" name="Овал"/>
          <p:cNvSpPr/>
          <p:nvPr/>
        </p:nvSpPr>
        <p:spPr>
          <a:xfrm>
            <a:off x="9497938" y="3114448"/>
            <a:ext cx="514357" cy="438907"/>
          </a:xfrm>
          <a:prstGeom prst="ellipse">
            <a:avLst/>
          </a:prstGeom>
          <a:solidFill>
            <a:srgbClr val="7ECBCC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221" name="Овал"/>
          <p:cNvSpPr/>
          <p:nvPr/>
        </p:nvSpPr>
        <p:spPr>
          <a:xfrm>
            <a:off x="2179702" y="3114449"/>
            <a:ext cx="514361" cy="438907"/>
          </a:xfrm>
          <a:prstGeom prst="ellipse">
            <a:avLst/>
          </a:prstGeom>
          <a:solidFill>
            <a:srgbClr val="7ECBCC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222" name="Овал"/>
          <p:cNvSpPr/>
          <p:nvPr/>
        </p:nvSpPr>
        <p:spPr>
          <a:xfrm>
            <a:off x="5838821" y="3114449"/>
            <a:ext cx="514357" cy="438907"/>
          </a:xfrm>
          <a:prstGeom prst="ellipse">
            <a:avLst/>
          </a:prstGeom>
          <a:solidFill>
            <a:srgbClr val="7ECBCC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223" name="TextBox 12"/>
          <p:cNvSpPr txBox="1"/>
          <p:nvPr/>
        </p:nvSpPr>
        <p:spPr>
          <a:xfrm>
            <a:off x="3970911" y="3726727"/>
            <a:ext cx="4250177" cy="929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>
                <a:latin typeface="Circe"/>
                <a:ea typeface="Circe"/>
                <a:cs typeface="Circe"/>
                <a:sym typeface="Circe"/>
              </a:defRPr>
            </a:lvl1pPr>
          </a:lstStyle>
          <a:p>
            <a:pPr/>
            <a:r>
              <a:t>Программа начальной ступени образования Международного бакалавриата</a:t>
            </a:r>
          </a:p>
        </p:txBody>
      </p:sp>
      <p:sp>
        <p:nvSpPr>
          <p:cNvPr id="224" name="Объект 2"/>
          <p:cNvSpPr txBox="1"/>
          <p:nvPr/>
        </p:nvSpPr>
        <p:spPr>
          <a:xfrm>
            <a:off x="2674528" y="5307586"/>
            <a:ext cx="1683707" cy="877814"/>
          </a:xfrm>
          <a:prstGeom prst="rect">
            <a:avLst/>
          </a:prstGeom>
          <a:solidFill>
            <a:srgbClr val="FFFFFF"/>
          </a:solidFill>
          <a:ln w="38100">
            <a:solidFill>
              <a:srgbClr val="60CDCD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/>
          <a:p>
            <a:pPr algn="ctr" defTabSz="859536">
              <a:lnSpc>
                <a:spcPct val="90000"/>
              </a:lnSpc>
              <a:spcBef>
                <a:spcPts val="900"/>
              </a:spcBef>
              <a:defRPr b="1" sz="1500">
                <a:latin typeface="Circe Bold"/>
                <a:ea typeface="Circe Bold"/>
                <a:cs typeface="Circe Bold"/>
                <a:sym typeface="Circe Bold"/>
              </a:defRPr>
            </a:pPr>
            <a:r>
              <a:t>Средняя группа</a:t>
            </a:r>
          </a:p>
          <a:p>
            <a:pPr algn="ctr" defTabSz="859536">
              <a:lnSpc>
                <a:spcPct val="90000"/>
              </a:lnSpc>
              <a:spcBef>
                <a:spcPts val="900"/>
              </a:spcBef>
              <a:defRPr b="1" sz="1500">
                <a:latin typeface="Circe Bold"/>
                <a:ea typeface="Circe Bold"/>
                <a:cs typeface="Circe Bold"/>
                <a:sym typeface="Circe Bold"/>
              </a:defRPr>
            </a:pPr>
            <a:r>
              <a:t> 28 детей</a:t>
            </a:r>
          </a:p>
        </p:txBody>
      </p:sp>
      <p:sp>
        <p:nvSpPr>
          <p:cNvPr id="225" name="Объект 2"/>
          <p:cNvSpPr txBox="1"/>
          <p:nvPr/>
        </p:nvSpPr>
        <p:spPr>
          <a:xfrm>
            <a:off x="7809627" y="5307586"/>
            <a:ext cx="1833580" cy="877814"/>
          </a:xfrm>
          <a:prstGeom prst="rect">
            <a:avLst/>
          </a:prstGeom>
          <a:solidFill>
            <a:srgbClr val="FFFFFF"/>
          </a:solidFill>
          <a:ln w="38100">
            <a:solidFill>
              <a:srgbClr val="60CDCD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/>
          <a:p>
            <a:pPr algn="ctr" defTabSz="905255">
              <a:lnSpc>
                <a:spcPct val="90000"/>
              </a:lnSpc>
              <a:spcBef>
                <a:spcPts val="900"/>
              </a:spcBef>
              <a:defRPr b="1" sz="1500">
                <a:latin typeface="Circe Bold"/>
                <a:ea typeface="Circe Bold"/>
                <a:cs typeface="Circe Bold"/>
                <a:sym typeface="Circe Bold"/>
              </a:defRPr>
            </a:pPr>
            <a:r>
              <a:t>Младшая группа  </a:t>
            </a:r>
          </a:p>
          <a:p>
            <a:pPr algn="ctr" defTabSz="905255">
              <a:lnSpc>
                <a:spcPct val="90000"/>
              </a:lnSpc>
              <a:spcBef>
                <a:spcPts val="900"/>
              </a:spcBef>
              <a:defRPr b="1" sz="1500">
                <a:latin typeface="Circe Bold"/>
                <a:ea typeface="Circe Bold"/>
                <a:cs typeface="Circe Bold"/>
                <a:sym typeface="Circe Bold"/>
              </a:defRPr>
            </a:pPr>
            <a:r>
              <a:t>2</a:t>
            </a:r>
            <a:r>
              <a:t>4</a:t>
            </a:r>
            <a:r>
              <a:t> ребенка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Рисунок 11" descr="Рисунок 1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228" name="TextBox 12"/>
          <p:cNvSpPr txBox="1"/>
          <p:nvPr/>
        </p:nvSpPr>
        <p:spPr>
          <a:xfrm>
            <a:off x="1241576" y="417556"/>
            <a:ext cx="9708848" cy="828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sz="2400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pPr/>
            <a:r>
              <a:t>В 2020 году было реализовано 8 очных тематических смен с охватом 762 ребенка</a:t>
            </a:r>
          </a:p>
        </p:txBody>
      </p:sp>
      <p:graphicFrame>
        <p:nvGraphicFramePr>
          <p:cNvPr id="229" name="Объект 3"/>
          <p:cNvGraphicFramePr/>
          <p:nvPr/>
        </p:nvGraphicFramePr>
        <p:xfrm>
          <a:off x="1853125" y="1654070"/>
          <a:ext cx="8485749" cy="3512963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0" rtl="0">
                <a:tableStyleId>{4C3C2611-4C71-4FC5-86AE-919BDF0F9419}</a:tableStyleId>
              </a:tblPr>
              <a:tblGrid>
                <a:gridCol w="484084"/>
                <a:gridCol w="3869428"/>
                <a:gridCol w="2711661"/>
                <a:gridCol w="1420575"/>
              </a:tblGrid>
              <a:tr h="83354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defRPr b="0" sz="1800"/>
                      </a:pPr>
                      <a:r>
                        <a:rPr b="1">
                          <a:solidFill>
                            <a:srgbClr val="FFFFFF"/>
                          </a:solidFill>
                          <a:latin typeface="Circe"/>
                          <a:ea typeface="Circe"/>
                          <a:cs typeface="Circe"/>
                          <a:sym typeface="Circe"/>
                        </a:rPr>
                        <a:t>№</a:t>
                      </a:r>
                    </a:p>
                  </a:txBody>
                  <a:tcPr marL="0" marR="0" marT="0" marB="0" anchor="ctr" anchorCtr="0" horzOverflow="overflow">
                    <a:lnL w="3175">
                      <a:solidFill>
                        <a:srgbClr val="000000"/>
                      </a:solidFill>
                      <a:miter/>
                    </a:lnL>
                    <a:lnR w="6350">
                      <a:solidFill>
                        <a:schemeClr val="accent1"/>
                      </a:solidFill>
                      <a:miter/>
                    </a:lnR>
                    <a:lnT w="3175">
                      <a:solidFill>
                        <a:srgbClr val="000000"/>
                      </a:solidFill>
                      <a:miter/>
                    </a:lnT>
                    <a:lnB w="6350">
                      <a:solidFill>
                        <a:schemeClr val="accent1"/>
                      </a:solidFill>
                      <a:miter/>
                    </a:lnB>
                    <a:solidFill>
                      <a:srgbClr val="60CD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defRPr b="0" sz="1800"/>
                      </a:pPr>
                      <a:r>
                        <a:rPr b="1">
                          <a:solidFill>
                            <a:srgbClr val="FFFFFF"/>
                          </a:solidFill>
                          <a:latin typeface="Circe"/>
                          <a:ea typeface="Circe"/>
                          <a:cs typeface="Circe"/>
                          <a:sym typeface="Circe"/>
                        </a:rPr>
                        <a:t>Смены</a:t>
                      </a:r>
                    </a:p>
                  </a:txBody>
                  <a:tcPr marL="0" marR="0" marT="0" marB="0" anchor="ctr" anchorCtr="0" horzOverflow="overflow">
                    <a:lnL w="6350">
                      <a:solidFill>
                        <a:schemeClr val="accent1"/>
                      </a:solidFill>
                      <a:miter/>
                    </a:lnL>
                    <a:lnR w="6350">
                      <a:solidFill>
                        <a:schemeClr val="accent1"/>
                      </a:solidFill>
                      <a:miter/>
                    </a:lnR>
                    <a:lnT w="3175">
                      <a:solidFill>
                        <a:srgbClr val="000000"/>
                      </a:solidFill>
                      <a:miter/>
                    </a:lnT>
                    <a:lnB w="6350">
                      <a:solidFill>
                        <a:schemeClr val="accent1"/>
                      </a:solidFill>
                      <a:miter/>
                    </a:lnB>
                    <a:solidFill>
                      <a:srgbClr val="60CD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defRPr b="0" sz="1800"/>
                      </a:pPr>
                      <a:r>
                        <a:rPr b="1">
                          <a:solidFill>
                            <a:srgbClr val="FFFFFF"/>
                          </a:solidFill>
                          <a:latin typeface="Circe"/>
                          <a:ea typeface="Circe"/>
                          <a:cs typeface="Circe"/>
                          <a:sym typeface="Circe"/>
                        </a:rPr>
                        <a:t>Дата проведения</a:t>
                      </a:r>
                    </a:p>
                  </a:txBody>
                  <a:tcPr marL="0" marR="0" marT="0" marB="0" anchor="ctr" anchorCtr="0" horzOverflow="overflow">
                    <a:lnL w="6350">
                      <a:solidFill>
                        <a:schemeClr val="accent1"/>
                      </a:solidFill>
                      <a:miter/>
                    </a:lnL>
                    <a:lnR w="6350">
                      <a:solidFill>
                        <a:schemeClr val="accent1"/>
                      </a:solidFill>
                      <a:miter/>
                    </a:lnR>
                    <a:lnT w="3175">
                      <a:solidFill>
                        <a:srgbClr val="000000"/>
                      </a:solidFill>
                      <a:miter/>
                    </a:lnT>
                    <a:lnB w="3175">
                      <a:solidFill>
                        <a:srgbClr val="000000"/>
                      </a:solidFill>
                    </a:lnB>
                    <a:solidFill>
                      <a:srgbClr val="60CD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defRPr b="0" sz="1800"/>
                      </a:pPr>
                      <a:r>
                        <a:rPr b="1">
                          <a:solidFill>
                            <a:srgbClr val="FFFFFF"/>
                          </a:solidFill>
                          <a:latin typeface="Circe"/>
                          <a:ea typeface="Circe"/>
                          <a:cs typeface="Circe"/>
                          <a:sym typeface="Circe"/>
                        </a:rPr>
                        <a:t>Госзадание</a:t>
                      </a:r>
                    </a:p>
                  </a:txBody>
                  <a:tcPr marL="0" marR="0" marT="0" marB="0" anchor="ctr" anchorCtr="0" horzOverflow="overflow">
                    <a:lnL w="6350">
                      <a:solidFill>
                        <a:schemeClr val="accent1"/>
                      </a:solidFill>
                      <a:miter/>
                    </a:lnL>
                    <a:lnR w="3175">
                      <a:solidFill>
                        <a:srgbClr val="000000"/>
                      </a:solidFill>
                      <a:miter/>
                    </a:lnR>
                    <a:lnT w="3175">
                      <a:solidFill>
                        <a:srgbClr val="000000"/>
                      </a:solidFill>
                      <a:miter/>
                    </a:lnT>
                    <a:lnB w="3175">
                      <a:solidFill>
                        <a:srgbClr val="000000"/>
                      </a:solidFill>
                      <a:miter lim="400000"/>
                    </a:lnB>
                    <a:solidFill>
                      <a:srgbClr val="60CDCD"/>
                    </a:solidFill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1</a:t>
                      </a:r>
                    </a:p>
                  </a:txBody>
                  <a:tcPr marL="0" marR="0" marT="0" marB="0" anchor="t" anchorCtr="0" horzOverflow="overflow">
                    <a:lnL w="3175">
                      <a:solidFill>
                        <a:srgbClr val="000000"/>
                      </a:solidFill>
                      <a:miter/>
                    </a:lnL>
                    <a:lnR w="6350">
                      <a:solidFill>
                        <a:schemeClr val="accent1"/>
                      </a:solidFill>
                      <a:miter/>
                    </a:lnR>
                    <a:lnT w="6350">
                      <a:solidFill>
                        <a:schemeClr val="accent1"/>
                      </a:solidFill>
                      <a:miter/>
                    </a:lnT>
                    <a:lnB w="6350">
                      <a:solidFill>
                        <a:schemeClr val="accent1"/>
                      </a:solidFill>
                      <a:miter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Профстарт</a:t>
                      </a:r>
                    </a:p>
                  </a:txBody>
                  <a:tcPr marL="0" marR="0" marT="0" marB="0" anchor="t" anchorCtr="0" horzOverflow="overflow">
                    <a:lnL w="6350">
                      <a:solidFill>
                        <a:schemeClr val="accent1"/>
                      </a:solidFill>
                      <a:miter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chemeClr val="accent1"/>
                      </a:solidFill>
                      <a:miter/>
                    </a:lnT>
                    <a:lnB w="6350">
                      <a:solidFill>
                        <a:schemeClr val="accent1"/>
                      </a:solidFill>
                      <a:miter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b="1" sz="16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13   -   22 января 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3175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tabLst>
                          <a:tab pos="4064000" algn="l"/>
                        </a:tabLst>
                        <a:defRPr sz="1800"/>
                      </a:pPr>
                      <a:r>
                        <a:rPr b="1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127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3175">
                      <a:solidFill>
                        <a:srgbClr val="000000"/>
                      </a:solidFill>
                      <a:miter lim="400000"/>
                    </a:lnR>
                    <a:lnT w="3175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2</a:t>
                      </a:r>
                    </a:p>
                  </a:txBody>
                  <a:tcPr marL="0" marR="0" marT="0" marB="0" anchor="t" anchorCtr="0" horzOverflow="overflow">
                    <a:lnL w="3175">
                      <a:solidFill>
                        <a:srgbClr val="000000"/>
                      </a:solidFill>
                      <a:miter/>
                    </a:lnL>
                    <a:lnR w="6350">
                      <a:solidFill>
                        <a:schemeClr val="accent1"/>
                      </a:solidFill>
                      <a:miter/>
                    </a:lnR>
                    <a:lnT w="6350">
                      <a:solidFill>
                        <a:schemeClr val="accent1"/>
                      </a:solidFill>
                      <a:miter/>
                    </a:lnT>
                    <a:lnB w="6350">
                      <a:solidFill>
                        <a:schemeClr val="accent1"/>
                      </a:solidFill>
                      <a:miter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Моя республика</a:t>
                      </a:r>
                    </a:p>
                  </a:txBody>
                  <a:tcPr marL="0" marR="0" marT="0" marB="0" anchor="t" anchorCtr="0" horzOverflow="overflow">
                    <a:lnL w="6350">
                      <a:solidFill>
                        <a:schemeClr val="accent1"/>
                      </a:solidFill>
                      <a:miter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chemeClr val="accent1"/>
                      </a:solidFill>
                      <a:miter/>
                    </a:lnT>
                    <a:lnB w="6350">
                      <a:solidFill>
                        <a:schemeClr val="accent1"/>
                      </a:solidFill>
                      <a:miter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b="1" sz="16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27 января - 5 февраля 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800"/>
                      </a:pPr>
                      <a:r>
                        <a:rPr b="1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102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3175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3</a:t>
                      </a:r>
                    </a:p>
                  </a:txBody>
                  <a:tcPr marL="0" marR="0" marT="0" marB="0" anchor="t" anchorCtr="0" horzOverflow="overflow">
                    <a:lnL w="3175">
                      <a:solidFill>
                        <a:srgbClr val="000000"/>
                      </a:solidFill>
                      <a:miter/>
                    </a:lnL>
                    <a:lnR w="6350">
                      <a:solidFill>
                        <a:schemeClr val="accent1"/>
                      </a:solidFill>
                      <a:miter/>
                    </a:lnR>
                    <a:lnT w="6350">
                      <a:solidFill>
                        <a:schemeClr val="accent1"/>
                      </a:solidFill>
                      <a:miter/>
                    </a:lnT>
                    <a:lnB w="6350">
                      <a:solidFill>
                        <a:schemeClr val="accent1"/>
                      </a:solidFill>
                      <a:miter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Мы - будущее России</a:t>
                      </a:r>
                    </a:p>
                  </a:txBody>
                  <a:tcPr marL="0" marR="0" marT="0" marB="0" anchor="t" anchorCtr="0" horzOverflow="overflow">
                    <a:lnL w="6350">
                      <a:solidFill>
                        <a:schemeClr val="accent1"/>
                      </a:solidFill>
                      <a:miter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chemeClr val="accent1"/>
                      </a:solidFill>
                      <a:miter/>
                    </a:lnT>
                    <a:lnB w="6350">
                      <a:solidFill>
                        <a:schemeClr val="accent1"/>
                      </a:solidFill>
                      <a:miter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b="1" sz="16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10  -   19 февраля 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800"/>
                      </a:pPr>
                      <a:r>
                        <a:rPr b="1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119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3175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4</a:t>
                      </a:r>
                    </a:p>
                  </a:txBody>
                  <a:tcPr marL="0" marR="0" marT="0" marB="0" anchor="t" anchorCtr="0" horzOverflow="overflow">
                    <a:lnL w="3175">
                      <a:solidFill>
                        <a:srgbClr val="000000"/>
                      </a:solidFill>
                      <a:miter/>
                    </a:lnL>
                    <a:lnR w="6350">
                      <a:solidFill>
                        <a:schemeClr val="accent1"/>
                      </a:solidFill>
                      <a:miter/>
                    </a:lnR>
                    <a:lnT w="6350">
                      <a:solidFill>
                        <a:schemeClr val="accent1"/>
                      </a:solidFill>
                      <a:miter/>
                    </a:lnT>
                    <a:lnB w="6350">
                      <a:solidFill>
                        <a:schemeClr val="accent1"/>
                      </a:solidFill>
                      <a:miter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Арт-инжиниринг</a:t>
                      </a:r>
                    </a:p>
                  </a:txBody>
                  <a:tcPr marL="0" marR="0" marT="0" marB="0" anchor="t" anchorCtr="0" horzOverflow="overflow">
                    <a:lnL w="6350">
                      <a:solidFill>
                        <a:schemeClr val="accent1"/>
                      </a:solidFill>
                      <a:miter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chemeClr val="accent1"/>
                      </a:solidFill>
                      <a:miter/>
                    </a:lnT>
                    <a:lnB w="6350">
                      <a:solidFill>
                        <a:schemeClr val="accent1"/>
                      </a:solidFill>
                      <a:miter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b="1" sz="16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25 февраля - 5 марта 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800"/>
                      </a:pPr>
                      <a:r>
                        <a:rPr b="1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80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3175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5</a:t>
                      </a:r>
                    </a:p>
                  </a:txBody>
                  <a:tcPr marL="0" marR="0" marT="0" marB="0" anchor="t" anchorCtr="0" horzOverflow="overflow">
                    <a:lnL w="3175">
                      <a:solidFill>
                        <a:srgbClr val="000000"/>
                      </a:solidFill>
                      <a:miter/>
                    </a:lnL>
                    <a:lnR w="6350">
                      <a:solidFill>
                        <a:schemeClr val="accent1"/>
                      </a:solidFill>
                      <a:miter/>
                    </a:lnR>
                    <a:lnT w="6350">
                      <a:solidFill>
                        <a:schemeClr val="accent1"/>
                      </a:solidFill>
                      <a:miter/>
                    </a:lnT>
                    <a:lnB w="6350">
                      <a:solidFill>
                        <a:schemeClr val="accent1"/>
                      </a:solidFill>
                      <a:miter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defRPr b="1" sz="1800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t>Экофест/</a:t>
                      </a:r>
                      <a:r>
                        <a:t>Д</a:t>
                      </a:r>
                      <a:r>
                        <a:t>ети Арктики</a:t>
                      </a:r>
                    </a:p>
                  </a:txBody>
                  <a:tcPr marL="0" marR="0" marT="0" marB="0" anchor="t" anchorCtr="0" horzOverflow="overflow">
                    <a:lnL w="6350">
                      <a:solidFill>
                        <a:schemeClr val="accent1"/>
                      </a:solidFill>
                      <a:miter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chemeClr val="accent1"/>
                      </a:solidFill>
                      <a:miter/>
                    </a:lnT>
                    <a:lnB w="6350">
                      <a:solidFill>
                        <a:schemeClr val="accent1"/>
                      </a:solidFill>
                      <a:miter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b="1" sz="16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10 марта  - 17 марта 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800"/>
                      </a:pPr>
                      <a:r>
                        <a:rPr b="1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141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3175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39341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6</a:t>
                      </a:r>
                    </a:p>
                  </a:txBody>
                  <a:tcPr marL="0" marR="0" marT="0" marB="0" anchor="t" anchorCtr="0" horzOverflow="overflow">
                    <a:lnL w="3175">
                      <a:solidFill>
                        <a:srgbClr val="000000"/>
                      </a:solidFill>
                      <a:miter/>
                    </a:lnL>
                    <a:lnR w="6350">
                      <a:solidFill>
                        <a:schemeClr val="accent1"/>
                      </a:solidFill>
                      <a:miter/>
                    </a:lnR>
                    <a:lnT w="6350">
                      <a:solidFill>
                        <a:schemeClr val="accent1"/>
                      </a:solidFill>
                      <a:miter/>
                    </a:lnT>
                    <a:lnB w="6350">
                      <a:solidFill>
                        <a:schemeClr val="accent1"/>
                      </a:solidFill>
                      <a:miter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Поколение Х</a:t>
                      </a:r>
                    </a:p>
                  </a:txBody>
                  <a:tcPr marL="0" marR="0" marT="0" marB="0" anchor="t" anchorCtr="0" horzOverflow="overflow">
                    <a:lnL w="6350">
                      <a:solidFill>
                        <a:schemeClr val="accent1"/>
                      </a:solidFill>
                      <a:miter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chemeClr val="accent1"/>
                      </a:solidFill>
                      <a:miter/>
                    </a:lnT>
                    <a:lnB w="6350">
                      <a:solidFill>
                        <a:schemeClr val="accent1"/>
                      </a:solidFill>
                      <a:miter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b="1" sz="16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7 октября – 20 октября</a:t>
                      </a:r>
                    </a:p>
                  </a:txBody>
                  <a:tcPr marL="50800" marR="50800" marT="50800" marB="50800" anchor="t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tabLst>
                          <a:tab pos="4064000" algn="l"/>
                        </a:tabLst>
                        <a:defRPr sz="1800"/>
                      </a:pPr>
                      <a:r>
                        <a:rPr b="1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33</a:t>
                      </a:r>
                    </a:p>
                  </a:txBody>
                  <a:tcPr marL="50800" marR="50800" marT="50800" marB="50800" anchor="t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3175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7</a:t>
                      </a:r>
                    </a:p>
                  </a:txBody>
                  <a:tcPr marL="0" marR="0" marT="0" marB="0" anchor="t" anchorCtr="0" horzOverflow="overflow">
                    <a:lnL w="3175">
                      <a:solidFill>
                        <a:srgbClr val="000000"/>
                      </a:solidFill>
                      <a:miter/>
                    </a:lnL>
                    <a:lnR w="6350">
                      <a:solidFill>
                        <a:schemeClr val="accent1"/>
                      </a:solidFill>
                      <a:miter/>
                    </a:lnR>
                    <a:lnT w="6350">
                      <a:solidFill>
                        <a:schemeClr val="accent1"/>
                      </a:solidFill>
                      <a:miter/>
                    </a:lnT>
                    <a:lnB w="6350">
                      <a:solidFill>
                        <a:schemeClr val="accent1"/>
                      </a:solidFill>
                      <a:miter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Легкое дыхание</a:t>
                      </a:r>
                    </a:p>
                  </a:txBody>
                  <a:tcPr marL="0" marR="0" marT="0" marB="0" anchor="t" anchorCtr="0" horzOverflow="overflow">
                    <a:lnL w="6350">
                      <a:solidFill>
                        <a:schemeClr val="accent1"/>
                      </a:solidFill>
                      <a:miter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chemeClr val="accent1"/>
                      </a:solidFill>
                      <a:miter/>
                    </a:lnT>
                    <a:lnB w="6350">
                      <a:solidFill>
                        <a:schemeClr val="accent1"/>
                      </a:solidFill>
                      <a:miter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b="1" sz="16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5 декабря – 18 декабря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tabLst>
                          <a:tab pos="4064000" algn="l"/>
                        </a:tabLst>
                        <a:defRPr sz="1800"/>
                      </a:pPr>
                      <a:r>
                        <a:rPr b="1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80</a:t>
                      </a:r>
                    </a:p>
                  </a:txBody>
                  <a:tcPr marL="50800" marR="50800" marT="50800" marB="50800" anchor="t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3175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8</a:t>
                      </a:r>
                    </a:p>
                  </a:txBody>
                  <a:tcPr marL="0" marR="0" marT="0" marB="0" anchor="t" anchorCtr="0" horzOverflow="overflow">
                    <a:lnL w="3175">
                      <a:solidFill>
                        <a:srgbClr val="000000"/>
                      </a:solidFill>
                      <a:miter/>
                    </a:lnL>
                    <a:lnR w="6350">
                      <a:solidFill>
                        <a:schemeClr val="accent1"/>
                      </a:solidFill>
                      <a:miter/>
                    </a:lnR>
                    <a:lnT w="6350">
                      <a:solidFill>
                        <a:schemeClr val="accent1"/>
                      </a:solidFill>
                      <a:miter/>
                    </a:lnT>
                    <a:lnB w="6350">
                      <a:solidFill>
                        <a:schemeClr val="accent1"/>
                      </a:solidFill>
                      <a:miter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Легкое дыхание</a:t>
                      </a:r>
                    </a:p>
                  </a:txBody>
                  <a:tcPr marL="0" marR="0" marT="0" marB="0" anchor="t" anchorCtr="0" horzOverflow="overflow">
                    <a:lnL w="6350">
                      <a:solidFill>
                        <a:schemeClr val="accent1"/>
                      </a:solidFill>
                      <a:miter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chemeClr val="accent1"/>
                      </a:solidFill>
                      <a:miter/>
                    </a:lnT>
                    <a:lnB w="6350">
                      <a:solidFill>
                        <a:schemeClr val="accent1"/>
                      </a:solidFill>
                      <a:miter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b="1" sz="16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22 декабря – 28 декабря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tabLst>
                          <a:tab pos="4064000" algn="l"/>
                        </a:tabLst>
                        <a:defRPr sz="1800"/>
                      </a:pPr>
                      <a:r>
                        <a:rPr b="1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80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3175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defRPr b="1" sz="1800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</a:p>
                  </a:txBody>
                  <a:tcPr marL="0" marR="0" marT="0" marB="0" anchor="t" anchorCtr="0" horzOverflow="overflow">
                    <a:lnL w="3175">
                      <a:solidFill>
                        <a:srgbClr val="000000"/>
                      </a:solidFill>
                      <a:miter/>
                    </a:lnL>
                    <a:lnR w="6350">
                      <a:solidFill>
                        <a:schemeClr val="accent1"/>
                      </a:solidFill>
                      <a:miter/>
                    </a:lnR>
                    <a:lnT w="6350">
                      <a:solidFill>
                        <a:schemeClr val="accent1"/>
                      </a:solidFill>
                      <a:miter/>
                    </a:lnT>
                    <a:lnB w="3175">
                      <a:solidFill>
                        <a:srgbClr val="000000"/>
                      </a:solidFill>
                      <a:miter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Итого:</a:t>
                      </a:r>
                    </a:p>
                  </a:txBody>
                  <a:tcPr marL="0" marR="0" marT="0" marB="0" anchor="t" anchorCtr="0" horzOverflow="overflow">
                    <a:lnL w="6350">
                      <a:solidFill>
                        <a:schemeClr val="accent1"/>
                      </a:solidFill>
                      <a:miter/>
                    </a:lnL>
                    <a:lnR w="6350">
                      <a:solidFill>
                        <a:schemeClr val="accent1"/>
                      </a:solidFill>
                      <a:miter/>
                    </a:lnR>
                    <a:lnT w="6350">
                      <a:solidFill>
                        <a:schemeClr val="accent1"/>
                      </a:solidFill>
                      <a:miter/>
                    </a:lnT>
                    <a:lnB w="3175">
                      <a:solidFill>
                        <a:srgbClr val="000000"/>
                      </a:solidFill>
                      <a:miter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defRPr b="1" sz="1800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</a:p>
                  </a:txBody>
                  <a:tcPr marL="0" marR="0" marT="0" marB="0" anchor="t" anchorCtr="0" horzOverflow="overflow">
                    <a:lnL w="6350">
                      <a:solidFill>
                        <a:schemeClr val="accent1"/>
                      </a:solidFill>
                      <a:miter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3175">
                      <a:solidFill>
                        <a:srgbClr val="000000"/>
                      </a:solidFill>
                      <a:miter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tabLst>
                          <a:tab pos="4064000" algn="l"/>
                        </a:tabLst>
                        <a:defRPr sz="1800"/>
                      </a:pPr>
                      <a:r>
                        <a:rPr b="1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762</a:t>
                      </a:r>
                    </a:p>
                  </a:txBody>
                  <a:tcPr marL="50800" marR="50800" marT="50800" marB="50800" anchor="t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3175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317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Рисунок 11" descr="Рисунок 1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29729" y="679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232" name="TextBox 12"/>
          <p:cNvSpPr txBox="1"/>
          <p:nvPr/>
        </p:nvSpPr>
        <p:spPr>
          <a:xfrm>
            <a:off x="1241576" y="201656"/>
            <a:ext cx="9708848" cy="828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sz="2400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pPr/>
            <a:r>
              <a:t>В 2020 году было реализовано 17 дистанционных курсов с охватом 2853 детей</a:t>
            </a:r>
          </a:p>
        </p:txBody>
      </p:sp>
      <p:graphicFrame>
        <p:nvGraphicFramePr>
          <p:cNvPr id="233" name="Объект 3"/>
          <p:cNvGraphicFramePr/>
          <p:nvPr/>
        </p:nvGraphicFramePr>
        <p:xfrm>
          <a:off x="1991839" y="955572"/>
          <a:ext cx="8386123" cy="5536920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0" rtl="0">
                <a:tableStyleId>{4C3C2611-4C71-4FC5-86AE-919BDF0F9419}</a:tableStyleId>
              </a:tblPr>
              <a:tblGrid>
                <a:gridCol w="484084"/>
                <a:gridCol w="6456954"/>
                <a:gridCol w="1445084"/>
              </a:tblGrid>
              <a:tr h="28575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defRPr b="0" sz="1800"/>
                      </a:pPr>
                      <a:r>
                        <a:rPr b="1">
                          <a:solidFill>
                            <a:srgbClr val="FFFFFF"/>
                          </a:solidFill>
                          <a:latin typeface="Circe"/>
                          <a:ea typeface="Circe"/>
                          <a:cs typeface="Circe"/>
                          <a:sym typeface="Circe"/>
                        </a:rPr>
                        <a:t>№</a:t>
                      </a:r>
                    </a:p>
                  </a:txBody>
                  <a:tcPr marL="0" marR="0" marT="0" marB="0" anchor="ctr" anchorCtr="0" horzOverflow="overflow">
                    <a:lnL w="6350">
                      <a:solidFill>
                        <a:schemeClr val="accent1"/>
                      </a:solidFill>
                      <a:miter/>
                    </a:lnL>
                    <a:lnR w="6350">
                      <a:solidFill>
                        <a:schemeClr val="accent1"/>
                      </a:solidFill>
                      <a:miter/>
                    </a:lnR>
                    <a:lnT w="6350">
                      <a:solidFill>
                        <a:schemeClr val="accent1"/>
                      </a:solidFill>
                      <a:miter/>
                    </a:lnT>
                    <a:lnB w="6350">
                      <a:solidFill>
                        <a:schemeClr val="accent1"/>
                      </a:solidFill>
                      <a:miter/>
                    </a:lnB>
                    <a:solidFill>
                      <a:srgbClr val="60CD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defRPr b="0" sz="1800"/>
                      </a:pPr>
                      <a:r>
                        <a:rPr b="1">
                          <a:solidFill>
                            <a:srgbClr val="FFFFFF"/>
                          </a:solidFill>
                          <a:latin typeface="Circe"/>
                          <a:ea typeface="Circe"/>
                          <a:cs typeface="Circe"/>
                          <a:sym typeface="Circe"/>
                        </a:rPr>
                        <a:t>Смены</a:t>
                      </a:r>
                    </a:p>
                  </a:txBody>
                  <a:tcPr marL="0" marR="0" marT="0" marB="0" anchor="ctr" anchorCtr="0" horzOverflow="overflow">
                    <a:lnL w="6350">
                      <a:solidFill>
                        <a:schemeClr val="accent1"/>
                      </a:solidFill>
                      <a:miter/>
                    </a:lnL>
                    <a:lnR w="6350">
                      <a:solidFill>
                        <a:schemeClr val="accent1"/>
                      </a:solidFill>
                      <a:miter/>
                    </a:lnR>
                    <a:lnT w="6350">
                      <a:solidFill>
                        <a:schemeClr val="accent1"/>
                      </a:solidFill>
                      <a:miter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60CD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defRPr b="0" sz="1800"/>
                      </a:pPr>
                      <a:r>
                        <a:rPr b="1">
                          <a:solidFill>
                            <a:srgbClr val="FFFFFF"/>
                          </a:solidFill>
                          <a:latin typeface="Circe"/>
                          <a:ea typeface="Circe"/>
                          <a:cs typeface="Circe"/>
                          <a:sym typeface="Circe"/>
                        </a:rPr>
                        <a:t>Количество</a:t>
                      </a:r>
                    </a:p>
                  </a:txBody>
                  <a:tcPr marL="0" marR="0" marT="0" marB="0" anchor="ctr" anchorCtr="0" horzOverflow="overflow">
                    <a:lnL w="6350">
                      <a:solidFill>
                        <a:schemeClr val="accent1"/>
                      </a:solidFill>
                      <a:miter/>
                    </a:lnL>
                    <a:lnR w="6350">
                      <a:solidFill>
                        <a:schemeClr val="accent1"/>
                      </a:solidFill>
                      <a:miter/>
                    </a:lnR>
                    <a:lnT w="6350">
                      <a:solidFill>
                        <a:schemeClr val="accent1"/>
                      </a:solidFill>
                      <a:miter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60CDCD"/>
                    </a:solidFill>
                  </a:tcPr>
                </a:tc>
              </a:tr>
              <a:tr h="393419">
                <a:tc>
                  <a:txBody>
                    <a:bodyPr/>
                    <a:lstStyle/>
                    <a:p>
                      <a:pPr algn="l">
                        <a:lnSpc>
                          <a:spcPct val="60000"/>
                        </a:lnSpc>
                        <a:defRPr sz="1800"/>
                      </a:pPr>
                      <a:r>
                        <a:rPr b="1" sz="1200">
                          <a:latin typeface="Circe"/>
                          <a:ea typeface="Circe"/>
                          <a:cs typeface="Circe"/>
                          <a:sym typeface="Circe"/>
                        </a:rPr>
                        <a:t>1</a:t>
                      </a:r>
                    </a:p>
                  </a:txBody>
                  <a:tcPr marL="0" marR="0" marT="0" marB="0" anchor="t" anchorCtr="0" horzOverflow="overflow">
                    <a:lnL w="6350">
                      <a:solidFill>
                        <a:schemeClr val="accent1"/>
                      </a:solidFill>
                      <a:miter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chemeClr val="accent1"/>
                      </a:solidFill>
                      <a:miter/>
                    </a:lnT>
                    <a:lnB w="6350">
                      <a:solidFill>
                        <a:schemeClr val="accent1"/>
                      </a:solidFill>
                      <a:miter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lnSpc>
                          <a:spcPct val="20000"/>
                        </a:lnSpc>
                        <a:defRPr b="1" sz="13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Сосновские каникулы 1 сезон</a:t>
                      </a:r>
                      <a:r>
                        <a:t>, </a:t>
                      </a:r>
                      <a:r>
                        <a:t> с 1 по 10 июня </a:t>
                      </a:r>
                    </a:p>
                  </a:txBody>
                  <a:tcPr marL="50800" marR="50800" marT="50800" marB="50800" anchor="t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lnSpc>
                          <a:spcPct val="20000"/>
                        </a:lnSpc>
                        <a:defRPr sz="1800"/>
                      </a:pPr>
                      <a:r>
                        <a:rPr b="1" sz="13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434</a:t>
                      </a:r>
                    </a:p>
                  </a:txBody>
                  <a:tcPr marL="50800" marR="50800" marT="50800" marB="50800" anchor="t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>
                        <a:lnSpc>
                          <a:spcPct val="60000"/>
                        </a:lnSpc>
                        <a:defRPr sz="1800"/>
                      </a:pPr>
                      <a:r>
                        <a:rPr b="1" sz="1200">
                          <a:latin typeface="Circe"/>
                          <a:ea typeface="Circe"/>
                          <a:cs typeface="Circe"/>
                          <a:sym typeface="Circe"/>
                        </a:rPr>
                        <a:t>2</a:t>
                      </a:r>
                    </a:p>
                  </a:txBody>
                  <a:tcPr marL="0" marR="0" marT="0" marB="0" anchor="t" anchorCtr="0" horzOverflow="overflow">
                    <a:lnL w="6350">
                      <a:solidFill>
                        <a:schemeClr val="accent1"/>
                      </a:solidFill>
                      <a:miter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chemeClr val="accent1"/>
                      </a:solidFill>
                      <a:miter/>
                    </a:lnT>
                    <a:lnB w="6350">
                      <a:solidFill>
                        <a:schemeClr val="accent1"/>
                      </a:solidFill>
                      <a:miter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lnSpc>
                          <a:spcPct val="20000"/>
                        </a:lnSpc>
                        <a:defRPr b="1" sz="13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Сосновские каникулы 2 сезон</a:t>
                      </a:r>
                      <a:r>
                        <a:t>,</a:t>
                      </a:r>
                      <a:r>
                        <a:t> с 15 по 28 июня</a:t>
                      </a:r>
                    </a:p>
                  </a:txBody>
                  <a:tcPr marL="50800" marR="50800" marT="50800" marB="50800" anchor="t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lnSpc>
                          <a:spcPct val="20000"/>
                        </a:lnSpc>
                        <a:defRPr sz="1800"/>
                      </a:pPr>
                      <a:r>
                        <a:rPr b="1" sz="13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402</a:t>
                      </a:r>
                    </a:p>
                  </a:txBody>
                  <a:tcPr marL="50800" marR="50800" marT="50800" marB="50800" anchor="t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>
                        <a:lnSpc>
                          <a:spcPct val="60000"/>
                        </a:lnSpc>
                        <a:defRPr sz="1800"/>
                      </a:pPr>
                      <a:r>
                        <a:rPr b="1" sz="1200">
                          <a:latin typeface="Circe"/>
                          <a:ea typeface="Circe"/>
                          <a:cs typeface="Circe"/>
                          <a:sym typeface="Circe"/>
                        </a:rPr>
                        <a:t>3</a:t>
                      </a:r>
                    </a:p>
                  </a:txBody>
                  <a:tcPr marL="0" marR="0" marT="0" marB="0" anchor="t" anchorCtr="0" horzOverflow="overflow">
                    <a:lnL w="6350">
                      <a:solidFill>
                        <a:schemeClr val="accent1"/>
                      </a:solidFill>
                      <a:miter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chemeClr val="accent1"/>
                      </a:solidFill>
                      <a:miter/>
                    </a:lnT>
                    <a:lnB w="6350">
                      <a:solidFill>
                        <a:schemeClr val="accent1"/>
                      </a:solidFill>
                      <a:miter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lnSpc>
                          <a:spcPct val="20000"/>
                        </a:lnSpc>
                        <a:defRPr b="1" sz="13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Межрайонные Онлайн игры 3 сезон</a:t>
                      </a:r>
                      <a:r>
                        <a:t>, </a:t>
                      </a:r>
                      <a:r>
                        <a:t>с 6 по 15 июля </a:t>
                      </a:r>
                    </a:p>
                  </a:txBody>
                  <a:tcPr marL="50800" marR="50800" marT="50800" marB="50800" anchor="t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lnSpc>
                          <a:spcPct val="20000"/>
                        </a:lnSpc>
                        <a:defRPr sz="1800"/>
                      </a:pPr>
                      <a:r>
                        <a:rPr b="1" sz="13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93</a:t>
                      </a:r>
                    </a:p>
                  </a:txBody>
                  <a:tcPr marL="50800" marR="50800" marT="50800" marB="50800" anchor="t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>
                        <a:lnSpc>
                          <a:spcPct val="60000"/>
                        </a:lnSpc>
                        <a:defRPr sz="1800"/>
                      </a:pPr>
                      <a:r>
                        <a:rPr b="1" sz="1200">
                          <a:latin typeface="Circe"/>
                          <a:ea typeface="Circe"/>
                          <a:cs typeface="Circe"/>
                          <a:sym typeface="Circe"/>
                        </a:rPr>
                        <a:t>4</a:t>
                      </a:r>
                    </a:p>
                  </a:txBody>
                  <a:tcPr marL="0" marR="0" marT="0" marB="0" anchor="t" anchorCtr="0" horzOverflow="overflow">
                    <a:lnL w="6350">
                      <a:solidFill>
                        <a:schemeClr val="accent1"/>
                      </a:solidFill>
                      <a:miter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chemeClr val="accent1"/>
                      </a:solidFill>
                      <a:miter/>
                    </a:lnT>
                    <a:lnB w="6350">
                      <a:solidFill>
                        <a:schemeClr val="accent1"/>
                      </a:solidFill>
                      <a:miter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lnSpc>
                          <a:spcPct val="20000"/>
                        </a:lnSpc>
                        <a:defRPr b="1" sz="13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Сосновские каникулы 4 сезон</a:t>
                      </a:r>
                      <a:r>
                        <a:t>, </a:t>
                      </a:r>
                      <a:r>
                        <a:t>с 20 по 29 июля</a:t>
                      </a:r>
                    </a:p>
                  </a:txBody>
                  <a:tcPr marL="50800" marR="50800" marT="50800" marB="50800" anchor="t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lnSpc>
                          <a:spcPct val="20000"/>
                        </a:lnSpc>
                        <a:defRPr sz="1800"/>
                      </a:pPr>
                      <a:r>
                        <a:rPr b="1" sz="13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70</a:t>
                      </a:r>
                    </a:p>
                  </a:txBody>
                  <a:tcPr marL="50800" marR="50800" marT="50800" marB="50800" anchor="t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>
                        <a:lnSpc>
                          <a:spcPct val="60000"/>
                        </a:lnSpc>
                        <a:defRPr sz="1800"/>
                      </a:pPr>
                      <a:r>
                        <a:rPr b="1" sz="1200">
                          <a:latin typeface="Circe"/>
                          <a:ea typeface="Circe"/>
                          <a:cs typeface="Circe"/>
                          <a:sym typeface="Circe"/>
                        </a:rPr>
                        <a:t>5</a:t>
                      </a:r>
                    </a:p>
                  </a:txBody>
                  <a:tcPr marL="0" marR="0" marT="0" marB="0" anchor="t" anchorCtr="0" horzOverflow="overflow">
                    <a:lnL w="6350">
                      <a:solidFill>
                        <a:schemeClr val="accent1"/>
                      </a:solidFill>
                      <a:miter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chemeClr val="accent1"/>
                      </a:solidFill>
                      <a:miter/>
                    </a:lnT>
                    <a:lnB w="6350">
                      <a:solidFill>
                        <a:schemeClr val="accent1"/>
                      </a:solidFill>
                      <a:miter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lnSpc>
                          <a:spcPct val="20000"/>
                        </a:lnSpc>
                        <a:defRPr b="1" sz="13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Август открытий 5 сезон</a:t>
                      </a:r>
                      <a:r>
                        <a:t>, </a:t>
                      </a:r>
                      <a:r>
                        <a:t>с 5 по 14 августа </a:t>
                      </a:r>
                    </a:p>
                  </a:txBody>
                  <a:tcPr marL="50800" marR="50800" marT="50800" marB="50800" anchor="t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lnSpc>
                          <a:spcPct val="20000"/>
                        </a:lnSpc>
                        <a:defRPr sz="1800"/>
                      </a:pPr>
                      <a:r>
                        <a:rPr b="1" sz="13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119</a:t>
                      </a:r>
                    </a:p>
                  </a:txBody>
                  <a:tcPr marL="50800" marR="50800" marT="50800" marB="50800" anchor="t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>
                        <a:lnSpc>
                          <a:spcPct val="60000"/>
                        </a:lnSpc>
                        <a:defRPr sz="1800"/>
                      </a:pPr>
                      <a:r>
                        <a:rPr b="1" sz="1200">
                          <a:latin typeface="Circe"/>
                          <a:ea typeface="Circe"/>
                          <a:cs typeface="Circe"/>
                          <a:sym typeface="Circe"/>
                        </a:rPr>
                        <a:t>6</a:t>
                      </a:r>
                    </a:p>
                  </a:txBody>
                  <a:tcPr marL="0" marR="0" marT="0" marB="0" anchor="t" anchorCtr="0" horzOverflow="overflow">
                    <a:lnL w="6350">
                      <a:solidFill>
                        <a:schemeClr val="accent1"/>
                      </a:solidFill>
                      <a:miter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chemeClr val="accent1"/>
                      </a:solidFill>
                      <a:miter/>
                    </a:lnT>
                    <a:lnB w="6350">
                      <a:solidFill>
                        <a:schemeClr val="accent1"/>
                      </a:solidFill>
                      <a:miter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lnSpc>
                          <a:spcPct val="20000"/>
                        </a:lnSpc>
                        <a:defRPr b="1" sz="13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Август открытий 6 сезон</a:t>
                      </a:r>
                      <a:r>
                        <a:t>, </a:t>
                      </a:r>
                      <a:r>
                        <a:t>с 16 по 28 августа </a:t>
                      </a:r>
                    </a:p>
                  </a:txBody>
                  <a:tcPr marL="50800" marR="50800" marT="50800" marB="50800" anchor="t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lnSpc>
                          <a:spcPct val="20000"/>
                        </a:lnSpc>
                        <a:defRPr sz="1800"/>
                      </a:pPr>
                      <a:r>
                        <a:rPr b="1" sz="13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46</a:t>
                      </a:r>
                    </a:p>
                  </a:txBody>
                  <a:tcPr marL="50800" marR="50800" marT="50800" marB="50800" anchor="t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>
                        <a:lnSpc>
                          <a:spcPct val="60000"/>
                        </a:lnSpc>
                        <a:defRPr sz="1800"/>
                      </a:pPr>
                      <a:r>
                        <a:rPr b="1" sz="1200">
                          <a:latin typeface="Circe"/>
                          <a:ea typeface="Circe"/>
                          <a:cs typeface="Circe"/>
                          <a:sym typeface="Circe"/>
                        </a:rPr>
                        <a:t>7</a:t>
                      </a:r>
                    </a:p>
                  </a:txBody>
                  <a:tcPr marL="0" marR="0" marT="0" marB="0" anchor="t" anchorCtr="0" horzOverflow="overflow">
                    <a:lnL w="6350">
                      <a:solidFill>
                        <a:schemeClr val="accent1"/>
                      </a:solidFill>
                      <a:miter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chemeClr val="accent1"/>
                      </a:solidFill>
                      <a:miter/>
                    </a:lnT>
                    <a:lnB w="6350">
                      <a:solidFill>
                        <a:schemeClr val="accent1"/>
                      </a:solidFill>
                      <a:miter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lnSpc>
                          <a:spcPct val="20000"/>
                        </a:lnSpc>
                        <a:defRPr b="1" sz="13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Развивайка 7 сезон</a:t>
                      </a:r>
                      <a:r>
                        <a:t>, </a:t>
                      </a:r>
                      <a:r>
                        <a:t>с 1 по 6 сентября</a:t>
                      </a:r>
                    </a:p>
                  </a:txBody>
                  <a:tcPr marL="50800" marR="50800" marT="50800" marB="50800" anchor="t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lnSpc>
                          <a:spcPct val="20000"/>
                        </a:lnSpc>
                        <a:defRPr sz="1800"/>
                      </a:pPr>
                      <a:r>
                        <a:rPr b="1" sz="13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60</a:t>
                      </a:r>
                    </a:p>
                  </a:txBody>
                  <a:tcPr marL="50800" marR="50800" marT="50800" marB="50800" anchor="t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>
                        <a:lnSpc>
                          <a:spcPct val="60000"/>
                        </a:lnSpc>
                        <a:defRPr sz="1800"/>
                      </a:pPr>
                      <a:r>
                        <a:rPr b="1" sz="1200">
                          <a:latin typeface="Circe"/>
                          <a:ea typeface="Circe"/>
                          <a:cs typeface="Circe"/>
                          <a:sym typeface="Circe"/>
                        </a:rPr>
                        <a:t>8</a:t>
                      </a:r>
                    </a:p>
                  </a:txBody>
                  <a:tcPr marL="0" marR="0" marT="0" marB="0" anchor="t" anchorCtr="0" horzOverflow="overflow">
                    <a:lnL w="6350">
                      <a:solidFill>
                        <a:schemeClr val="accent1"/>
                      </a:solidFill>
                      <a:miter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chemeClr val="accent1"/>
                      </a:solidFill>
                      <a:miter/>
                    </a:lnT>
                    <a:lnB w="6350">
                      <a:solidFill>
                        <a:schemeClr val="accent1"/>
                      </a:solidFill>
                      <a:miter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lnSpc>
                          <a:spcPct val="20000"/>
                        </a:lnSpc>
                        <a:defRPr b="1" sz="13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Развивайка 7 сезон</a:t>
                      </a:r>
                      <a:r>
                        <a:t>, </a:t>
                      </a:r>
                      <a:r>
                        <a:t>с 3 по 12 сентября </a:t>
                      </a:r>
                    </a:p>
                  </a:txBody>
                  <a:tcPr marL="50800" marR="50800" marT="50800" marB="50800" anchor="t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lnSpc>
                          <a:spcPct val="20000"/>
                        </a:lnSpc>
                        <a:defRPr sz="1800"/>
                      </a:pPr>
                      <a:r>
                        <a:rPr b="1" sz="13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29</a:t>
                      </a:r>
                    </a:p>
                  </a:txBody>
                  <a:tcPr marL="50800" marR="50800" marT="50800" marB="50800" anchor="t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>
                        <a:lnSpc>
                          <a:spcPct val="60000"/>
                        </a:lnSpc>
                        <a:defRPr sz="1800"/>
                      </a:pPr>
                      <a:r>
                        <a:rPr b="1" sz="1200">
                          <a:latin typeface="Circe"/>
                          <a:ea typeface="Circe"/>
                          <a:cs typeface="Circe"/>
                          <a:sym typeface="Circe"/>
                        </a:rPr>
                        <a:t>9</a:t>
                      </a:r>
                    </a:p>
                  </a:txBody>
                  <a:tcPr marL="0" marR="0" marT="0" marB="0" anchor="t" anchorCtr="0" horzOverflow="overflow">
                    <a:lnL w="6350">
                      <a:solidFill>
                        <a:schemeClr val="accent1"/>
                      </a:solidFill>
                      <a:miter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chemeClr val="accent1"/>
                      </a:solidFill>
                      <a:miter/>
                    </a:lnT>
                    <a:lnB w="6350">
                      <a:solidFill>
                        <a:schemeClr val="accent1"/>
                      </a:solidFill>
                      <a:miter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lnSpc>
                          <a:spcPct val="20000"/>
                        </a:lnSpc>
                        <a:defRPr b="1" sz="13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Классная смена 8 сезон</a:t>
                      </a:r>
                      <a:r>
                        <a:t>, </a:t>
                      </a:r>
                      <a:r>
                        <a:t>с 18-27 сентября</a:t>
                      </a:r>
                    </a:p>
                  </a:txBody>
                  <a:tcPr marL="50800" marR="50800" marT="50800" marB="50800" anchor="t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lnSpc>
                          <a:spcPct val="20000"/>
                        </a:lnSpc>
                        <a:defRPr sz="1800"/>
                      </a:pPr>
                      <a:r>
                        <a:rPr b="1" sz="13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73</a:t>
                      </a:r>
                    </a:p>
                  </a:txBody>
                  <a:tcPr marL="50800" marR="50800" marT="50800" marB="50800" anchor="t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>
                        <a:lnSpc>
                          <a:spcPct val="60000"/>
                        </a:lnSpc>
                        <a:defRPr sz="1800"/>
                      </a:pPr>
                      <a:r>
                        <a:rPr b="1" sz="1200">
                          <a:latin typeface="Circe"/>
                          <a:ea typeface="Circe"/>
                          <a:cs typeface="Circe"/>
                          <a:sym typeface="Circe"/>
                        </a:rPr>
                        <a:t>10</a:t>
                      </a:r>
                    </a:p>
                  </a:txBody>
                  <a:tcPr marL="0" marR="0" marT="0" marB="0" anchor="t" anchorCtr="0" horzOverflow="overflow">
                    <a:lnL w="6350">
                      <a:solidFill>
                        <a:schemeClr val="accent1"/>
                      </a:solidFill>
                      <a:miter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chemeClr val="accent1"/>
                      </a:solidFill>
                      <a:miter/>
                    </a:lnT>
                    <a:lnB w="6350">
                      <a:solidFill>
                        <a:schemeClr val="accent1"/>
                      </a:solidFill>
                      <a:miter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defTabSz="449580">
                        <a:lnSpc>
                          <a:spcPct val="20000"/>
                        </a:lnSpc>
                        <a:defRPr b="1" sz="13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Будь с нами 9 сезон</a:t>
                      </a:r>
                      <a:r>
                        <a:t>, </a:t>
                      </a:r>
                      <a:r>
                        <a:t>с 29 по 4 октября</a:t>
                      </a:r>
                    </a:p>
                  </a:txBody>
                  <a:tcPr marL="50800" marR="50800" marT="50800" marB="50800" anchor="t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lnSpc>
                          <a:spcPct val="20000"/>
                        </a:lnSpc>
                        <a:defRPr sz="1800"/>
                      </a:pPr>
                      <a:r>
                        <a:rPr b="1" sz="13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40</a:t>
                      </a:r>
                    </a:p>
                  </a:txBody>
                  <a:tcPr marL="50800" marR="50800" marT="50800" marB="50800" anchor="t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>
                        <a:lnSpc>
                          <a:spcPct val="60000"/>
                        </a:lnSpc>
                        <a:defRPr sz="1800"/>
                      </a:pPr>
                      <a:r>
                        <a:rPr b="1" sz="1200">
                          <a:latin typeface="Circe"/>
                          <a:ea typeface="Circe"/>
                          <a:cs typeface="Circe"/>
                          <a:sym typeface="Circe"/>
                        </a:rPr>
                        <a:t>11</a:t>
                      </a:r>
                    </a:p>
                  </a:txBody>
                  <a:tcPr marL="0" marR="0" marT="0" marB="0" anchor="t" anchorCtr="0" horzOverflow="overflow">
                    <a:lnL w="6350">
                      <a:solidFill>
                        <a:schemeClr val="accent1"/>
                      </a:solidFill>
                      <a:miter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chemeClr val="accent1"/>
                      </a:solidFill>
                      <a:miter/>
                    </a:lnT>
                    <a:lnB w="6350">
                      <a:solidFill>
                        <a:schemeClr val="accent1"/>
                      </a:solidFill>
                      <a:miter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defTabSz="449580">
                        <a:lnSpc>
                          <a:spcPct val="20000"/>
                        </a:lnSpc>
                        <a:defRPr b="1" sz="13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Будь с нами 9 сезон</a:t>
                      </a:r>
                      <a:r>
                        <a:t>,</a:t>
                      </a:r>
                      <a:r>
                        <a:t> с 1 по 6 октября</a:t>
                      </a:r>
                    </a:p>
                  </a:txBody>
                  <a:tcPr marL="50800" marR="50800" marT="50800" marB="50800" anchor="t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lnSpc>
                          <a:spcPct val="20000"/>
                        </a:lnSpc>
                        <a:defRPr sz="1800"/>
                      </a:pPr>
                      <a:r>
                        <a:rPr b="1" sz="13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33</a:t>
                      </a:r>
                    </a:p>
                  </a:txBody>
                  <a:tcPr marL="50800" marR="50800" marT="50800" marB="50800" anchor="t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>
                        <a:lnSpc>
                          <a:spcPct val="60000"/>
                        </a:lnSpc>
                        <a:defRPr sz="1800"/>
                      </a:pPr>
                      <a:r>
                        <a:rPr b="1" sz="1200">
                          <a:latin typeface="Circe"/>
                          <a:ea typeface="Circe"/>
                          <a:cs typeface="Circe"/>
                          <a:sym typeface="Circe"/>
                        </a:rPr>
                        <a:t>12</a:t>
                      </a:r>
                    </a:p>
                  </a:txBody>
                  <a:tcPr marL="0" marR="0" marT="0" marB="0" anchor="t" anchorCtr="0" horzOverflow="overflow">
                    <a:lnL w="6350">
                      <a:solidFill>
                        <a:schemeClr val="accent1"/>
                      </a:solidFill>
                      <a:miter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chemeClr val="accent1"/>
                      </a:solidFill>
                      <a:miter/>
                    </a:lnT>
                    <a:lnB w="6350">
                      <a:solidFill>
                        <a:schemeClr val="accent1"/>
                      </a:solidFill>
                      <a:miter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defTabSz="449580">
                        <a:lnSpc>
                          <a:spcPct val="20000"/>
                        </a:lnSpc>
                        <a:defRPr b="1" sz="13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Будь с нами 9 сезон</a:t>
                      </a:r>
                      <a:r>
                        <a:t>,</a:t>
                      </a:r>
                      <a:r>
                        <a:t> с 7 по 20 октября</a:t>
                      </a:r>
                    </a:p>
                  </a:txBody>
                  <a:tcPr marL="50800" marR="50800" marT="50800" marB="50800" anchor="t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lnSpc>
                          <a:spcPct val="20000"/>
                        </a:lnSpc>
                        <a:defRPr sz="1800"/>
                      </a:pPr>
                      <a:r>
                        <a:rPr b="1" sz="13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33</a:t>
                      </a:r>
                    </a:p>
                  </a:txBody>
                  <a:tcPr marL="50800" marR="50800" marT="50800" marB="50800" anchor="t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>
                        <a:lnSpc>
                          <a:spcPct val="60000"/>
                        </a:lnSpc>
                        <a:defRPr sz="1800"/>
                      </a:pPr>
                      <a:r>
                        <a:rPr b="1" sz="1200">
                          <a:latin typeface="Circe"/>
                          <a:ea typeface="Circe"/>
                          <a:cs typeface="Circe"/>
                          <a:sym typeface="Circe"/>
                        </a:rPr>
                        <a:t>13</a:t>
                      </a:r>
                    </a:p>
                  </a:txBody>
                  <a:tcPr marL="0" marR="0" marT="0" marB="0" anchor="t" anchorCtr="0" horzOverflow="overflow">
                    <a:lnL w="6350">
                      <a:solidFill>
                        <a:schemeClr val="accent1"/>
                      </a:solidFill>
                      <a:miter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chemeClr val="accent1"/>
                      </a:solidFill>
                      <a:miter/>
                    </a:lnT>
                    <a:lnB w="6350">
                      <a:solidFill>
                        <a:schemeClr val="accent1"/>
                      </a:solidFill>
                      <a:miter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defTabSz="449580">
                        <a:lnSpc>
                          <a:spcPct val="20000"/>
                        </a:lnSpc>
                        <a:defRPr b="1" sz="13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Будь с нами 9 сезон</a:t>
                      </a:r>
                      <a:r>
                        <a:t>,</a:t>
                      </a:r>
                      <a:r>
                        <a:t> с 7 по 20 октября</a:t>
                      </a:r>
                    </a:p>
                  </a:txBody>
                  <a:tcPr marL="50800" marR="50800" marT="50800" marB="50800" anchor="t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lnSpc>
                          <a:spcPct val="20000"/>
                        </a:lnSpc>
                        <a:defRPr sz="1800"/>
                      </a:pPr>
                      <a:r>
                        <a:rPr b="1" sz="13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138</a:t>
                      </a:r>
                    </a:p>
                  </a:txBody>
                  <a:tcPr marL="50800" marR="50800" marT="50800" marB="50800" anchor="t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>
                        <a:lnSpc>
                          <a:spcPct val="60000"/>
                        </a:lnSpc>
                        <a:defRPr sz="1800"/>
                      </a:pPr>
                      <a:r>
                        <a:rPr b="1" sz="1200">
                          <a:latin typeface="Circe"/>
                          <a:ea typeface="Circe"/>
                          <a:cs typeface="Circe"/>
                          <a:sym typeface="Circe"/>
                        </a:rPr>
                        <a:t>14</a:t>
                      </a:r>
                    </a:p>
                  </a:txBody>
                  <a:tcPr marL="0" marR="0" marT="0" marB="0" anchor="t" anchorCtr="0" horzOverflow="overflow">
                    <a:lnL w="6350">
                      <a:solidFill>
                        <a:schemeClr val="accent1"/>
                      </a:solidFill>
                      <a:miter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chemeClr val="accent1"/>
                      </a:solidFill>
                      <a:miter/>
                    </a:lnT>
                    <a:lnB w="6350">
                      <a:solidFill>
                        <a:schemeClr val="accent1"/>
                      </a:solidFill>
                      <a:miter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defTabSz="449580">
                        <a:lnSpc>
                          <a:spcPct val="20000"/>
                        </a:lnSpc>
                        <a:defRPr b="1" sz="13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Цифровое поколение 10 сезон</a:t>
                      </a:r>
                      <a:r>
                        <a:t>,</a:t>
                      </a:r>
                      <a:r>
                        <a:t> с 26 октября по 8 ноября</a:t>
                      </a:r>
                    </a:p>
                  </a:txBody>
                  <a:tcPr marL="50800" marR="50800" marT="50800" marB="50800" anchor="t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lnSpc>
                          <a:spcPct val="20000"/>
                        </a:lnSpc>
                        <a:defRPr sz="1800"/>
                      </a:pPr>
                      <a:r>
                        <a:rPr b="1" sz="13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236</a:t>
                      </a:r>
                    </a:p>
                  </a:txBody>
                  <a:tcPr marL="50800" marR="50800" marT="50800" marB="50800" anchor="t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>
                        <a:lnSpc>
                          <a:spcPct val="60000"/>
                        </a:lnSpc>
                        <a:defRPr sz="1800"/>
                      </a:pPr>
                      <a:r>
                        <a:rPr b="1" sz="1200">
                          <a:latin typeface="Circe"/>
                          <a:ea typeface="Circe"/>
                          <a:cs typeface="Circe"/>
                          <a:sym typeface="Circe"/>
                        </a:rPr>
                        <a:t>15</a:t>
                      </a:r>
                    </a:p>
                  </a:txBody>
                  <a:tcPr marL="0" marR="0" marT="0" marB="0" anchor="t" anchorCtr="0" horzOverflow="overflow">
                    <a:lnL w="6350">
                      <a:solidFill>
                        <a:schemeClr val="accent1"/>
                      </a:solidFill>
                      <a:miter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chemeClr val="accent1"/>
                      </a:solidFill>
                      <a:miter/>
                    </a:lnT>
                    <a:lnB w="6350">
                      <a:solidFill>
                        <a:schemeClr val="accent1"/>
                      </a:solidFill>
                      <a:miter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defTabSz="449580">
                        <a:lnSpc>
                          <a:spcPct val="40000"/>
                        </a:lnSpc>
                        <a:defRPr b="1" sz="13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Медиа-смена 11 сезон</a:t>
                      </a:r>
                      <a:r>
                        <a:t>,</a:t>
                      </a:r>
                      <a:r>
                        <a:t> с 12 по 25 ноября</a:t>
                      </a:r>
                    </a:p>
                  </a:txBody>
                  <a:tcPr marL="50800" marR="50800" marT="50800" marB="50800" anchor="t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lnSpc>
                          <a:spcPct val="40000"/>
                        </a:lnSpc>
                        <a:defRPr sz="1800"/>
                      </a:pPr>
                      <a:r>
                        <a:rPr b="1" sz="13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270</a:t>
                      </a:r>
                    </a:p>
                  </a:txBody>
                  <a:tcPr marL="50800" marR="50800" marT="50800" marB="50800" anchor="t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>
                        <a:lnSpc>
                          <a:spcPct val="60000"/>
                        </a:lnSpc>
                        <a:defRPr sz="1800"/>
                      </a:pPr>
                      <a:r>
                        <a:rPr b="1" sz="1200">
                          <a:latin typeface="Circe"/>
                          <a:ea typeface="Circe"/>
                          <a:cs typeface="Circe"/>
                          <a:sym typeface="Circe"/>
                        </a:rPr>
                        <a:t>16</a:t>
                      </a:r>
                    </a:p>
                  </a:txBody>
                  <a:tcPr marL="0" marR="0" marT="0" marB="0" anchor="t" anchorCtr="0" horzOverflow="overflow">
                    <a:lnL w="6350">
                      <a:solidFill>
                        <a:schemeClr val="accent1"/>
                      </a:solidFill>
                      <a:miter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chemeClr val="accent1"/>
                      </a:solidFill>
                      <a:miter/>
                    </a:lnT>
                    <a:lnB w="6350">
                      <a:solidFill>
                        <a:schemeClr val="accent1"/>
                      </a:solidFill>
                      <a:miter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defTabSz="449580">
                        <a:lnSpc>
                          <a:spcPct val="40000"/>
                        </a:lnSpc>
                        <a:defRPr b="1" sz="13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Я лидер 12 сезон</a:t>
                      </a:r>
                      <a:r>
                        <a:t>, </a:t>
                      </a:r>
                      <a:r>
                        <a:t>с 30 ноября по 12 декабря</a:t>
                      </a:r>
                    </a:p>
                  </a:txBody>
                  <a:tcPr marL="50800" marR="50800" marT="50800" marB="50800" anchor="t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lnSpc>
                          <a:spcPct val="40000"/>
                        </a:lnSpc>
                        <a:defRPr sz="1800"/>
                      </a:pPr>
                      <a:r>
                        <a:rPr b="1" sz="13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230</a:t>
                      </a:r>
                    </a:p>
                  </a:txBody>
                  <a:tcPr marL="50800" marR="50800" marT="50800" marB="50800" anchor="t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>
                        <a:lnSpc>
                          <a:spcPct val="60000"/>
                        </a:lnSpc>
                        <a:defRPr sz="1800"/>
                      </a:pPr>
                      <a:r>
                        <a:rPr b="1" sz="1200">
                          <a:latin typeface="Circe"/>
                          <a:ea typeface="Circe"/>
                          <a:cs typeface="Circe"/>
                          <a:sym typeface="Circe"/>
                        </a:rPr>
                        <a:t>17</a:t>
                      </a:r>
                    </a:p>
                  </a:txBody>
                  <a:tcPr marL="0" marR="0" marT="0" marB="0" anchor="t" anchorCtr="0" horzOverflow="overflow">
                    <a:lnL w="6350">
                      <a:solidFill>
                        <a:schemeClr val="accent1"/>
                      </a:solidFill>
                      <a:miter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chemeClr val="accent1"/>
                      </a:solidFill>
                      <a:miter/>
                    </a:lnT>
                    <a:lnB w="6350">
                      <a:solidFill>
                        <a:schemeClr val="accent1"/>
                      </a:solidFill>
                      <a:miter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defTabSz="449580">
                        <a:lnSpc>
                          <a:spcPct val="40000"/>
                        </a:lnSpc>
                        <a:defRPr sz="1800"/>
                      </a:pPr>
                      <a:r>
                        <a:rPr b="1" sz="13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Новогоднее волшебство 13 сезон  с 15 по 28 декабря</a:t>
                      </a:r>
                    </a:p>
                  </a:txBody>
                  <a:tcPr marL="50800" marR="50800" marT="50800" marB="50800" anchor="t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lnSpc>
                          <a:spcPct val="40000"/>
                        </a:lnSpc>
                        <a:defRPr sz="1800"/>
                      </a:pPr>
                      <a:r>
                        <a:rPr b="1" sz="13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547</a:t>
                      </a:r>
                    </a:p>
                  </a:txBody>
                  <a:tcPr marL="50800" marR="50800" marT="50800" marB="50800" anchor="t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>
                        <a:lnSpc>
                          <a:spcPct val="60000"/>
                        </a:lnSpc>
                        <a:defRPr b="1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</a:p>
                  </a:txBody>
                  <a:tcPr marL="0" marR="0" marT="0" marB="0" anchor="t" anchorCtr="0" horzOverflow="overflow">
                    <a:lnL w="6350">
                      <a:solidFill>
                        <a:schemeClr val="accent1"/>
                      </a:solidFill>
                      <a:miter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chemeClr val="accent1"/>
                      </a:solidFill>
                      <a:miter/>
                    </a:lnT>
                    <a:lnB w="6350">
                      <a:solidFill>
                        <a:schemeClr val="accent1"/>
                      </a:solidFill>
                      <a:miter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lnSpc>
                          <a:spcPct val="20000"/>
                        </a:lnSpc>
                        <a:defRPr sz="1800"/>
                      </a:pPr>
                      <a:r>
                        <a:rPr b="1" sz="13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Итого:</a:t>
                      </a:r>
                    </a:p>
                  </a:txBody>
                  <a:tcPr marL="50800" marR="50800" marT="50800" marB="50800" anchor="t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lnSpc>
                          <a:spcPct val="40000"/>
                        </a:lnSpc>
                        <a:defRPr sz="1800"/>
                      </a:pPr>
                      <a:r>
                        <a:rPr b="1" sz="13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2853</a:t>
                      </a:r>
                    </a:p>
                  </a:txBody>
                  <a:tcPr marL="50800" marR="50800" marT="50800" marB="50800" anchor="t" anchorCtr="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Рисунок 11" descr="Рисунок 1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236" name="TextBox 12"/>
          <p:cNvSpPr txBox="1"/>
          <p:nvPr/>
        </p:nvSpPr>
        <p:spPr>
          <a:xfrm>
            <a:off x="1128784" y="600739"/>
            <a:ext cx="8220782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sz="2400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pPr/>
            <a:r>
              <a:t>Оздоровление</a:t>
            </a:r>
          </a:p>
        </p:txBody>
      </p:sp>
      <p:sp>
        <p:nvSpPr>
          <p:cNvPr id="237" name="Объект 2"/>
          <p:cNvSpPr txBox="1"/>
          <p:nvPr>
            <p:ph type="body" sz="quarter" idx="1"/>
          </p:nvPr>
        </p:nvSpPr>
        <p:spPr>
          <a:xfrm>
            <a:off x="458282" y="4873964"/>
            <a:ext cx="1683705" cy="877814"/>
          </a:xfrm>
          <a:prstGeom prst="rect">
            <a:avLst/>
          </a:prstGeom>
          <a:solidFill>
            <a:srgbClr val="FFFFFF"/>
          </a:solidFill>
          <a:ln w="38100">
            <a:solidFill>
              <a:srgbClr val="60CDCD"/>
            </a:solidFill>
            <a:miter lim="800000"/>
          </a:ln>
        </p:spPr>
        <p:txBody>
          <a:bodyPr anchor="ctr"/>
          <a:lstStyle>
            <a:lvl1pPr marL="0" indent="0" algn="ctr">
              <a:lnSpc>
                <a:spcPct val="150000"/>
              </a:lnSpc>
              <a:spcBef>
                <a:spcPts val="0"/>
              </a:spcBef>
              <a:buSzTx/>
              <a:buNone/>
              <a:defRPr b="1" sz="1600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pPr/>
            <a:r>
              <a:t>терапия</a:t>
            </a:r>
          </a:p>
        </p:txBody>
      </p:sp>
      <p:sp>
        <p:nvSpPr>
          <p:cNvPr id="238" name="Объект 2"/>
          <p:cNvSpPr txBox="1"/>
          <p:nvPr/>
        </p:nvSpPr>
        <p:spPr>
          <a:xfrm>
            <a:off x="1666058" y="5534273"/>
            <a:ext cx="1683705" cy="877814"/>
          </a:xfrm>
          <a:prstGeom prst="rect">
            <a:avLst/>
          </a:prstGeom>
          <a:solidFill>
            <a:srgbClr val="FFFFFF"/>
          </a:solidFill>
          <a:ln w="38100">
            <a:solidFill>
              <a:srgbClr val="47B1F1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b="1" sz="1600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pPr/>
            <a:r>
              <a:t>лечебная физкультура</a:t>
            </a:r>
          </a:p>
        </p:txBody>
      </p:sp>
      <p:sp>
        <p:nvSpPr>
          <p:cNvPr id="239" name="Объект 2"/>
          <p:cNvSpPr txBox="1"/>
          <p:nvPr/>
        </p:nvSpPr>
        <p:spPr>
          <a:xfrm>
            <a:off x="2945151" y="4873964"/>
            <a:ext cx="1683707" cy="877814"/>
          </a:xfrm>
          <a:prstGeom prst="rect">
            <a:avLst/>
          </a:prstGeom>
          <a:solidFill>
            <a:srgbClr val="FFFFFF"/>
          </a:solidFill>
          <a:ln w="38100">
            <a:solidFill>
              <a:srgbClr val="60CDCD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b="1" sz="1600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pPr/>
            <a:r>
              <a:t>физиотерапия</a:t>
            </a:r>
          </a:p>
        </p:txBody>
      </p:sp>
      <p:sp>
        <p:nvSpPr>
          <p:cNvPr id="240" name="Объект 2"/>
          <p:cNvSpPr txBox="1"/>
          <p:nvPr/>
        </p:nvSpPr>
        <p:spPr>
          <a:xfrm>
            <a:off x="4152927" y="4164452"/>
            <a:ext cx="1683707" cy="877814"/>
          </a:xfrm>
          <a:prstGeom prst="rect">
            <a:avLst/>
          </a:prstGeom>
          <a:solidFill>
            <a:srgbClr val="FFFFFF"/>
          </a:solidFill>
          <a:ln w="38100">
            <a:solidFill>
              <a:srgbClr val="47B1F1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b="1" sz="1600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pPr/>
            <a:r>
              <a:t>психотерапия</a:t>
            </a:r>
          </a:p>
        </p:txBody>
      </p:sp>
      <p:sp>
        <p:nvSpPr>
          <p:cNvPr id="241" name="Объект 2"/>
          <p:cNvSpPr txBox="1"/>
          <p:nvPr/>
        </p:nvSpPr>
        <p:spPr>
          <a:xfrm>
            <a:off x="5360703" y="3454939"/>
            <a:ext cx="1683706" cy="877814"/>
          </a:xfrm>
          <a:prstGeom prst="rect">
            <a:avLst/>
          </a:prstGeom>
          <a:solidFill>
            <a:srgbClr val="FFFFFF"/>
          </a:solidFill>
          <a:ln w="38100">
            <a:solidFill>
              <a:srgbClr val="60CDCD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b="1" sz="1600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pPr/>
            <a:r>
              <a:t>стоматология</a:t>
            </a:r>
          </a:p>
        </p:txBody>
      </p:sp>
      <p:sp>
        <p:nvSpPr>
          <p:cNvPr id="242" name="Объект 2"/>
          <p:cNvSpPr txBox="1"/>
          <p:nvPr/>
        </p:nvSpPr>
        <p:spPr>
          <a:xfrm>
            <a:off x="6568478" y="2745426"/>
            <a:ext cx="1683707" cy="877814"/>
          </a:xfrm>
          <a:prstGeom prst="rect">
            <a:avLst/>
          </a:prstGeom>
          <a:solidFill>
            <a:srgbClr val="FFFFFF"/>
          </a:solidFill>
          <a:ln w="38100">
            <a:solidFill>
              <a:srgbClr val="47B1F1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b="1" sz="1600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pPr/>
            <a:r>
              <a:t>неврология</a:t>
            </a:r>
          </a:p>
        </p:txBody>
      </p:sp>
      <p:sp>
        <p:nvSpPr>
          <p:cNvPr id="243" name="Объект 2"/>
          <p:cNvSpPr txBox="1"/>
          <p:nvPr/>
        </p:nvSpPr>
        <p:spPr>
          <a:xfrm>
            <a:off x="7711581" y="2035911"/>
            <a:ext cx="1683707" cy="877813"/>
          </a:xfrm>
          <a:prstGeom prst="rect">
            <a:avLst/>
          </a:prstGeom>
          <a:solidFill>
            <a:srgbClr val="FFFFFF"/>
          </a:solidFill>
          <a:ln w="38100">
            <a:solidFill>
              <a:srgbClr val="60CDCD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b="1" sz="1600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pPr/>
            <a:r>
              <a:t>офтальмология</a:t>
            </a:r>
          </a:p>
        </p:txBody>
      </p:sp>
      <p:sp>
        <p:nvSpPr>
          <p:cNvPr id="244" name="Объект 2"/>
          <p:cNvSpPr txBox="1"/>
          <p:nvPr/>
        </p:nvSpPr>
        <p:spPr>
          <a:xfrm>
            <a:off x="8854682" y="1346068"/>
            <a:ext cx="1683706" cy="877814"/>
          </a:xfrm>
          <a:prstGeom prst="rect">
            <a:avLst/>
          </a:prstGeom>
          <a:solidFill>
            <a:srgbClr val="FFFFFF"/>
          </a:solidFill>
          <a:ln w="38100">
            <a:solidFill>
              <a:srgbClr val="47B1F1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b="1" sz="1600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pPr/>
            <a:r>
              <a:t>диетология</a:t>
            </a:r>
          </a:p>
        </p:txBody>
      </p:sp>
      <p:sp>
        <p:nvSpPr>
          <p:cNvPr id="245" name="Объект 2"/>
          <p:cNvSpPr txBox="1"/>
          <p:nvPr/>
        </p:nvSpPr>
        <p:spPr>
          <a:xfrm>
            <a:off x="9997785" y="623499"/>
            <a:ext cx="1683707" cy="877814"/>
          </a:xfrm>
          <a:prstGeom prst="rect">
            <a:avLst/>
          </a:prstGeom>
          <a:solidFill>
            <a:srgbClr val="FFFFFF"/>
          </a:solidFill>
          <a:ln w="38100">
            <a:solidFill>
              <a:srgbClr val="60CDCD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b="1" sz="1600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pPr/>
            <a:r>
              <a:t>педиатрия</a:t>
            </a:r>
          </a:p>
        </p:txBody>
      </p:sp>
      <p:sp>
        <p:nvSpPr>
          <p:cNvPr id="246" name="Прямая соединительная линия 23"/>
          <p:cNvSpPr/>
          <p:nvPr/>
        </p:nvSpPr>
        <p:spPr>
          <a:xfrm>
            <a:off x="403699" y="2642772"/>
            <a:ext cx="3181363" cy="9"/>
          </a:xfrm>
          <a:prstGeom prst="line">
            <a:avLst/>
          </a:prstGeom>
          <a:ln w="28575">
            <a:solidFill>
              <a:srgbClr val="262626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47" name="TextBox 24"/>
          <p:cNvSpPr txBox="1"/>
          <p:nvPr/>
        </p:nvSpPr>
        <p:spPr>
          <a:xfrm>
            <a:off x="395475" y="1506409"/>
            <a:ext cx="6019883" cy="828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sz="2400">
                <a:solidFill>
                  <a:srgbClr val="262626"/>
                </a:solidFill>
                <a:latin typeface="Circe"/>
                <a:ea typeface="Circe"/>
                <a:cs typeface="Circe"/>
                <a:sym typeface="Circe"/>
              </a:defRPr>
            </a:pPr>
            <a:r>
              <a:t>Эффект оздоровления</a:t>
            </a:r>
          </a:p>
          <a:p>
            <a:pPr>
              <a:defRPr b="1" sz="2400">
                <a:solidFill>
                  <a:srgbClr val="262626"/>
                </a:solidFill>
                <a:latin typeface="Circe"/>
                <a:ea typeface="Circe"/>
                <a:cs typeface="Circe"/>
                <a:sym typeface="Circe"/>
              </a:defRPr>
            </a:pPr>
            <a:r>
              <a:t>9</a:t>
            </a:r>
            <a:r>
              <a:t>7</a:t>
            </a:r>
            <a:r>
              <a:t>, </a:t>
            </a:r>
            <a:r>
              <a:t>7</a:t>
            </a:r>
            <a:r>
              <a:t>% (7</a:t>
            </a:r>
            <a:r>
              <a:t>44</a:t>
            </a:r>
            <a:r>
              <a:t> </a:t>
            </a:r>
            <a:r>
              <a:t>ребенка</a:t>
            </a:r>
            <a:r>
              <a:t>)</a:t>
            </a:r>
          </a:p>
        </p:txBody>
      </p:sp>
      <p:pic>
        <p:nvPicPr>
          <p:cNvPr id="248" name="Рисунок 15" descr="Рисунок 1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490251" y="1784973"/>
            <a:ext cx="8941997" cy="9350680"/>
          </a:xfrm>
          <a:prstGeom prst="rect">
            <a:avLst/>
          </a:prstGeom>
          <a:ln w="12700">
            <a:miter lim="400000"/>
          </a:ln>
        </p:spPr>
      </p:pic>
      <p:sp>
        <p:nvSpPr>
          <p:cNvPr id="249" name="Объект 2"/>
          <p:cNvSpPr txBox="1"/>
          <p:nvPr/>
        </p:nvSpPr>
        <p:spPr>
          <a:xfrm>
            <a:off x="407991" y="2848946"/>
            <a:ext cx="3871911" cy="877814"/>
          </a:xfrm>
          <a:prstGeom prst="rect">
            <a:avLst/>
          </a:prstGeom>
          <a:solidFill>
            <a:srgbClr val="FFFFFF"/>
          </a:solidFill>
          <a:ln w="38100">
            <a:solidFill>
              <a:srgbClr val="60CDCD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>
            <a:lvl1pPr algn="ctr" defTabSz="877822">
              <a:lnSpc>
                <a:spcPct val="81000"/>
              </a:lnSpc>
              <a:spcBef>
                <a:spcPts val="900"/>
              </a:spcBef>
              <a:defRPr b="1" sz="1500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pPr/>
            <a:r>
              <a:t>Центр лечебного профилактического питания населения Севера СВФУ им.М.К. Аммосова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Рисунок 3" descr="Рисунок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252" name="TextBox 11"/>
          <p:cNvSpPr txBox="1"/>
          <p:nvPr/>
        </p:nvSpPr>
        <p:spPr>
          <a:xfrm>
            <a:off x="1047368" y="437340"/>
            <a:ext cx="9518206" cy="828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sz="2400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pPr/>
            <a:r>
              <a:t>В летний период 2020 года функционировали 69 организаций отдыха и оздоровления детей:</a:t>
            </a:r>
          </a:p>
        </p:txBody>
      </p:sp>
      <p:graphicFrame>
        <p:nvGraphicFramePr>
          <p:cNvPr id="253" name="Объект 3"/>
          <p:cNvGraphicFramePr/>
          <p:nvPr/>
        </p:nvGraphicFramePr>
        <p:xfrm>
          <a:off x="1631986" y="2012720"/>
          <a:ext cx="9590215" cy="2982687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5722296"/>
                <a:gridCol w="1555116"/>
                <a:gridCol w="1650614"/>
              </a:tblGrid>
              <a:tr h="32300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Тип лагеря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T w="12700">
                      <a:solidFill>
                        <a:srgbClr val="000000"/>
                      </a:solidFill>
                    </a:lnT>
                    <a:solidFill>
                      <a:srgbClr val="60CDC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2019</a:t>
                      </a:r>
                    </a:p>
                  </a:txBody>
                  <a:tcPr marL="0" marR="0" marT="0" marB="0" anchor="t" anchorCtr="0" horzOverflow="overflow">
                    <a:lnT w="12700">
                      <a:solidFill>
                        <a:srgbClr val="000000"/>
                      </a:solidFill>
                    </a:lnT>
                    <a:solidFill>
                      <a:srgbClr val="60CDC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2020</a:t>
                      </a:r>
                    </a:p>
                  </a:txBody>
                  <a:tcPr marL="0" marR="0" marT="0" marB="0" anchor="t" anchorCtr="0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solidFill>
                      <a:srgbClr val="60CDCD"/>
                    </a:solidFill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всего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661</a:t>
                      </a:r>
                    </a:p>
                  </a:txBody>
                  <a:tcPr marL="0" marR="0" marT="0" marB="0" anchor="t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69</a:t>
                      </a:r>
                    </a:p>
                  </a:txBody>
                  <a:tcPr marL="0" marR="0" marT="0" marB="0" anchor="t" anchorCtr="0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noFill/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Лагерь с дневным пребыванием детей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501</a:t>
                      </a:r>
                    </a:p>
                  </a:txBody>
                  <a:tcPr marL="0" marR="0" marT="0" marB="0" anchor="t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69</a:t>
                      </a:r>
                    </a:p>
                  </a:txBody>
                  <a:tcPr marL="0" marR="0" marT="0" marB="0" anchor="t" anchorCtr="0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noFill/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Загородный стационарный оздоровительный лагерь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41</a:t>
                      </a:r>
                    </a:p>
                  </a:txBody>
                  <a:tcPr marL="0" marR="0" marT="0" marB="0" anchor="t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0</a:t>
                      </a:r>
                    </a:p>
                  </a:txBody>
                  <a:tcPr marL="0" marR="0" marT="0" marB="0" anchor="t" anchorCtr="0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noFill/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Санаторий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1</a:t>
                      </a:r>
                    </a:p>
                  </a:txBody>
                  <a:tcPr marL="0" marR="0" marT="0" marB="0" anchor="t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0</a:t>
                      </a:r>
                    </a:p>
                  </a:txBody>
                  <a:tcPr marL="0" marR="0" marT="0" marB="0" anchor="t" anchorCtr="0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noFill/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Лагерь труда и отдыха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52</a:t>
                      </a:r>
                    </a:p>
                  </a:txBody>
                  <a:tcPr marL="0" marR="0" marT="0" marB="0" anchor="t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0</a:t>
                      </a:r>
                    </a:p>
                  </a:txBody>
                  <a:tcPr marL="0" marR="0" marT="0" marB="0" anchor="t" anchorCtr="0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noFill/>
                  </a:tcPr>
                </a:tc>
              </a:tr>
              <a:tr h="40219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Палаточный лагерь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66</a:t>
                      </a:r>
                    </a:p>
                  </a:txBody>
                  <a:tcPr marL="0" marR="0" marT="0" marB="0" anchor="t" anchorCtr="0" horzOverflow="overflow"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0</a:t>
                      </a:r>
                    </a:p>
                  </a:txBody>
                  <a:tcPr marL="0" marR="0" marT="0" marB="0" anchor="t" anchorCtr="0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54" name="Объект 3"/>
          <p:cNvGraphicFramePr/>
          <p:nvPr/>
        </p:nvGraphicFramePr>
        <p:xfrm>
          <a:off x="1654180" y="4311612"/>
          <a:ext cx="8953428" cy="1580083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4912348"/>
                <a:gridCol w="1342793"/>
                <a:gridCol w="1342793"/>
                <a:gridCol w="1342793"/>
              </a:tblGrid>
              <a:tr h="32913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Показатели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T w="12700">
                      <a:solidFill>
                        <a:srgbClr val="000000"/>
                      </a:solidFill>
                      <a:miter lim="400000"/>
                    </a:lnT>
                    <a:solidFill>
                      <a:srgbClr val="60CDC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2018</a:t>
                      </a:r>
                    </a:p>
                  </a:txBody>
                  <a:tcPr marL="9525" marR="9525" marT="9525" marB="9525" anchor="ctr" anchorCtr="0" horzOverflow="overflow">
                    <a:lnT w="12700">
                      <a:solidFill>
                        <a:srgbClr val="000000"/>
                      </a:solidFill>
                      <a:miter lim="400000"/>
                    </a:lnT>
                    <a:solidFill>
                      <a:srgbClr val="60CDC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2019</a:t>
                      </a:r>
                    </a:p>
                  </a:txBody>
                  <a:tcPr marL="0" marR="0" marT="0" marB="0" anchor="ctr" anchorCtr="0" horzOverflow="overflow">
                    <a:lnT w="12700">
                      <a:solidFill>
                        <a:srgbClr val="000000"/>
                      </a:solidFill>
                      <a:miter lim="400000"/>
                    </a:lnT>
                    <a:solidFill>
                      <a:srgbClr val="60CDC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2020</a:t>
                      </a:r>
                    </a:p>
                  </a:txBody>
                  <a:tcPr marL="0" marR="0" marT="0" marB="0" anchor="ctr" anchorCtr="0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solidFill>
                      <a:srgbClr val="60CDCD"/>
                    </a:solidFill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Общее число детей школьного возраста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140 125</a:t>
                      </a:r>
                    </a:p>
                  </a:txBody>
                  <a:tcPr marL="9525" marR="9525" marT="9525" marB="9525" anchor="t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146 105</a:t>
                      </a:r>
                    </a:p>
                  </a:txBody>
                  <a:tcPr marL="0" marR="0" marT="0" marB="0" anchor="t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144 779</a:t>
                      </a:r>
                    </a:p>
                  </a:txBody>
                  <a:tcPr marL="0" marR="0" marT="0" marB="0" anchor="t" anchorCtr="0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noFill/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Общее число оздоровленных детей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70 763</a:t>
                      </a:r>
                    </a:p>
                  </a:txBody>
                  <a:tcPr marL="9525" marR="9525" marT="9525" marB="9525" anchor="t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73 783</a:t>
                      </a:r>
                    </a:p>
                  </a:txBody>
                  <a:tcPr marL="0" marR="0" marT="0" marB="0" anchor="t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19833</a:t>
                      </a:r>
                    </a:p>
                  </a:txBody>
                  <a:tcPr marL="0" marR="0" marT="0" marB="0" anchor="t" anchorCtr="0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noFill/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Число детей, оздоровленных в ЛОУ РС(Я)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63 020</a:t>
                      </a:r>
                    </a:p>
                  </a:txBody>
                  <a:tcPr marL="9525" marR="9525" marT="9525" marB="9525" anchor="t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63 050</a:t>
                      </a:r>
                    </a:p>
                  </a:txBody>
                  <a:tcPr marL="0" marR="0" marT="0" marB="0" anchor="t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1988</a:t>
                      </a:r>
                    </a:p>
                  </a:txBody>
                  <a:tcPr marL="0" marR="0" marT="0" marB="0" anchor="t" anchorCtr="0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noFill/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Всего оздоровленных детей ТЖС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43 300</a:t>
                      </a:r>
                    </a:p>
                  </a:txBody>
                  <a:tcPr marL="9525" marR="9525" marT="9525" marB="9525" anchor="t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46 852</a:t>
                      </a:r>
                    </a:p>
                  </a:txBody>
                  <a:tcPr marL="0" marR="0" marT="0" marB="0" anchor="t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1958</a:t>
                      </a:r>
                    </a:p>
                  </a:txBody>
                  <a:tcPr marL="0" marR="0" marT="0" marB="0" anchor="t" anchorCtr="0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noFill/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Выезд в лагеря за пределы республики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7 743</a:t>
                      </a:r>
                    </a:p>
                  </a:txBody>
                  <a:tcPr marL="9525" marR="9525" marT="9525" marB="9525" anchor="t" anchorCtr="0" horzOverflow="overflow"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10 733</a:t>
                      </a:r>
                    </a:p>
                  </a:txBody>
                  <a:tcPr marL="0" marR="0" marT="0" marB="0" anchor="t" anchorCtr="0" horzOverflow="overflow"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800"/>
                        </a:spcBef>
                        <a:defRPr sz="1800"/>
                      </a:pPr>
                      <a:r>
                        <a:rPr b="1" sz="1400">
                          <a:latin typeface="Circe"/>
                          <a:ea typeface="Circe"/>
                          <a:cs typeface="Circe"/>
                          <a:sym typeface="Circe"/>
                        </a:rPr>
                        <a:t>312</a:t>
                      </a:r>
                    </a:p>
                  </a:txBody>
                  <a:tcPr marL="0" marR="0" marT="0" marB="0" anchor="t" anchorCtr="0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Рисунок 3" descr="Рисунок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257" name="TextBox 5"/>
          <p:cNvSpPr txBox="1"/>
          <p:nvPr/>
        </p:nvSpPr>
        <p:spPr>
          <a:xfrm>
            <a:off x="1045171" y="1741716"/>
            <a:ext cx="10101658" cy="4127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sz="1900"/>
            </a:pPr>
            <a:r>
              <a:t>IV Всероссийская конференция «Путь к успеху : стратегии поддержки одаренных детей и молодежи»,  г. Сочи;</a:t>
            </a:r>
          </a:p>
          <a:p>
            <a:pPr>
              <a:defRPr b="1" sz="1900"/>
            </a:pPr>
          </a:p>
          <a:p>
            <a:pPr>
              <a:defRPr b="1" sz="1900"/>
            </a:pPr>
            <a:r>
              <a:t>Ц</a:t>
            </a:r>
            <a:r>
              <a:rPr>
                <a:uFill>
                  <a:solidFill>
                    <a:srgbClr val="000000"/>
                  </a:solidFill>
                </a:uFill>
              </a:rPr>
              <a:t>икл всероссийских вебинаров на площадке Федерального центра детско-юношеского туризма и краеведения</a:t>
            </a:r>
            <a:r>
              <a:rPr>
                <a:uFill>
                  <a:solidFill>
                    <a:srgbClr val="000000"/>
                  </a:solidFill>
                </a:uFill>
              </a:rPr>
              <a:t>;</a:t>
            </a:r>
            <a:endParaRPr>
              <a:uFill>
                <a:solidFill>
                  <a:srgbClr val="000000"/>
                </a:solidFill>
              </a:uFill>
            </a:endParaRPr>
          </a:p>
          <a:p>
            <a:pPr>
              <a:defRPr b="1" sz="1900">
                <a:uFill>
                  <a:solidFill>
                    <a:srgbClr val="000000"/>
                  </a:solidFill>
                </a:uFill>
              </a:defRPr>
            </a:pPr>
          </a:p>
          <a:p>
            <a:pPr>
              <a:defRPr b="1" sz="1900">
                <a:uFill>
                  <a:solidFill>
                    <a:srgbClr val="000000"/>
                  </a:solidFill>
                </a:uFill>
              </a:defRPr>
            </a:pPr>
            <a:r>
              <a:t>IV Международная научно-практическая онлайн-конференция «Социокультурные, психолого-педагогические и организационно управленческие проблемы сферы детского отдыха в меняющемся мире»</a:t>
            </a:r>
            <a:r>
              <a:t>;</a:t>
            </a:r>
          </a:p>
          <a:p>
            <a:pPr>
              <a:defRPr b="1" sz="1900">
                <a:uFill>
                  <a:solidFill>
                    <a:srgbClr val="000000"/>
                  </a:solidFill>
                </a:uFill>
              </a:defRPr>
            </a:pPr>
          </a:p>
          <a:p>
            <a:pPr>
              <a:defRPr b="1" sz="1900"/>
            </a:pPr>
            <a:r>
              <a:t>Всероссийская конференция «Детский отдых 20-21. Новые формы и практики» Федерального центра детско-юношеского туризма и краеведения</a:t>
            </a:r>
            <a:r>
              <a:t>;</a:t>
            </a:r>
          </a:p>
          <a:p>
            <a:pPr>
              <a:defRPr b="1" sz="1900"/>
            </a:pPr>
          </a:p>
          <a:p>
            <a:pPr>
              <a:defRPr b="1" sz="1900"/>
            </a:pPr>
            <a:r>
              <a:t>Цикл мастер-классов в прямом эфире передачи «Сана кун» на НВК «Саха»</a:t>
            </a:r>
            <a:r>
              <a:t>.</a:t>
            </a:r>
          </a:p>
        </p:txBody>
      </p:sp>
      <p:sp>
        <p:nvSpPr>
          <p:cNvPr id="258" name="Прямая соединительная линия 18"/>
          <p:cNvSpPr/>
          <p:nvPr/>
        </p:nvSpPr>
        <p:spPr>
          <a:xfrm>
            <a:off x="1045165" y="1741721"/>
            <a:ext cx="3100565" cy="9"/>
          </a:xfrm>
          <a:prstGeom prst="line">
            <a:avLst/>
          </a:prstGeom>
          <a:ln w="19050">
            <a:solidFill>
              <a:srgbClr val="00B0F0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59" name="TextBox 11"/>
          <p:cNvSpPr txBox="1"/>
          <p:nvPr/>
        </p:nvSpPr>
        <p:spPr>
          <a:xfrm>
            <a:off x="1047368" y="644286"/>
            <a:ext cx="6795464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sz="2400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pPr/>
            <a:r>
              <a:t>Участие в крупных мероприятиях</a:t>
            </a:r>
          </a:p>
        </p:txBody>
      </p:sp>
      <p:sp>
        <p:nvSpPr>
          <p:cNvPr id="260" name="Прямая соединительная линия 20"/>
          <p:cNvSpPr/>
          <p:nvPr/>
        </p:nvSpPr>
        <p:spPr>
          <a:xfrm>
            <a:off x="1045165" y="3428998"/>
            <a:ext cx="3100565" cy="9"/>
          </a:xfrm>
          <a:prstGeom prst="line">
            <a:avLst/>
          </a:prstGeom>
          <a:ln w="19050">
            <a:solidFill>
              <a:srgbClr val="00B0F0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61" name="Прямая соединительная линия 18"/>
          <p:cNvSpPr/>
          <p:nvPr/>
        </p:nvSpPr>
        <p:spPr>
          <a:xfrm>
            <a:off x="1045165" y="5481987"/>
            <a:ext cx="3100565" cy="9"/>
          </a:xfrm>
          <a:prstGeom prst="line">
            <a:avLst/>
          </a:prstGeom>
          <a:ln w="19050">
            <a:solidFill>
              <a:srgbClr val="00B0F0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62" name="Прямая соединительная линия 19"/>
          <p:cNvSpPr/>
          <p:nvPr/>
        </p:nvSpPr>
        <p:spPr>
          <a:xfrm>
            <a:off x="1102871" y="4590512"/>
            <a:ext cx="3100564" cy="9"/>
          </a:xfrm>
          <a:prstGeom prst="line">
            <a:avLst/>
          </a:prstGeom>
          <a:ln w="19050">
            <a:solidFill>
              <a:srgbClr val="00B0F0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pic>
        <p:nvPicPr>
          <p:cNvPr id="263" name="Рисунок 27" descr="Рисунок 2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10555" y="-6545068"/>
            <a:ext cx="8411083" cy="8795502"/>
          </a:xfrm>
          <a:prstGeom prst="rect">
            <a:avLst/>
          </a:prstGeom>
          <a:ln w="12700">
            <a:miter lim="400000"/>
          </a:ln>
        </p:spPr>
      </p:pic>
      <p:sp>
        <p:nvSpPr>
          <p:cNvPr id="264" name="Прямая соединительная линия 20"/>
          <p:cNvSpPr/>
          <p:nvPr/>
        </p:nvSpPr>
        <p:spPr>
          <a:xfrm>
            <a:off x="1045165" y="2623222"/>
            <a:ext cx="3100565" cy="10"/>
          </a:xfrm>
          <a:prstGeom prst="line">
            <a:avLst/>
          </a:prstGeom>
          <a:ln w="19050">
            <a:solidFill>
              <a:srgbClr val="00B0F0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Рисунок 3" descr="Рисунок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267" name="TextBox 11"/>
          <p:cNvSpPr txBox="1"/>
          <p:nvPr/>
        </p:nvSpPr>
        <p:spPr>
          <a:xfrm>
            <a:off x="1047367" y="416074"/>
            <a:ext cx="10061748" cy="11963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sz="2400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pPr/>
            <a:r>
              <a:t>Организация и проведение общественно-значимых мероприятий в сфере образования, науки и молодежной политики</a:t>
            </a:r>
          </a:p>
        </p:txBody>
      </p:sp>
      <p:graphicFrame>
        <p:nvGraphicFramePr>
          <p:cNvPr id="268" name="Таблица 4"/>
          <p:cNvGraphicFramePr/>
          <p:nvPr/>
        </p:nvGraphicFramePr>
        <p:xfrm>
          <a:off x="1065149" y="1953760"/>
          <a:ext cx="9403185" cy="3986906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788598"/>
                <a:gridCol w="8614586"/>
              </a:tblGrid>
              <a:tr h="42657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1</a:t>
                      </a:r>
                    </a:p>
                  </a:txBody>
                  <a:tcPr marL="0" marR="0" marT="0" marB="0" anchor="b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b="1" sz="16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Республиканский конкурс видеороликов «РДШ в моей жизни»</a:t>
                      </a:r>
                    </a:p>
                  </a:txBody>
                  <a:tcPr marL="0" marR="0" marT="0" marB="0" anchor="b" anchorCtr="0" horzOverflow="overflow">
                    <a:noFill/>
                  </a:tcPr>
                </a:tc>
              </a:tr>
              <a:tr h="42657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2</a:t>
                      </a:r>
                    </a:p>
                  </a:txBody>
                  <a:tcPr marL="0" marR="0" marT="0" marB="0" anchor="b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b="1" sz="1600"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algn="l">
                        <a:lnSpc>
                          <a:spcPct val="107000"/>
                        </a:lnSpc>
                        <a:defRPr b="1" sz="1600"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Республиканский дистанционный конкурс командных проектов «Навигатор инноватора» </a:t>
                      </a:r>
                    </a:p>
                  </a:txBody>
                  <a:tcPr marL="0" marR="0" marT="0" marB="0" anchor="ctr" anchorCtr="0" horzOverflow="overflow">
                    <a:noFill/>
                  </a:tcPr>
                </a:tc>
              </a:tr>
              <a:tr h="42657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3</a:t>
                      </a:r>
                    </a:p>
                  </a:txBody>
                  <a:tcPr marL="0" marR="0" marT="0" marB="0" anchor="b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b="1" sz="1600"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algn="l">
                        <a:lnSpc>
                          <a:spcPct val="107000"/>
                        </a:lnSpc>
                        <a:defRPr b="1" sz="1600"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Проведение регионального всероссийского дистанционного конкурса «Лидер XXI века» </a:t>
                      </a:r>
                    </a:p>
                  </a:txBody>
                  <a:tcPr marL="0" marR="0" marT="0" marB="0" anchor="ctr" anchorCtr="0" horzOverflow="overflow">
                    <a:noFill/>
                  </a:tcPr>
                </a:tc>
              </a:tr>
              <a:tr h="42657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4</a:t>
                      </a:r>
                    </a:p>
                  </a:txBody>
                  <a:tcPr marL="0" marR="0" marT="0" marB="0" anchor="b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b="1" sz="16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Республиканский дистанционный конкурс  «Юный блогер» </a:t>
                      </a:r>
                    </a:p>
                  </a:txBody>
                  <a:tcPr marL="0" marR="0" marT="0" marB="0" anchor="b" anchorCtr="0" horzOverflow="overflow">
                    <a:noFill/>
                  </a:tcPr>
                </a:tc>
              </a:tr>
              <a:tr h="45611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5</a:t>
                      </a:r>
                    </a:p>
                  </a:txBody>
                  <a:tcPr marL="0" marR="0" marT="0" marB="0" anchor="b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b="1" sz="16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IV республиканская научно-практическая конференция «Северное сияние»</a:t>
                      </a:r>
                    </a:p>
                  </a:txBody>
                  <a:tcPr marL="0" marR="0" marT="0" marB="0" anchor="b" anchorCtr="0" horzOverflow="overflow">
                    <a:noFill/>
                  </a:tcPr>
                </a:tc>
              </a:tr>
              <a:tr h="45611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6</a:t>
                      </a:r>
                    </a:p>
                  </a:txBody>
                  <a:tcPr marL="0" marR="0" marT="0" marB="0" anchor="b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just" defTabSz="449580">
                        <a:defRPr sz="1800"/>
                      </a:pPr>
                      <a:r>
                        <a:rPr b="1" sz="16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Межрегиональная НПК «Всемирное наследие в руках молодых»</a:t>
                      </a:r>
                    </a:p>
                  </a:txBody>
                  <a:tcPr marL="0" marR="0" marT="0" marB="0" anchor="b" anchorCtr="0" horzOverflow="overflow">
                    <a:noFill/>
                  </a:tcPr>
                </a:tc>
              </a:tr>
              <a:tr h="45611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7</a:t>
                      </a:r>
                    </a:p>
                  </a:txBody>
                  <a:tcPr marL="0" marR="0" marT="0" marB="0" anchor="b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just" defTabSz="449580">
                        <a:defRPr sz="1800"/>
                      </a:pPr>
                      <a:r>
                        <a:rPr b="1" sz="16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Дальневосточный конкурс «Я - инженер» в категории  «Будущий инженер»</a:t>
                      </a:r>
                    </a:p>
                  </a:txBody>
                  <a:tcPr marL="0" marR="0" marT="0" marB="0" anchor="b" anchorCtr="0" horzOverflow="overflow">
                    <a:noFill/>
                  </a:tcPr>
                </a:tc>
              </a:tr>
              <a:tr h="45611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8</a:t>
                      </a:r>
                    </a:p>
                  </a:txBody>
                  <a:tcPr marL="0" marR="0" marT="0" marB="0" anchor="b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just" defTabSz="449580">
                        <a:defRPr sz="1800"/>
                      </a:pPr>
                      <a:r>
                        <a:rPr b="1" sz="1600">
                          <a:uFill>
                            <a:solidFill>
                              <a:srgbClr val="000000"/>
                            </a:solidFill>
                          </a:u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Республиканский конкурс «Лучшая школьная столовая»</a:t>
                      </a:r>
                    </a:p>
                  </a:txBody>
                  <a:tcPr marL="0" marR="0" marT="0" marB="0" anchor="b" anchorCtr="0" horzOverflow="overflow">
                    <a:noFill/>
                  </a:tcPr>
                </a:tc>
              </a:tr>
              <a:tr h="45611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b="1" sz="1800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</a:p>
                  </a:txBody>
                  <a:tcPr marL="0" marR="0" marT="0" marB="0" anchor="b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b="1" sz="1600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</a:p>
                  </a:txBody>
                  <a:tcPr marL="0" marR="0" marT="0" marB="0" anchor="b" anchorCtr="0" horzOverflow="overflow"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Рисунок 3" descr="Рисунок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271" name="TextBox 11"/>
          <p:cNvSpPr txBox="1"/>
          <p:nvPr/>
        </p:nvSpPr>
        <p:spPr>
          <a:xfrm>
            <a:off x="1047368" y="644286"/>
            <a:ext cx="6795464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sz="2400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pPr/>
            <a:r>
              <a:t>Наши достижения</a:t>
            </a:r>
          </a:p>
        </p:txBody>
      </p:sp>
      <p:sp>
        <p:nvSpPr>
          <p:cNvPr id="272" name="Объект 2"/>
          <p:cNvSpPr txBox="1"/>
          <p:nvPr/>
        </p:nvSpPr>
        <p:spPr>
          <a:xfrm>
            <a:off x="983869" y="1227377"/>
            <a:ext cx="10424161" cy="44811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marL="285750" indent="-285750" algn="just">
              <a:buClr>
                <a:srgbClr val="60CDCD"/>
              </a:buClr>
              <a:buSzPct val="100000"/>
              <a:buChar char="▪"/>
              <a:defRPr b="1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Успешное завершение консультационного этапа по авторизации программы начальной ступени образования Международного бакалавриата;</a:t>
            </a:r>
          </a:p>
          <a:p>
            <a:pPr marL="285750" indent="-285750" algn="just">
              <a:buClr>
                <a:srgbClr val="60CDCD"/>
              </a:buClr>
              <a:buSzPct val="100000"/>
              <a:buChar char="▪"/>
              <a:defRPr b="1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Победа в 4-х номинациях VII Всероссийского конкурса программ и методических материалов;</a:t>
            </a:r>
          </a:p>
          <a:p>
            <a:pPr marL="906780" indent="-228600" algn="just" defTabSz="449580">
              <a:lnSpc>
                <a:spcPct val="150000"/>
              </a:lnSpc>
              <a:buSzPct val="100000"/>
              <a:buAutoNum type="arabicPeriod" startAt="1"/>
              <a:tabLst>
                <a:tab pos="4445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613400" algn="l"/>
              </a:tabLst>
              <a:defRPr sz="1400">
                <a:uFill>
                  <a:solidFill>
                    <a:srgbClr val="000000"/>
                  </a:solidFill>
                </a:u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Программа профильной смены «Цифровое поколение». Диплом 1 степени в номинации «Лучшая программа организации детского отдыха тематических лагерей технической направленности, реализованная в 2019 году»</a:t>
            </a:r>
            <a:endParaRPr sz="1600"/>
          </a:p>
          <a:p>
            <a:pPr marL="906780" indent="-228600" algn="just" defTabSz="449580">
              <a:lnSpc>
                <a:spcPct val="150000"/>
              </a:lnSpc>
              <a:buSzPct val="100000"/>
              <a:buAutoNum type="arabicPeriod" startAt="1"/>
              <a:tabLst>
                <a:tab pos="4445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613400" algn="l"/>
              </a:tabLst>
              <a:defRPr sz="1400">
                <a:uFill>
                  <a:solidFill>
                    <a:srgbClr val="000000"/>
                  </a:solidFill>
                </a:u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Программа дополнительного образования «Арт-креатив». Диплом 1 степени в номинации «Лучшая дополнительная образовательная программа объединения, студии, секции, клуба, кружка и др. художественной направленности, реализованная в условиях организации детского отдыха в 2019 году»</a:t>
            </a:r>
            <a:endParaRPr sz="1600"/>
          </a:p>
          <a:p>
            <a:pPr marL="906780" indent="-228600" algn="just" defTabSz="449580">
              <a:lnSpc>
                <a:spcPct val="150000"/>
              </a:lnSpc>
              <a:buSzPct val="100000"/>
              <a:buAutoNum type="arabicPeriod" startAt="1"/>
              <a:tabLst>
                <a:tab pos="4445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613400" algn="l"/>
              </a:tabLst>
              <a:defRPr sz="1400">
                <a:uFill>
                  <a:solidFill>
                    <a:srgbClr val="000000"/>
                  </a:solidFill>
                </a:u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Программа дополнительного образования «3D-моделирование». Диплом 2 степени «Лучшая дополнительная образовательная программа объединения, студии, секции, клуба, кружка и др. технической направленности, реализованная в условиях организации детского отдыха в 2019 году».</a:t>
            </a:r>
            <a:endParaRPr sz="1600"/>
          </a:p>
          <a:p>
            <a:pPr marL="906780" indent="-228600" algn="just" defTabSz="449580">
              <a:lnSpc>
                <a:spcPct val="150000"/>
              </a:lnSpc>
              <a:buSzPct val="100000"/>
              <a:buAutoNum type="arabicPeriod" startAt="1"/>
              <a:tabLst>
                <a:tab pos="4445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613400" algn="l"/>
              </a:tabLst>
              <a:defRPr sz="1400">
                <a:uFill>
                  <a:solidFill>
                    <a:srgbClr val="000000"/>
                  </a:solidFill>
                </a:u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Программа дополнительного образования «Школа развития». Диплом 3 степени «Лучшая дополнительная образовательная программа объединения, студии, секции, клуба, кружка и др., реализованная в условиях организации детского отдыха в 2019 году».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Рисунок 3" descr="Рисунок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275" name="TextBox 11"/>
          <p:cNvSpPr txBox="1"/>
          <p:nvPr/>
        </p:nvSpPr>
        <p:spPr>
          <a:xfrm>
            <a:off x="1047368" y="644286"/>
            <a:ext cx="6795464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sz="2400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pPr/>
            <a:r>
              <a:t>Наши партнеры</a:t>
            </a:r>
          </a:p>
        </p:txBody>
      </p:sp>
      <p:pic>
        <p:nvPicPr>
          <p:cNvPr id="276" name="Объект 4" descr="Объект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728179" y="3212257"/>
            <a:ext cx="979251" cy="1042895"/>
          </a:xfrm>
          <a:prstGeom prst="rect">
            <a:avLst/>
          </a:prstGeom>
          <a:ln w="12700">
            <a:miter lim="400000"/>
          </a:ln>
        </p:spPr>
      </p:pic>
      <p:pic>
        <p:nvPicPr>
          <p:cNvPr id="277" name="Рисунок 5" descr="Рисунок 5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722509" y="3123856"/>
            <a:ext cx="1727208" cy="1169867"/>
          </a:xfrm>
          <a:prstGeom prst="rect">
            <a:avLst/>
          </a:prstGeom>
          <a:ln w="12700">
            <a:miter lim="400000"/>
          </a:ln>
        </p:spPr>
      </p:pic>
      <p:pic>
        <p:nvPicPr>
          <p:cNvPr id="278" name="Рисунок 6" descr="Рисунок 6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66405" y="4513643"/>
            <a:ext cx="2419008" cy="72961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9" name="Рисунок 7" descr="Рисунок 7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236260" y="1715859"/>
            <a:ext cx="1204842" cy="110536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0" name="Рисунок 8" descr="Рисунок 8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6955325" y="4367236"/>
            <a:ext cx="1123720" cy="1098969"/>
          </a:xfrm>
          <a:prstGeom prst="rect">
            <a:avLst/>
          </a:prstGeom>
          <a:ln w="12700">
            <a:miter lim="400000"/>
          </a:ln>
        </p:spPr>
      </p:pic>
      <p:pic>
        <p:nvPicPr>
          <p:cNvPr id="281" name="Рисунок 9" descr="Рисунок 9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9953769" y="5776138"/>
            <a:ext cx="1609966" cy="910151"/>
          </a:xfrm>
          <a:prstGeom prst="rect">
            <a:avLst/>
          </a:prstGeom>
          <a:ln w="12700">
            <a:miter lim="400000"/>
          </a:ln>
        </p:spPr>
      </p:pic>
      <p:pic>
        <p:nvPicPr>
          <p:cNvPr id="282" name="Рисунок 10" descr="Рисунок 10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2786907" y="3059119"/>
            <a:ext cx="1210044" cy="1140167"/>
          </a:xfrm>
          <a:prstGeom prst="rect">
            <a:avLst/>
          </a:prstGeom>
          <a:ln w="12700">
            <a:miter lim="400000"/>
          </a:ln>
        </p:spPr>
      </p:pic>
      <p:pic>
        <p:nvPicPr>
          <p:cNvPr id="283" name="Рисунок 12" descr="Рисунок 12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6864446" y="3237458"/>
            <a:ext cx="1664070" cy="103245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" name="Рисунок 13" descr="Рисунок 13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3007273" y="4269906"/>
            <a:ext cx="1219189" cy="1263405"/>
          </a:xfrm>
          <a:prstGeom prst="rect">
            <a:avLst/>
          </a:prstGeom>
          <a:ln w="12700">
            <a:miter lim="400000"/>
          </a:ln>
        </p:spPr>
      </p:pic>
      <p:pic>
        <p:nvPicPr>
          <p:cNvPr id="285" name="Рисунок 15" descr="Рисунок 15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10758750" y="4452482"/>
            <a:ext cx="851938" cy="8519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6" name="Рисунок 16" descr="Рисунок 16"/>
          <p:cNvPicPr>
            <a:picLocks noChangeAspect="1"/>
          </p:cNvPicPr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378929" y="1679442"/>
            <a:ext cx="2528311" cy="1178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7" name="Рисунок 17" descr="Рисунок 17"/>
          <p:cNvPicPr>
            <a:picLocks noChangeAspect="1"/>
          </p:cNvPicPr>
          <p:nvPr/>
        </p:nvPicPr>
        <p:blipFill>
          <a:blip r:embed="rId14">
            <a:extLst/>
          </a:blip>
          <a:stretch>
            <a:fillRect/>
          </a:stretch>
        </p:blipFill>
        <p:spPr>
          <a:xfrm>
            <a:off x="4911838" y="1664598"/>
            <a:ext cx="1311037" cy="131103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8" name="Рисунок 18" descr="Рисунок 18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8053371" y="1689667"/>
            <a:ext cx="2311361" cy="912892"/>
          </a:xfrm>
          <a:prstGeom prst="rect">
            <a:avLst/>
          </a:prstGeom>
          <a:ln w="12700">
            <a:miter lim="400000"/>
          </a:ln>
        </p:spPr>
      </p:pic>
      <p:pic>
        <p:nvPicPr>
          <p:cNvPr id="289" name="Рисунок 19" descr="Рисунок 19"/>
          <p:cNvPicPr>
            <a:picLocks noChangeAspect="1"/>
          </p:cNvPicPr>
          <p:nvPr/>
        </p:nvPicPr>
        <p:blipFill>
          <a:blip r:embed="rId16">
            <a:extLst/>
          </a:blip>
          <a:stretch>
            <a:fillRect/>
          </a:stretch>
        </p:blipFill>
        <p:spPr>
          <a:xfrm>
            <a:off x="645585" y="3187343"/>
            <a:ext cx="1415764" cy="883715"/>
          </a:xfrm>
          <a:prstGeom prst="rect">
            <a:avLst/>
          </a:prstGeom>
          <a:ln w="12700">
            <a:miter lim="400000"/>
          </a:ln>
        </p:spPr>
      </p:pic>
      <p:pic>
        <p:nvPicPr>
          <p:cNvPr id="290" name="Рисунок 20" descr="Рисунок 20"/>
          <p:cNvPicPr>
            <a:picLocks noChangeAspect="1"/>
          </p:cNvPicPr>
          <p:nvPr/>
        </p:nvPicPr>
        <p:blipFill>
          <a:blip r:embed="rId17">
            <a:extLst/>
          </a:blip>
          <a:stretch>
            <a:fillRect/>
          </a:stretch>
        </p:blipFill>
        <p:spPr>
          <a:xfrm>
            <a:off x="6705065" y="1599778"/>
            <a:ext cx="991421" cy="1257864"/>
          </a:xfrm>
          <a:prstGeom prst="rect">
            <a:avLst/>
          </a:prstGeom>
          <a:ln w="12700">
            <a:miter lim="400000"/>
          </a:ln>
        </p:spPr>
      </p:pic>
      <p:pic>
        <p:nvPicPr>
          <p:cNvPr id="291" name="Рисунок 21" descr="Рисунок 21"/>
          <p:cNvPicPr>
            <a:picLocks noChangeAspect="1"/>
          </p:cNvPicPr>
          <p:nvPr/>
        </p:nvPicPr>
        <p:blipFill>
          <a:blip r:embed="rId18">
            <a:extLst/>
          </a:blip>
          <a:srcRect l="6994" t="8562" r="6996" b="14469"/>
          <a:stretch>
            <a:fillRect/>
          </a:stretch>
        </p:blipFill>
        <p:spPr>
          <a:xfrm>
            <a:off x="9076455" y="3123856"/>
            <a:ext cx="1068755" cy="1169873"/>
          </a:xfrm>
          <a:prstGeom prst="rect">
            <a:avLst/>
          </a:prstGeom>
          <a:ln w="12700">
            <a:miter lim="400000"/>
          </a:ln>
        </p:spPr>
      </p:pic>
      <p:pic>
        <p:nvPicPr>
          <p:cNvPr id="292" name="Рисунок 22" descr="Рисунок 22"/>
          <p:cNvPicPr>
            <a:picLocks noChangeAspect="1"/>
          </p:cNvPicPr>
          <p:nvPr/>
        </p:nvPicPr>
        <p:blipFill>
          <a:blip r:embed="rId19">
            <a:extLst/>
          </a:blip>
          <a:stretch>
            <a:fillRect/>
          </a:stretch>
        </p:blipFill>
        <p:spPr>
          <a:xfrm>
            <a:off x="5051738" y="4367236"/>
            <a:ext cx="1068755" cy="1068755"/>
          </a:xfrm>
          <a:prstGeom prst="rect">
            <a:avLst/>
          </a:prstGeom>
          <a:ln w="12700">
            <a:miter lim="400000"/>
          </a:ln>
        </p:spPr>
      </p:pic>
      <p:pic>
        <p:nvPicPr>
          <p:cNvPr id="293" name="Рисунок 23" descr="Рисунок 23"/>
          <p:cNvPicPr>
            <a:picLocks noChangeAspect="1"/>
          </p:cNvPicPr>
          <p:nvPr/>
        </p:nvPicPr>
        <p:blipFill>
          <a:blip r:embed="rId20">
            <a:extLst/>
          </a:blip>
          <a:stretch>
            <a:fillRect/>
          </a:stretch>
        </p:blipFill>
        <p:spPr>
          <a:xfrm>
            <a:off x="8849348" y="4399569"/>
            <a:ext cx="957767" cy="957767"/>
          </a:xfrm>
          <a:prstGeom prst="rect">
            <a:avLst/>
          </a:prstGeom>
          <a:ln w="12700">
            <a:miter lim="400000"/>
          </a:ln>
        </p:spPr>
      </p:pic>
      <p:pic>
        <p:nvPicPr>
          <p:cNvPr id="294" name="Рисунок 2" descr="Рисунок 2"/>
          <p:cNvPicPr>
            <a:picLocks noChangeAspect="1"/>
          </p:cNvPicPr>
          <p:nvPr/>
        </p:nvPicPr>
        <p:blipFill>
          <a:blip r:embed="rId21">
            <a:extLst/>
          </a:blip>
          <a:stretch>
            <a:fillRect/>
          </a:stretch>
        </p:blipFill>
        <p:spPr>
          <a:xfrm>
            <a:off x="10689876" y="1777588"/>
            <a:ext cx="989682" cy="975122"/>
          </a:xfrm>
          <a:prstGeom prst="rect">
            <a:avLst/>
          </a:prstGeom>
          <a:ln w="12700">
            <a:miter lim="400000"/>
          </a:ln>
        </p:spPr>
      </p:pic>
      <p:pic>
        <p:nvPicPr>
          <p:cNvPr id="295" name="Рисунок 26" descr="Рисунок 26"/>
          <p:cNvPicPr>
            <a:picLocks noChangeAspect="1"/>
          </p:cNvPicPr>
          <p:nvPr/>
        </p:nvPicPr>
        <p:blipFill>
          <a:blip r:embed="rId22">
            <a:extLst/>
          </a:blip>
          <a:srcRect l="26459" t="0" r="0" b="0"/>
          <a:stretch>
            <a:fillRect/>
          </a:stretch>
        </p:blipFill>
        <p:spPr>
          <a:xfrm>
            <a:off x="378922" y="5539711"/>
            <a:ext cx="8966215" cy="138300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Рисунок 3" descr="Рисунок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298" name="TextBox 11"/>
          <p:cNvSpPr txBox="1"/>
          <p:nvPr/>
        </p:nvSpPr>
        <p:spPr>
          <a:xfrm>
            <a:off x="1047368" y="644286"/>
            <a:ext cx="6795464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sz="2400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pPr/>
            <a:r>
              <a:t>Наши задачи на 2021 год</a:t>
            </a:r>
          </a:p>
        </p:txBody>
      </p:sp>
      <p:sp>
        <p:nvSpPr>
          <p:cNvPr id="299" name="Сохранение охвата отдыхом, оздоровлением и занятостью детей по республике не ниже 75,5 %.…"/>
          <p:cNvSpPr txBox="1"/>
          <p:nvPr/>
        </p:nvSpPr>
        <p:spPr>
          <a:xfrm>
            <a:off x="727790" y="1243153"/>
            <a:ext cx="10736420" cy="5328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marL="678180" indent="-228600" defTabSz="449580">
              <a:lnSpc>
                <a:spcPct val="130000"/>
              </a:lnSpc>
              <a:buSzPct val="100000"/>
              <a:buAutoNum type="arabicPeriod" startAt="1"/>
              <a:defRPr b="1" sz="2000">
                <a:uFill>
                  <a:solidFill>
                    <a:srgbClr val="000000"/>
                  </a:solidFill>
                </a:u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 Разработка и утверждение Концепции по развитию системы отдыха и оздоровления детей Республики Саха (Якутия) на 2021-2025 годы;</a:t>
            </a:r>
          </a:p>
          <a:p>
            <a:pPr marL="678180" indent="-228600" algn="just" defTabSz="449580">
              <a:lnSpc>
                <a:spcPct val="130000"/>
              </a:lnSpc>
              <a:buSzPct val="100000"/>
              <a:buAutoNum type="arabicPeriod" startAt="1"/>
              <a:defRPr b="1" sz="2000">
                <a:uFill>
                  <a:solidFill>
                    <a:srgbClr val="000000"/>
                  </a:solidFill>
                </a:u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 Дальнейшее обучение по программе PYP IB воспитанников дошкольного отделения Центра детского сада «Лингва»;</a:t>
            </a:r>
          </a:p>
          <a:p>
            <a:pPr marL="678180" indent="-228600" algn="just" defTabSz="449580">
              <a:lnSpc>
                <a:spcPct val="130000"/>
              </a:lnSpc>
              <a:buSzPct val="100000"/>
              <a:buAutoNum type="arabicPeriod" startAt="1"/>
              <a:defRPr b="1" sz="2000">
                <a:uFill>
                  <a:solidFill>
                    <a:srgbClr val="000000"/>
                  </a:solidFill>
                </a:u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 В год здоровья, объявленный в РС(Я), усилить и обновить программы оздоровительной деятельности Центра;</a:t>
            </a:r>
          </a:p>
          <a:p>
            <a:pPr marL="678180" indent="-228600" algn="just" defTabSz="449580">
              <a:lnSpc>
                <a:spcPct val="130000"/>
              </a:lnSpc>
              <a:buSzPct val="100000"/>
              <a:buAutoNum type="arabicPeriod" startAt="1"/>
              <a:defRPr b="1" sz="2000">
                <a:uFill>
                  <a:solidFill>
                    <a:srgbClr val="000000"/>
                  </a:solidFill>
                </a:u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 Дальнейшее участие в реализации крупномасштабного социального проекта  по созданию детского лагеря по механизму концессионного соглашения - «Строительство круглогодичного детского центра отдыха  и оздоровления «Полярная звезда» на территории Республики Саха (Якутия);</a:t>
            </a:r>
          </a:p>
          <a:p>
            <a:pPr marL="678180" indent="-228600" algn="just" defTabSz="449580">
              <a:lnSpc>
                <a:spcPct val="130000"/>
              </a:lnSpc>
              <a:buSzPct val="100000"/>
              <a:buAutoNum type="arabicPeriod" startAt="1"/>
              <a:defRPr b="1" sz="2000">
                <a:uFill>
                  <a:solidFill>
                    <a:srgbClr val="000000"/>
                  </a:solidFill>
                </a:u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 Дальнейшее участие в  методическом сопровождении по формированию культуры здорового питания у обучающихся в общеобразовательных организациях Республики Саха (Якутия).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Прямая соединительная линия 27"/>
          <p:cNvSpPr/>
          <p:nvPr/>
        </p:nvSpPr>
        <p:spPr>
          <a:xfrm>
            <a:off x="4945803" y="2711450"/>
            <a:ext cx="1974853" cy="0"/>
          </a:xfrm>
          <a:prstGeom prst="line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02" name="Прямая соединительная линия 28"/>
          <p:cNvSpPr/>
          <p:nvPr/>
        </p:nvSpPr>
        <p:spPr>
          <a:xfrm>
            <a:off x="4945803" y="2863850"/>
            <a:ext cx="1974853" cy="0"/>
          </a:xfrm>
          <a:prstGeom prst="line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03" name="Прямая соединительная линия 29"/>
          <p:cNvSpPr/>
          <p:nvPr/>
        </p:nvSpPr>
        <p:spPr>
          <a:xfrm>
            <a:off x="4945803" y="3009900"/>
            <a:ext cx="1974853" cy="0"/>
          </a:xfrm>
          <a:prstGeom prst="line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04" name="Прямая соединительная линия 10"/>
          <p:cNvSpPr/>
          <p:nvPr/>
        </p:nvSpPr>
        <p:spPr>
          <a:xfrm>
            <a:off x="4945803" y="2559050"/>
            <a:ext cx="1974853" cy="0"/>
          </a:xfrm>
          <a:prstGeom prst="line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pic>
        <p:nvPicPr>
          <p:cNvPr id="105" name="Рисунок 3" descr="Рисунок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106" name="TextBox 5"/>
          <p:cNvSpPr txBox="1"/>
          <p:nvPr/>
        </p:nvSpPr>
        <p:spPr>
          <a:xfrm>
            <a:off x="1013281" y="639241"/>
            <a:ext cx="4336030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sz="2400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pPr/>
            <a:r>
              <a:t>Инфраструктура</a:t>
            </a:r>
          </a:p>
        </p:txBody>
      </p:sp>
      <p:sp>
        <p:nvSpPr>
          <p:cNvPr id="107" name="Прямоугольник 1"/>
          <p:cNvSpPr/>
          <p:nvPr/>
        </p:nvSpPr>
        <p:spPr>
          <a:xfrm>
            <a:off x="4791400" y="2419280"/>
            <a:ext cx="2254189" cy="770031"/>
          </a:xfrm>
          <a:prstGeom prst="rect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08" name="Прямоугольник с двумя усеченными соседними углами 8"/>
          <p:cNvSpPr/>
          <p:nvPr/>
        </p:nvSpPr>
        <p:spPr>
          <a:xfrm>
            <a:off x="4791400" y="2298666"/>
            <a:ext cx="2254184" cy="1206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578" y="0"/>
                </a:moveTo>
                <a:lnTo>
                  <a:pt x="21022" y="0"/>
                </a:lnTo>
                <a:lnTo>
                  <a:pt x="21600" y="10800"/>
                </a:lnTo>
                <a:lnTo>
                  <a:pt x="21600" y="21600"/>
                </a:lnTo>
                <a:lnTo>
                  <a:pt x="0" y="21600"/>
                </a:lnTo>
                <a:lnTo>
                  <a:pt x="0" y="10800"/>
                </a:lnTo>
                <a:close/>
              </a:path>
            </a:pathLst>
          </a:custGeom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09" name="Прямоугольник с двумя усеченными соседними углами 24"/>
          <p:cNvSpPr/>
          <p:nvPr/>
        </p:nvSpPr>
        <p:spPr>
          <a:xfrm>
            <a:off x="5166050" y="2197099"/>
            <a:ext cx="281411" cy="9922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21600" y="3063"/>
                </a:lnTo>
                <a:lnTo>
                  <a:pt x="21600" y="21600"/>
                </a:lnTo>
                <a:lnTo>
                  <a:pt x="0" y="21600"/>
                </a:lnTo>
                <a:lnTo>
                  <a:pt x="0" y="3063"/>
                </a:lnTo>
                <a:close/>
              </a:path>
            </a:pathLst>
          </a:custGeom>
          <a:solidFill>
            <a:srgbClr val="FFFFFF"/>
          </a:solidFill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10" name="Прямоугольник с двумя усеченными соседними углами 25"/>
          <p:cNvSpPr/>
          <p:nvPr/>
        </p:nvSpPr>
        <p:spPr>
          <a:xfrm>
            <a:off x="5777653" y="2197099"/>
            <a:ext cx="281411" cy="9922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21600" y="3063"/>
                </a:lnTo>
                <a:lnTo>
                  <a:pt x="21600" y="21600"/>
                </a:lnTo>
                <a:lnTo>
                  <a:pt x="0" y="21600"/>
                </a:lnTo>
                <a:lnTo>
                  <a:pt x="0" y="3063"/>
                </a:lnTo>
                <a:close/>
              </a:path>
            </a:pathLst>
          </a:custGeom>
          <a:solidFill>
            <a:srgbClr val="FFFFFF"/>
          </a:solidFill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11" name="Прямоугольник с двумя усеченными соседними углами 26"/>
          <p:cNvSpPr/>
          <p:nvPr/>
        </p:nvSpPr>
        <p:spPr>
          <a:xfrm>
            <a:off x="6389254" y="2197099"/>
            <a:ext cx="281411" cy="9922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21600" y="3063"/>
                </a:lnTo>
                <a:lnTo>
                  <a:pt x="21600" y="21600"/>
                </a:lnTo>
                <a:lnTo>
                  <a:pt x="0" y="21600"/>
                </a:lnTo>
                <a:lnTo>
                  <a:pt x="0" y="3063"/>
                </a:lnTo>
                <a:close/>
              </a:path>
            </a:pathLst>
          </a:custGeom>
          <a:solidFill>
            <a:srgbClr val="FFFFFF"/>
          </a:solidFill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12" name="Прямая соединительная линия 30"/>
          <p:cNvSpPr/>
          <p:nvPr/>
        </p:nvSpPr>
        <p:spPr>
          <a:xfrm>
            <a:off x="5231553" y="2476500"/>
            <a:ext cx="158759" cy="0"/>
          </a:xfrm>
          <a:prstGeom prst="line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13" name="Прямая соединительная линия 31"/>
          <p:cNvSpPr/>
          <p:nvPr/>
        </p:nvSpPr>
        <p:spPr>
          <a:xfrm>
            <a:off x="5231553" y="2628900"/>
            <a:ext cx="158759" cy="0"/>
          </a:xfrm>
          <a:prstGeom prst="line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14" name="Прямая соединительная линия 32"/>
          <p:cNvSpPr/>
          <p:nvPr/>
        </p:nvSpPr>
        <p:spPr>
          <a:xfrm>
            <a:off x="5231553" y="2781300"/>
            <a:ext cx="158759" cy="0"/>
          </a:xfrm>
          <a:prstGeom prst="line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15" name="Прямая соединительная линия 33"/>
          <p:cNvSpPr/>
          <p:nvPr/>
        </p:nvSpPr>
        <p:spPr>
          <a:xfrm>
            <a:off x="5231553" y="2933700"/>
            <a:ext cx="158759" cy="0"/>
          </a:xfrm>
          <a:prstGeom prst="line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16" name="Прямая соединительная линия 36"/>
          <p:cNvSpPr/>
          <p:nvPr/>
        </p:nvSpPr>
        <p:spPr>
          <a:xfrm>
            <a:off x="5841153" y="2476500"/>
            <a:ext cx="158759" cy="0"/>
          </a:xfrm>
          <a:prstGeom prst="line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17" name="Прямая соединительная линия 37"/>
          <p:cNvSpPr/>
          <p:nvPr/>
        </p:nvSpPr>
        <p:spPr>
          <a:xfrm>
            <a:off x="5841153" y="2628900"/>
            <a:ext cx="158759" cy="0"/>
          </a:xfrm>
          <a:prstGeom prst="line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18" name="Прямая соединительная линия 38"/>
          <p:cNvSpPr/>
          <p:nvPr/>
        </p:nvSpPr>
        <p:spPr>
          <a:xfrm>
            <a:off x="5841153" y="2781300"/>
            <a:ext cx="158759" cy="0"/>
          </a:xfrm>
          <a:prstGeom prst="line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19" name="Прямая соединительная линия 39"/>
          <p:cNvSpPr/>
          <p:nvPr/>
        </p:nvSpPr>
        <p:spPr>
          <a:xfrm>
            <a:off x="5841153" y="2933700"/>
            <a:ext cx="158759" cy="0"/>
          </a:xfrm>
          <a:prstGeom prst="line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20" name="Прямая соединительная линия 40"/>
          <p:cNvSpPr/>
          <p:nvPr/>
        </p:nvSpPr>
        <p:spPr>
          <a:xfrm>
            <a:off x="6457103" y="2470150"/>
            <a:ext cx="158759" cy="0"/>
          </a:xfrm>
          <a:prstGeom prst="line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21" name="Прямая соединительная линия 41"/>
          <p:cNvSpPr/>
          <p:nvPr/>
        </p:nvSpPr>
        <p:spPr>
          <a:xfrm>
            <a:off x="6457103" y="2622550"/>
            <a:ext cx="158759" cy="0"/>
          </a:xfrm>
          <a:prstGeom prst="line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22" name="Прямая соединительная линия 42"/>
          <p:cNvSpPr/>
          <p:nvPr/>
        </p:nvSpPr>
        <p:spPr>
          <a:xfrm>
            <a:off x="6457103" y="2774950"/>
            <a:ext cx="158759" cy="0"/>
          </a:xfrm>
          <a:prstGeom prst="line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23" name="Прямая соединительная линия 43"/>
          <p:cNvSpPr/>
          <p:nvPr/>
        </p:nvSpPr>
        <p:spPr>
          <a:xfrm>
            <a:off x="6457103" y="2927350"/>
            <a:ext cx="158759" cy="0"/>
          </a:xfrm>
          <a:prstGeom prst="line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24" name="Прямоугольник 44"/>
          <p:cNvSpPr txBox="1"/>
          <p:nvPr/>
        </p:nvSpPr>
        <p:spPr>
          <a:xfrm>
            <a:off x="4808310" y="1433250"/>
            <a:ext cx="2220361" cy="650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b="1">
                <a:latin typeface="Circe"/>
                <a:ea typeface="Circe"/>
                <a:cs typeface="Circe"/>
                <a:sym typeface="Circe"/>
              </a:defRPr>
            </a:pPr>
            <a:r>
              <a:t>Спальный корпус</a:t>
            </a:r>
          </a:p>
          <a:p>
            <a:pPr algn="ctr">
              <a:defRPr b="1">
                <a:latin typeface="Circe"/>
                <a:ea typeface="Circe"/>
                <a:cs typeface="Circe"/>
                <a:sym typeface="Circe"/>
              </a:defRPr>
            </a:pPr>
            <a:r>
              <a:t>на 300 мест</a:t>
            </a:r>
          </a:p>
        </p:txBody>
      </p:sp>
      <p:sp>
        <p:nvSpPr>
          <p:cNvPr id="125" name="Прямая соединительная линия 45"/>
          <p:cNvSpPr/>
          <p:nvPr/>
        </p:nvSpPr>
        <p:spPr>
          <a:xfrm>
            <a:off x="9237981" y="3341977"/>
            <a:ext cx="975790" cy="9"/>
          </a:xfrm>
          <a:prstGeom prst="line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26" name="Прямоугольник 46"/>
          <p:cNvSpPr/>
          <p:nvPr/>
        </p:nvSpPr>
        <p:spPr>
          <a:xfrm>
            <a:off x="9083578" y="3136661"/>
            <a:ext cx="1307995" cy="412246"/>
          </a:xfrm>
          <a:prstGeom prst="rect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27" name="Прямоугольник с двумя усеченными соседними углами 48"/>
          <p:cNvSpPr/>
          <p:nvPr/>
        </p:nvSpPr>
        <p:spPr>
          <a:xfrm>
            <a:off x="9083578" y="3014440"/>
            <a:ext cx="1307995" cy="1206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96" y="0"/>
                </a:moveTo>
                <a:lnTo>
                  <a:pt x="20604" y="0"/>
                </a:lnTo>
                <a:lnTo>
                  <a:pt x="21600" y="10800"/>
                </a:lnTo>
                <a:lnTo>
                  <a:pt x="21600" y="21600"/>
                </a:lnTo>
                <a:lnTo>
                  <a:pt x="0" y="21600"/>
                </a:lnTo>
                <a:lnTo>
                  <a:pt x="0" y="10800"/>
                </a:lnTo>
                <a:close/>
              </a:path>
            </a:pathLst>
          </a:custGeom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28" name="Прямоугольник с двумя усеченными соседними углами 49"/>
          <p:cNvSpPr/>
          <p:nvPr/>
        </p:nvSpPr>
        <p:spPr>
          <a:xfrm>
            <a:off x="10021264" y="2931678"/>
            <a:ext cx="281411" cy="6172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21600" y="4924"/>
                </a:lnTo>
                <a:lnTo>
                  <a:pt x="21600" y="21600"/>
                </a:lnTo>
                <a:lnTo>
                  <a:pt x="0" y="21600"/>
                </a:lnTo>
                <a:lnTo>
                  <a:pt x="0" y="4924"/>
                </a:lnTo>
                <a:close/>
              </a:path>
            </a:pathLst>
          </a:custGeom>
          <a:solidFill>
            <a:srgbClr val="FFFFFF"/>
          </a:solidFill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29" name="Прямая соединительная линия 50"/>
          <p:cNvSpPr/>
          <p:nvPr/>
        </p:nvSpPr>
        <p:spPr>
          <a:xfrm>
            <a:off x="10094231" y="3240708"/>
            <a:ext cx="152409" cy="9"/>
          </a:xfrm>
          <a:prstGeom prst="line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30" name="Прямоугольник 52"/>
          <p:cNvSpPr txBox="1"/>
          <p:nvPr/>
        </p:nvSpPr>
        <p:spPr>
          <a:xfrm>
            <a:off x="8380486" y="3651344"/>
            <a:ext cx="2714173" cy="650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b="1">
                <a:latin typeface="Circe"/>
                <a:ea typeface="Circe"/>
                <a:cs typeface="Circe"/>
                <a:sym typeface="Circe"/>
              </a:defRPr>
            </a:pPr>
            <a:r>
              <a:t>Детский сад «Лингва»</a:t>
            </a:r>
          </a:p>
          <a:p>
            <a:pPr algn="ctr">
              <a:defRPr b="1">
                <a:latin typeface="Circe"/>
                <a:ea typeface="Circe"/>
                <a:cs typeface="Circe"/>
                <a:sym typeface="Circe"/>
              </a:defRPr>
            </a:pPr>
            <a:r>
              <a:t>на 50 мест</a:t>
            </a:r>
          </a:p>
        </p:txBody>
      </p:sp>
      <p:sp>
        <p:nvSpPr>
          <p:cNvPr id="131" name="Скругленный прямоугольник 53"/>
          <p:cNvSpPr/>
          <p:nvPr/>
        </p:nvSpPr>
        <p:spPr>
          <a:xfrm>
            <a:off x="1295202" y="2859034"/>
            <a:ext cx="1701802" cy="729739"/>
          </a:xfrm>
          <a:prstGeom prst="roundRect">
            <a:avLst>
              <a:gd name="adj" fmla="val 50000"/>
            </a:avLst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32" name="Скругленный прямоугольник 54"/>
          <p:cNvSpPr/>
          <p:nvPr/>
        </p:nvSpPr>
        <p:spPr>
          <a:xfrm>
            <a:off x="1364853" y="2927424"/>
            <a:ext cx="1562497" cy="592965"/>
          </a:xfrm>
          <a:prstGeom prst="roundRect">
            <a:avLst>
              <a:gd name="adj" fmla="val 50000"/>
            </a:avLst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33" name="Скругленный прямоугольник 55"/>
          <p:cNvSpPr/>
          <p:nvPr/>
        </p:nvSpPr>
        <p:spPr>
          <a:xfrm>
            <a:off x="1669905" y="2967053"/>
            <a:ext cx="934730" cy="514550"/>
          </a:xfrm>
          <a:prstGeom prst="roundRect">
            <a:avLst>
              <a:gd name="adj" fmla="val 0"/>
            </a:avLst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34" name="Прямоугольник 56"/>
          <p:cNvSpPr txBox="1"/>
          <p:nvPr/>
        </p:nvSpPr>
        <p:spPr>
          <a:xfrm>
            <a:off x="72623" y="3657162"/>
            <a:ext cx="4129269" cy="1082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b="1">
                <a:latin typeface="Circe"/>
                <a:ea typeface="Circe"/>
                <a:cs typeface="Circe"/>
                <a:sym typeface="Circe"/>
              </a:defRPr>
            </a:pPr>
            <a:r>
              <a:t>Спортивная база</a:t>
            </a:r>
          </a:p>
          <a:p>
            <a:pPr algn="ctr">
              <a:defRPr b="1" sz="1200">
                <a:latin typeface="Circe"/>
                <a:ea typeface="Circe"/>
                <a:cs typeface="Circe"/>
                <a:sym typeface="Circe"/>
              </a:defRPr>
            </a:pPr>
            <a:r>
              <a:t>(стадион евростандарта с футбольным полем,</a:t>
            </a:r>
          </a:p>
          <a:p>
            <a:pPr algn="ctr">
              <a:defRPr b="1" sz="1200">
                <a:latin typeface="Circe"/>
                <a:ea typeface="Circe"/>
                <a:cs typeface="Circe"/>
                <a:sym typeface="Circe"/>
              </a:defRPr>
            </a:pPr>
            <a:r>
              <a:t>баскетбольной, волейбольной площадками,</a:t>
            </a:r>
          </a:p>
          <a:p>
            <a:pPr algn="ctr">
              <a:defRPr b="1" sz="1200">
                <a:latin typeface="Circe"/>
                <a:ea typeface="Circe"/>
                <a:cs typeface="Circe"/>
                <a:sym typeface="Circe"/>
              </a:defRPr>
            </a:pPr>
            <a:r>
              <a:t>беговая дорожка с профессиональным покрытием,</a:t>
            </a:r>
          </a:p>
          <a:p>
            <a:pPr algn="ctr">
              <a:defRPr b="1" sz="1200">
                <a:latin typeface="Circe"/>
                <a:ea typeface="Circe"/>
                <a:cs typeface="Circe"/>
                <a:sym typeface="Circe"/>
              </a:defRPr>
            </a:pPr>
            <a:r>
              <a:t>тропа здоровья «Теренкур»)</a:t>
            </a:r>
          </a:p>
        </p:txBody>
      </p:sp>
      <p:pic>
        <p:nvPicPr>
          <p:cNvPr id="135" name="Рисунок 58" descr="Рисунок 5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5114176">
            <a:off x="6572383" y="-6444451"/>
            <a:ext cx="8942003" cy="9350680"/>
          </a:xfrm>
          <a:prstGeom prst="rect">
            <a:avLst/>
          </a:prstGeom>
          <a:ln w="12700">
            <a:miter lim="400000"/>
          </a:ln>
        </p:spPr>
      </p:pic>
      <p:sp>
        <p:nvSpPr>
          <p:cNvPr id="136" name="Прямоугольник 47"/>
          <p:cNvSpPr txBox="1"/>
          <p:nvPr/>
        </p:nvSpPr>
        <p:spPr>
          <a:xfrm>
            <a:off x="7711109" y="5975575"/>
            <a:ext cx="1832924" cy="650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b="1">
                <a:latin typeface="Circe"/>
                <a:ea typeface="Circe"/>
                <a:cs typeface="Circe"/>
                <a:sym typeface="Circe"/>
              </a:defRPr>
            </a:pPr>
            <a:r>
              <a:t>Летний лагерь</a:t>
            </a:r>
          </a:p>
          <a:p>
            <a:pPr algn="ctr">
              <a:defRPr b="1">
                <a:latin typeface="Circe"/>
                <a:ea typeface="Circe"/>
                <a:cs typeface="Circe"/>
                <a:sym typeface="Circe"/>
              </a:defRPr>
            </a:pPr>
            <a:r>
              <a:t>«Энергетик»</a:t>
            </a:r>
          </a:p>
        </p:txBody>
      </p:sp>
      <p:sp>
        <p:nvSpPr>
          <p:cNvPr id="137" name="Прямоугольник 51"/>
          <p:cNvSpPr txBox="1"/>
          <p:nvPr/>
        </p:nvSpPr>
        <p:spPr>
          <a:xfrm>
            <a:off x="1935039" y="6111711"/>
            <a:ext cx="2755026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b="1">
                <a:latin typeface="Circe"/>
                <a:ea typeface="Circe"/>
                <a:cs typeface="Circe"/>
                <a:sym typeface="Circe"/>
              </a:defRPr>
            </a:lvl1pPr>
          </a:lstStyle>
          <a:p>
            <a:pPr/>
            <a:r>
              <a:t>Вилюйский тракт 6 км.</a:t>
            </a:r>
          </a:p>
        </p:txBody>
      </p:sp>
      <p:sp>
        <p:nvSpPr>
          <p:cNvPr id="138" name="Прямая соединительная линия 59"/>
          <p:cNvSpPr/>
          <p:nvPr/>
        </p:nvSpPr>
        <p:spPr>
          <a:xfrm>
            <a:off x="8158481" y="5666077"/>
            <a:ext cx="975790" cy="9"/>
          </a:xfrm>
          <a:prstGeom prst="line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39" name="Прямоугольник 60"/>
          <p:cNvSpPr/>
          <p:nvPr/>
        </p:nvSpPr>
        <p:spPr>
          <a:xfrm>
            <a:off x="8004078" y="5460760"/>
            <a:ext cx="1307995" cy="412246"/>
          </a:xfrm>
          <a:prstGeom prst="rect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40" name="Прямоугольник с двумя усеченными соседними углами 61"/>
          <p:cNvSpPr/>
          <p:nvPr/>
        </p:nvSpPr>
        <p:spPr>
          <a:xfrm>
            <a:off x="8004078" y="5338540"/>
            <a:ext cx="1307995" cy="1206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96" y="0"/>
                </a:moveTo>
                <a:lnTo>
                  <a:pt x="20604" y="0"/>
                </a:lnTo>
                <a:lnTo>
                  <a:pt x="21600" y="10800"/>
                </a:lnTo>
                <a:lnTo>
                  <a:pt x="21600" y="21600"/>
                </a:lnTo>
                <a:lnTo>
                  <a:pt x="0" y="21600"/>
                </a:lnTo>
                <a:lnTo>
                  <a:pt x="0" y="10800"/>
                </a:lnTo>
                <a:close/>
              </a:path>
            </a:pathLst>
          </a:custGeom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41" name="Прямая соединительная линия 62"/>
          <p:cNvSpPr/>
          <p:nvPr/>
        </p:nvSpPr>
        <p:spPr>
          <a:xfrm>
            <a:off x="2722776" y="5747553"/>
            <a:ext cx="975790" cy="9"/>
          </a:xfrm>
          <a:prstGeom prst="line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42" name="Прямоугольник 63"/>
          <p:cNvSpPr/>
          <p:nvPr/>
        </p:nvSpPr>
        <p:spPr>
          <a:xfrm>
            <a:off x="2568376" y="5542236"/>
            <a:ext cx="1307986" cy="412246"/>
          </a:xfrm>
          <a:prstGeom prst="rect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43" name="Прямоугольник с двумя усеченными соседними углами 65"/>
          <p:cNvSpPr/>
          <p:nvPr/>
        </p:nvSpPr>
        <p:spPr>
          <a:xfrm>
            <a:off x="8516314" y="5253123"/>
            <a:ext cx="281411" cy="6172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21600" y="4924"/>
                </a:lnTo>
                <a:lnTo>
                  <a:pt x="21600" y="21600"/>
                </a:lnTo>
                <a:lnTo>
                  <a:pt x="0" y="21600"/>
                </a:lnTo>
                <a:lnTo>
                  <a:pt x="0" y="4924"/>
                </a:lnTo>
                <a:close/>
              </a:path>
            </a:pathLst>
          </a:custGeom>
          <a:solidFill>
            <a:srgbClr val="FFFFFF"/>
          </a:solidFill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44" name="Прямая соединительная линия 66"/>
          <p:cNvSpPr/>
          <p:nvPr/>
        </p:nvSpPr>
        <p:spPr>
          <a:xfrm>
            <a:off x="8589281" y="5562155"/>
            <a:ext cx="152409" cy="9"/>
          </a:xfrm>
          <a:prstGeom prst="line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45" name="Правильный пятиугольник 2"/>
          <p:cNvSpPr/>
          <p:nvPr/>
        </p:nvSpPr>
        <p:spPr>
          <a:xfrm>
            <a:off x="4786626" y="3441529"/>
            <a:ext cx="2324102" cy="2213429"/>
          </a:xfrm>
          <a:prstGeom prst="pentagon">
            <a:avLst/>
          </a:prstGeom>
          <a:ln w="38100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46" name="Прямоугольник 51"/>
          <p:cNvSpPr txBox="1"/>
          <p:nvPr/>
        </p:nvSpPr>
        <p:spPr>
          <a:xfrm>
            <a:off x="4817902" y="4281504"/>
            <a:ext cx="2261549" cy="650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b="1">
                <a:latin typeface="Circe"/>
                <a:ea typeface="Circe"/>
                <a:cs typeface="Circe"/>
                <a:sym typeface="Circe"/>
              </a:defRPr>
            </a:pPr>
            <a:r>
              <a:t>Наблюдательный </a:t>
            </a:r>
          </a:p>
          <a:p>
            <a:pPr algn="ctr">
              <a:defRPr b="1">
                <a:latin typeface="Circe"/>
                <a:ea typeface="Circe"/>
                <a:cs typeface="Circe"/>
                <a:sym typeface="Circe"/>
              </a:defRPr>
            </a:pPr>
            <a:r>
              <a:t>совет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Рисунок 3" descr="Рисунок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302" name="TextBox 5"/>
          <p:cNvSpPr txBox="1"/>
          <p:nvPr/>
        </p:nvSpPr>
        <p:spPr>
          <a:xfrm>
            <a:off x="1126422" y="422973"/>
            <a:ext cx="7833743" cy="916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sz="5400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pPr/>
            <a:r>
              <a:t>Спасибо за внимание!</a:t>
            </a:r>
          </a:p>
        </p:txBody>
      </p:sp>
      <p:graphicFrame>
        <p:nvGraphicFramePr>
          <p:cNvPr id="303" name="Таблица 1"/>
          <p:cNvGraphicFramePr/>
          <p:nvPr/>
        </p:nvGraphicFramePr>
        <p:xfrm>
          <a:off x="378929" y="2137280"/>
          <a:ext cx="6607241" cy="410445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1377410"/>
                <a:gridCol w="5229830"/>
              </a:tblGrid>
              <a:tr h="820891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Адрес</a:t>
                      </a:r>
                    </a:p>
                  </a:txBody>
                  <a:tcPr marL="45720" marR="45720" marT="45720" marB="45720" anchor="t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b="1" sz="1800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t>677008, Республика Саха (Якутия), г.Якутск,  </a:t>
                      </a:r>
                    </a:p>
                    <a:p>
                      <a:pPr algn="l">
                        <a:defRPr b="1" sz="1800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t>Сергеляхское шоссе 12 км</a:t>
                      </a:r>
                    </a:p>
                  </a:txBody>
                  <a:tcPr marL="45720" marR="45720" marT="45720" marB="45720" anchor="t" anchorCtr="0" horzOverflow="overflow">
                    <a:noFill/>
                  </a:tcPr>
                </a:tc>
              </a:tr>
              <a:tr h="1182083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Контакты</a:t>
                      </a:r>
                    </a:p>
                  </a:txBody>
                  <a:tcPr marL="45720" marR="45720" marT="45720" marB="45720" anchor="t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b="1" sz="1800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t>(4112) 36-89-28, (4112) 36-85-39</a:t>
                      </a:r>
                    </a:p>
                    <a:p>
                      <a:pPr algn="l">
                        <a:defRPr b="1" sz="1800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t>(4112) 36-88-36, факс (4112) 36-89-28 </a:t>
                      </a:r>
                    </a:p>
                    <a:p>
                      <a:pPr algn="l">
                        <a:defRPr b="1" sz="1800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t>(Отдел реализации путевок) +7(924) 868-70-11</a:t>
                      </a:r>
                    </a:p>
                  </a:txBody>
                  <a:tcPr marL="45720" marR="45720" marT="45720" marB="45720" anchor="t" anchorCtr="0" horzOverflow="overflow">
                    <a:noFill/>
                  </a:tcPr>
                </a:tc>
              </a:tr>
              <a:tr h="459699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Сайт</a:t>
                      </a:r>
                    </a:p>
                  </a:txBody>
                  <a:tcPr marL="45720" marR="45720" marT="45720" marB="45720" anchor="t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www.sosnovybor-ykt.ru</a:t>
                      </a:r>
                    </a:p>
                  </a:txBody>
                  <a:tcPr marL="45720" marR="45720" marT="45720" marB="45720" anchor="t" anchorCtr="0" horzOverflow="overflow">
                    <a:noFill/>
                  </a:tcPr>
                </a:tc>
              </a:tr>
              <a:tr h="459699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Инстаграм</a:t>
                      </a:r>
                    </a:p>
                  </a:txBody>
                  <a:tcPr marL="45720" marR="45720" marT="45720" marB="45720" anchor="t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@sosnovybor_ykt</a:t>
                      </a:r>
                    </a:p>
                  </a:txBody>
                  <a:tcPr marL="45720" marR="45720" marT="45720" marB="45720" anchor="t" anchorCtr="0" horzOverflow="overflow">
                    <a:noFill/>
                  </a:tcPr>
                </a:tc>
              </a:tr>
              <a:tr h="1182083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E-mail</a:t>
                      </a:r>
                    </a:p>
                  </a:txBody>
                  <a:tcPr marL="45720" marR="45720" marT="45720" marB="45720" anchor="t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b="1" sz="1800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t>sb_ykt@mail.ru </a:t>
                      </a:r>
                    </a:p>
                    <a:p>
                      <a:pPr algn="l">
                        <a:defRPr b="1" sz="1800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t>zayavki_sb@mail.ru </a:t>
                      </a:r>
                    </a:p>
                    <a:p>
                      <a:pPr algn="l">
                        <a:defRPr b="1" sz="1800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t>(Отдел реализации путевок)</a:t>
                      </a:r>
                    </a:p>
                  </a:txBody>
                  <a:tcPr marL="45720" marR="45720" marT="45720" marB="45720" anchor="t" anchorCtr="0" horzOverflow="overflow"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Рисунок 3" descr="Рисунок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149" name="TextBox 5"/>
          <p:cNvSpPr txBox="1"/>
          <p:nvPr/>
        </p:nvSpPr>
        <p:spPr>
          <a:xfrm>
            <a:off x="1013281" y="639241"/>
            <a:ext cx="4336030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sz="2400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pPr/>
            <a:r>
              <a:t>Кадровый состав</a:t>
            </a:r>
          </a:p>
        </p:txBody>
      </p:sp>
      <p:sp>
        <p:nvSpPr>
          <p:cNvPr id="150" name="TextBox 47"/>
          <p:cNvSpPr txBox="1"/>
          <p:nvPr/>
        </p:nvSpPr>
        <p:spPr>
          <a:xfrm>
            <a:off x="905352" y="2602164"/>
            <a:ext cx="5258381" cy="2682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sz="1400">
                <a:latin typeface="Circe"/>
                <a:ea typeface="Circe"/>
                <a:cs typeface="Circe"/>
                <a:sym typeface="Circe"/>
              </a:defRPr>
            </a:pPr>
            <a:r>
              <a:t>Штатная численность - 100,75 шт. ед., в т.ч.:</a:t>
            </a:r>
          </a:p>
          <a:p>
            <a:pPr>
              <a:defRPr b="1" sz="1400">
                <a:latin typeface="Circe"/>
                <a:ea typeface="Circe"/>
                <a:cs typeface="Circe"/>
                <a:sym typeface="Circe"/>
              </a:defRPr>
            </a:pPr>
          </a:p>
          <a:p>
            <a:pPr>
              <a:lnSpc>
                <a:spcPct val="150000"/>
              </a:lnSpc>
              <a:defRPr sz="1400">
                <a:latin typeface="Circe"/>
                <a:ea typeface="Circe"/>
                <a:cs typeface="Circe"/>
                <a:sym typeface="Circe"/>
              </a:defRPr>
            </a:pPr>
            <a:r>
              <a:t>     Администрация – 6 чел.</a:t>
            </a:r>
          </a:p>
          <a:p>
            <a:pPr>
              <a:lnSpc>
                <a:spcPct val="150000"/>
              </a:lnSpc>
              <a:defRPr sz="1400">
                <a:latin typeface="Circe"/>
                <a:ea typeface="Circe"/>
                <a:cs typeface="Circe"/>
                <a:sym typeface="Circe"/>
              </a:defRPr>
            </a:pPr>
            <a:r>
              <a:t>     Педагогические работники – 26 чел.</a:t>
            </a:r>
          </a:p>
          <a:p>
            <a:pPr>
              <a:lnSpc>
                <a:spcPct val="150000"/>
              </a:lnSpc>
              <a:defRPr sz="1400">
                <a:latin typeface="Circe"/>
                <a:ea typeface="Circe"/>
                <a:cs typeface="Circe"/>
                <a:sym typeface="Circe"/>
              </a:defRPr>
            </a:pPr>
            <a:r>
              <a:t>     Медицинские работники – 7 чел.</a:t>
            </a:r>
          </a:p>
          <a:p>
            <a:pPr>
              <a:lnSpc>
                <a:spcPct val="150000"/>
              </a:lnSpc>
              <a:defRPr sz="1400">
                <a:latin typeface="Circe"/>
                <a:ea typeface="Circe"/>
                <a:cs typeface="Circe"/>
                <a:sym typeface="Circe"/>
              </a:defRPr>
            </a:pPr>
            <a:r>
              <a:t>     Служащие -15 чел.</a:t>
            </a:r>
          </a:p>
          <a:p>
            <a:pPr>
              <a:lnSpc>
                <a:spcPct val="150000"/>
              </a:lnSpc>
              <a:defRPr sz="1400">
                <a:latin typeface="Circe"/>
                <a:ea typeface="Circe"/>
                <a:cs typeface="Circe"/>
                <a:sym typeface="Circe"/>
              </a:defRPr>
            </a:pPr>
            <a:r>
              <a:t>    Обслуживающий персонал – 18 чел.</a:t>
            </a:r>
          </a:p>
          <a:p>
            <a:pPr>
              <a:lnSpc>
                <a:spcPct val="150000"/>
              </a:lnSpc>
              <a:defRPr sz="1400">
                <a:latin typeface="Circe"/>
                <a:ea typeface="Circe"/>
                <a:cs typeface="Circe"/>
                <a:sym typeface="Circe"/>
              </a:defRPr>
            </a:pPr>
            <a:r>
              <a:t>     Финансово-экономический блок – 6 чел.</a:t>
            </a:r>
          </a:p>
          <a:p>
            <a:pPr>
              <a:lnSpc>
                <a:spcPct val="150000"/>
              </a:lnSpc>
              <a:defRPr sz="1400">
                <a:latin typeface="Circe"/>
                <a:ea typeface="Circe"/>
                <a:cs typeface="Circe"/>
                <a:sym typeface="Circe"/>
              </a:defRPr>
            </a:pPr>
            <a:r>
              <a:t>     Учебно-вспомогательный персонал – 14 чел.</a:t>
            </a:r>
          </a:p>
        </p:txBody>
      </p:sp>
      <p:sp>
        <p:nvSpPr>
          <p:cNvPr id="151" name="Прямая соединительная линия 51"/>
          <p:cNvSpPr/>
          <p:nvPr/>
        </p:nvSpPr>
        <p:spPr>
          <a:xfrm>
            <a:off x="967555" y="2942281"/>
            <a:ext cx="3100564" cy="9"/>
          </a:xfrm>
          <a:prstGeom prst="line">
            <a:avLst/>
          </a:prstGeom>
          <a:ln w="19050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pic>
        <p:nvPicPr>
          <p:cNvPr id="152" name="Рисунок 58" descr="Рисунок 5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67560" y="3224296"/>
            <a:ext cx="53843" cy="538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Рисунок 59" descr="Рисунок 5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71634" y="3552061"/>
            <a:ext cx="53842" cy="538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Рисунок 60" descr="Рисунок 60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68459" y="3860991"/>
            <a:ext cx="53842" cy="538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Рисунок 61" descr="Рисунок 6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74809" y="4188755"/>
            <a:ext cx="53842" cy="538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Рисунок 63" descr="Рисунок 6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75707" y="4835242"/>
            <a:ext cx="53842" cy="538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Рисунок 64" descr="Рисунок 6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74809" y="5144172"/>
            <a:ext cx="53842" cy="538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Рисунок 65" descr="Рисунок 6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71634" y="4502579"/>
            <a:ext cx="53842" cy="538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Рисунок 2" descr="Рисунок 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106700" y="588441"/>
            <a:ext cx="6373172" cy="637316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Рисунок 4" descr="Рисунок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1401" y="1763081"/>
            <a:ext cx="2886676" cy="2280475"/>
          </a:xfrm>
          <a:prstGeom prst="rect">
            <a:avLst/>
          </a:prstGeom>
          <a:ln w="12700">
            <a:miter lim="400000"/>
          </a:ln>
        </p:spPr>
      </p:pic>
      <p:sp>
        <p:nvSpPr>
          <p:cNvPr id="162" name="TextBox 5"/>
          <p:cNvSpPr txBox="1"/>
          <p:nvPr/>
        </p:nvSpPr>
        <p:spPr>
          <a:xfrm>
            <a:off x="4473216" y="1673167"/>
            <a:ext cx="7247382" cy="5438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>
                <a:solidFill>
                  <a:srgbClr val="60CDCD"/>
                </a:solidFill>
                <a:latin typeface="Circe Bold"/>
                <a:ea typeface="Circe Bold"/>
                <a:cs typeface="Circe Bold"/>
                <a:sym typeface="Circe Bold"/>
              </a:defRPr>
            </a:pPr>
            <a:r>
              <a:t>Центр «Сосновый бор»:</a:t>
            </a:r>
          </a:p>
          <a:p>
            <a:pPr>
              <a:defRPr sz="1600">
                <a:latin typeface="Circe"/>
                <a:ea typeface="Circe"/>
                <a:cs typeface="Circe"/>
                <a:sym typeface="Circe"/>
              </a:defRPr>
            </a:pPr>
          </a:p>
          <a:p>
            <a:pPr>
              <a:defRPr b="1" sz="1600">
                <a:latin typeface="Circe"/>
                <a:ea typeface="Circe"/>
                <a:cs typeface="Circe"/>
                <a:sym typeface="Circe"/>
              </a:defRPr>
            </a:pPr>
            <a:r>
              <a:t>Ассоциированная школа ЮНЕСКО;</a:t>
            </a:r>
          </a:p>
          <a:p>
            <a:pPr>
              <a:defRPr b="1" sz="1600">
                <a:latin typeface="Circe"/>
                <a:ea typeface="Circe"/>
                <a:cs typeface="Circe"/>
                <a:sym typeface="Circe"/>
              </a:defRPr>
            </a:pPr>
          </a:p>
          <a:p>
            <a:pPr>
              <a:defRPr b="1" sz="1600">
                <a:latin typeface="Circe"/>
                <a:ea typeface="Circe"/>
                <a:cs typeface="Circe"/>
                <a:sym typeface="Circe"/>
              </a:defRPr>
            </a:pPr>
            <a:r>
              <a:t>Член Ассоциации Школ Международного Бакалавриата стран Содружества Независимых Государств; </a:t>
            </a:r>
          </a:p>
          <a:p>
            <a:pPr>
              <a:defRPr b="1" sz="1600">
                <a:latin typeface="Circe"/>
                <a:ea typeface="Circe"/>
                <a:cs typeface="Circe"/>
                <a:sym typeface="Circe"/>
              </a:defRPr>
            </a:pPr>
          </a:p>
          <a:p>
            <a:pPr>
              <a:defRPr b="1" sz="1600">
                <a:latin typeface="Circe"/>
                <a:ea typeface="Circe"/>
                <a:cs typeface="Circe"/>
                <a:sym typeface="Circe"/>
              </a:defRPr>
            </a:pPr>
            <a:r>
              <a:t>Интерактивная оздоровительно - образовательной площадка, где совместно отдыхают здоровые дети с детьми с ограниченными возможностями здоровья под эгидой ИИТО ЮНЕСКО;</a:t>
            </a:r>
          </a:p>
          <a:p>
            <a:pPr>
              <a:defRPr b="1" sz="1600">
                <a:latin typeface="Circe"/>
                <a:ea typeface="Circe"/>
                <a:cs typeface="Circe"/>
                <a:sym typeface="Circe"/>
              </a:defRPr>
            </a:pPr>
          </a:p>
          <a:p>
            <a:pPr>
              <a:defRPr b="1" sz="1600">
                <a:latin typeface="Circe"/>
                <a:ea typeface="Circe"/>
                <a:cs typeface="Circe"/>
                <a:sym typeface="Circe"/>
              </a:defRPr>
            </a:pPr>
            <a:r>
              <a:t>Координатор организации детского отдыха и оздоровления в РС(Я);</a:t>
            </a:r>
          </a:p>
          <a:p>
            <a:pPr>
              <a:defRPr b="1" sz="1600">
                <a:latin typeface="Circe"/>
                <a:ea typeface="Circe"/>
                <a:cs typeface="Circe"/>
                <a:sym typeface="Circe"/>
              </a:defRPr>
            </a:pPr>
          </a:p>
          <a:p>
            <a:pPr>
              <a:defRPr b="1" sz="1600">
                <a:latin typeface="Circe"/>
                <a:ea typeface="Circe"/>
                <a:cs typeface="Circe"/>
                <a:sym typeface="Circe"/>
              </a:defRPr>
            </a:pPr>
            <a:r>
              <a:t>Информационно-образовательный и методический центр в области оптимизации питания детей и подростков, обучающихся в образовательных учреждениях Республики Саха (Якутия);</a:t>
            </a:r>
          </a:p>
          <a:p>
            <a:pPr>
              <a:defRPr b="1" sz="1600">
                <a:latin typeface="Circe"/>
                <a:ea typeface="Circe"/>
                <a:cs typeface="Circe"/>
                <a:sym typeface="Circe"/>
              </a:defRPr>
            </a:pPr>
          </a:p>
          <a:p>
            <a:pPr>
              <a:defRPr b="1" sz="1600">
                <a:latin typeface="Circe"/>
                <a:ea typeface="Circe"/>
                <a:cs typeface="Circe"/>
                <a:sym typeface="Circe"/>
              </a:defRPr>
            </a:pPr>
            <a:r>
              <a:t>Кандидат </a:t>
            </a:r>
            <a:r>
              <a:t>International Baccalaureate</a:t>
            </a:r>
            <a:r>
              <a:t>® (</a:t>
            </a:r>
            <a:r>
              <a:t>IB</a:t>
            </a:r>
            <a:r>
              <a:t>) </a:t>
            </a:r>
            <a:r>
              <a:t>World Schools</a:t>
            </a:r>
            <a:r>
              <a:t> по программе начальных лет </a:t>
            </a:r>
            <a:r>
              <a:t>PYP</a:t>
            </a:r>
            <a:r>
              <a:t>. </a:t>
            </a:r>
          </a:p>
          <a:p>
            <a:pPr>
              <a:defRPr b="1" sz="1600">
                <a:latin typeface="Circe"/>
                <a:ea typeface="Circe"/>
                <a:cs typeface="Circe"/>
                <a:sym typeface="Circe"/>
              </a:defRPr>
            </a:pPr>
          </a:p>
          <a:p>
            <a:pPr>
              <a:defRPr b="1" sz="1600">
                <a:latin typeface="Circe"/>
                <a:ea typeface="Circe"/>
                <a:cs typeface="Circe"/>
                <a:sym typeface="Circe"/>
              </a:defRPr>
            </a:pPr>
          </a:p>
        </p:txBody>
      </p:sp>
      <p:pic>
        <p:nvPicPr>
          <p:cNvPr id="163" name="Рисунок 12" descr="Рисунок 1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115651" y="2298596"/>
            <a:ext cx="137347" cy="13734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Рисунок 13" descr="Рисунок 1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117618" y="2834645"/>
            <a:ext cx="137347" cy="13734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Рисунок 14" descr="Рисунок 1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117618" y="3495809"/>
            <a:ext cx="137347" cy="13734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6" name="Рисунок 15" descr="Рисунок 1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117618" y="4523305"/>
            <a:ext cx="137347" cy="13734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7" name="Рисунок 17" descr="Рисунок 17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4280456" y="3131087"/>
            <a:ext cx="8941995" cy="93506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68" name="Рисунок 15" descr="Рисунок 1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117618" y="5008836"/>
            <a:ext cx="137347" cy="13734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9" name="Рисунок 15" descr="Рисунок 1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117618" y="5970665"/>
            <a:ext cx="137347" cy="137347"/>
          </a:xfrm>
          <a:prstGeom prst="rect">
            <a:avLst/>
          </a:prstGeom>
          <a:ln w="12700">
            <a:miter lim="400000"/>
          </a:ln>
        </p:spPr>
      </p:pic>
      <p:sp>
        <p:nvSpPr>
          <p:cNvPr id="170" name="TextBox 1"/>
          <p:cNvSpPr txBox="1"/>
          <p:nvPr/>
        </p:nvSpPr>
        <p:spPr>
          <a:xfrm>
            <a:off x="471401" y="159606"/>
            <a:ext cx="11528815" cy="11963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sz="2400">
                <a:solidFill>
                  <a:srgbClr val="32E2F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Миссия: </a:t>
            </a:r>
          </a:p>
          <a:p>
            <a:pPr algn="ctr">
              <a:defRPr b="1" sz="2400">
                <a:solidFill>
                  <a:srgbClr val="32E2F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Центр «Сосновый бор» - это самообучающаяся организация, которая ориентирована на здоровье, благополучие и счастье детей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Рисунок 3" descr="Рисунок 3"/>
          <p:cNvPicPr>
            <a:picLocks noChangeAspect="1"/>
          </p:cNvPicPr>
          <p:nvPr/>
        </p:nvPicPr>
        <p:blipFill>
          <a:blip r:embed="rId2">
            <a:extLst/>
          </a:blip>
          <a:srcRect l="0" t="0" r="25143" b="0"/>
          <a:stretch>
            <a:fillRect/>
          </a:stretch>
        </p:blipFill>
        <p:spPr>
          <a:xfrm>
            <a:off x="-8" y="2761289"/>
            <a:ext cx="12192015" cy="429240"/>
          </a:xfrm>
          <a:prstGeom prst="rect">
            <a:avLst/>
          </a:prstGeom>
          <a:ln w="12700">
            <a:miter lim="400000"/>
          </a:ln>
        </p:spPr>
      </p:pic>
      <p:sp>
        <p:nvSpPr>
          <p:cNvPr id="173" name="Прямоугольник 8"/>
          <p:cNvSpPr txBox="1"/>
          <p:nvPr/>
        </p:nvSpPr>
        <p:spPr>
          <a:xfrm>
            <a:off x="380788" y="3354825"/>
            <a:ext cx="3144898" cy="3545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marL="285750" indent="-285750">
              <a:buClr>
                <a:srgbClr val="60CDCD"/>
              </a:buClr>
              <a:buSzPct val="100000"/>
              <a:buChar char="▪"/>
              <a:defRPr b="1" sz="1400">
                <a:latin typeface="Circe"/>
                <a:ea typeface="Circe"/>
                <a:cs typeface="Circe"/>
                <a:sym typeface="Circe"/>
              </a:defRPr>
            </a:pPr>
            <a:r>
              <a:t>Спортивный блок (стадион, тропа здоровья «Теренкур», кабинет ЛФК)</a:t>
            </a:r>
          </a:p>
          <a:p>
            <a:pPr>
              <a:defRPr b="1" sz="1400">
                <a:latin typeface="Circe"/>
                <a:ea typeface="Circe"/>
                <a:cs typeface="Circe"/>
                <a:sym typeface="Circe"/>
              </a:defRPr>
            </a:pPr>
          </a:p>
          <a:p>
            <a:pPr marL="285750" indent="-285750">
              <a:buClr>
                <a:srgbClr val="60CDCD"/>
              </a:buClr>
              <a:buSzPct val="100000"/>
              <a:buChar char="▪"/>
              <a:defRPr b="1" sz="1400">
                <a:latin typeface="Circe"/>
                <a:ea typeface="Circe"/>
                <a:cs typeface="Circe"/>
                <a:sym typeface="Circe"/>
              </a:defRPr>
            </a:pPr>
            <a:r>
              <a:t>СПА блок (гальванические ванны, галокамера, массажные кабинеты, хамам)</a:t>
            </a:r>
          </a:p>
          <a:p>
            <a:pPr>
              <a:defRPr b="1" sz="1400">
                <a:latin typeface="Circe"/>
                <a:ea typeface="Circe"/>
                <a:cs typeface="Circe"/>
                <a:sym typeface="Circe"/>
              </a:defRPr>
            </a:pPr>
          </a:p>
          <a:p>
            <a:pPr marL="285750" indent="-285750">
              <a:buClr>
                <a:srgbClr val="60CDCD"/>
              </a:buClr>
              <a:buSzPct val="100000"/>
              <a:buChar char="▪"/>
              <a:defRPr b="1" sz="1400">
                <a:latin typeface="Circe"/>
                <a:ea typeface="Circe"/>
                <a:cs typeface="Circe"/>
                <a:sym typeface="Circe"/>
              </a:defRPr>
            </a:pPr>
            <a:r>
              <a:t>Медицинский блок (физиокабинеты, стоматология)</a:t>
            </a:r>
          </a:p>
          <a:p>
            <a:pPr marL="285750" indent="-285750">
              <a:buClr>
                <a:srgbClr val="60CDCD"/>
              </a:buClr>
              <a:buSzPct val="100000"/>
              <a:buChar char="▪"/>
              <a:defRPr b="1" sz="1400">
                <a:latin typeface="Circe"/>
                <a:ea typeface="Circe"/>
                <a:cs typeface="Circe"/>
                <a:sym typeface="Circe"/>
              </a:defRPr>
            </a:pPr>
          </a:p>
          <a:p>
            <a:pPr marL="285750" indent="-285750">
              <a:buClr>
                <a:srgbClr val="60CDCD"/>
              </a:buClr>
              <a:buSzPct val="100000"/>
              <a:buChar char="▪"/>
              <a:defRPr b="1" sz="1400">
                <a:latin typeface="Circe"/>
                <a:ea typeface="Circe"/>
                <a:cs typeface="Circe"/>
                <a:sym typeface="Circe"/>
              </a:defRPr>
            </a:pPr>
            <a:r>
              <a:t>Психологическая служба</a:t>
            </a:r>
          </a:p>
          <a:p>
            <a:pPr>
              <a:defRPr b="1" sz="1400">
                <a:latin typeface="Circe"/>
                <a:ea typeface="Circe"/>
                <a:cs typeface="Circe"/>
                <a:sym typeface="Circe"/>
              </a:defRPr>
            </a:pPr>
          </a:p>
          <a:p>
            <a:pPr marL="285750" indent="-285750">
              <a:buClr>
                <a:srgbClr val="60CDCD"/>
              </a:buClr>
              <a:buSzPct val="100000"/>
              <a:buChar char="▪"/>
              <a:defRPr b="1" sz="1400">
                <a:latin typeface="Circe"/>
                <a:ea typeface="Circe"/>
                <a:cs typeface="Circe"/>
                <a:sym typeface="Circe"/>
              </a:defRPr>
            </a:pPr>
            <a:r>
              <a:t>Координатор здорового питания в РС (Я)</a:t>
            </a:r>
          </a:p>
        </p:txBody>
      </p:sp>
      <p:pic>
        <p:nvPicPr>
          <p:cNvPr id="174" name="Рисунок 11" descr="Рисунок 1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175" name="TextBox 12"/>
          <p:cNvSpPr txBox="1"/>
          <p:nvPr/>
        </p:nvSpPr>
        <p:spPr>
          <a:xfrm>
            <a:off x="1128784" y="600739"/>
            <a:ext cx="4336030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sz="2400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pPr/>
            <a:r>
              <a:t>Основные направления</a:t>
            </a:r>
          </a:p>
        </p:txBody>
      </p:sp>
      <p:sp>
        <p:nvSpPr>
          <p:cNvPr id="176" name="Прямоугольник 15"/>
          <p:cNvSpPr txBox="1"/>
          <p:nvPr/>
        </p:nvSpPr>
        <p:spPr>
          <a:xfrm>
            <a:off x="1015456" y="2259764"/>
            <a:ext cx="1780685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b="1">
                <a:latin typeface="Circe"/>
                <a:ea typeface="Circe"/>
                <a:cs typeface="Circe"/>
                <a:sym typeface="Circe"/>
              </a:defRPr>
            </a:lvl1pPr>
          </a:lstStyle>
          <a:p>
            <a:pPr/>
            <a:r>
              <a:t>Оздоровление</a:t>
            </a:r>
          </a:p>
        </p:txBody>
      </p:sp>
      <p:sp>
        <p:nvSpPr>
          <p:cNvPr id="177" name="Прямоугольник 16"/>
          <p:cNvSpPr txBox="1"/>
          <p:nvPr/>
        </p:nvSpPr>
        <p:spPr>
          <a:xfrm>
            <a:off x="5071871" y="2259764"/>
            <a:ext cx="1612361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b="1">
                <a:latin typeface="Circe"/>
                <a:ea typeface="Circe"/>
                <a:cs typeface="Circe"/>
                <a:sym typeface="Circe"/>
              </a:defRPr>
            </a:lvl1pPr>
          </a:lstStyle>
          <a:p>
            <a:pPr/>
            <a:r>
              <a:t>Образование</a:t>
            </a:r>
          </a:p>
        </p:txBody>
      </p:sp>
      <p:sp>
        <p:nvSpPr>
          <p:cNvPr id="178" name="Прямоугольник 17"/>
          <p:cNvSpPr txBox="1"/>
          <p:nvPr/>
        </p:nvSpPr>
        <p:spPr>
          <a:xfrm>
            <a:off x="9615092" y="2259764"/>
            <a:ext cx="853226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b="1">
                <a:latin typeface="Circe"/>
                <a:ea typeface="Circe"/>
                <a:cs typeface="Circe"/>
                <a:sym typeface="Circe"/>
              </a:defRPr>
            </a:lvl1pPr>
          </a:lstStyle>
          <a:p>
            <a:pPr/>
            <a:r>
              <a:t>Отдых</a:t>
            </a:r>
          </a:p>
        </p:txBody>
      </p:sp>
      <p:sp>
        <p:nvSpPr>
          <p:cNvPr id="179" name="Прямоугольник 18"/>
          <p:cNvSpPr txBox="1"/>
          <p:nvPr/>
        </p:nvSpPr>
        <p:spPr>
          <a:xfrm>
            <a:off x="4305603" y="3354825"/>
            <a:ext cx="3144905" cy="1818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marL="285750" indent="-285750">
              <a:buClr>
                <a:srgbClr val="60CDCD"/>
              </a:buClr>
              <a:buSzPct val="100000"/>
              <a:buChar char="▪"/>
              <a:defRPr b="1" sz="1400">
                <a:latin typeface="Circe"/>
                <a:ea typeface="Circe"/>
                <a:cs typeface="Circe"/>
                <a:sym typeface="Circe"/>
              </a:defRPr>
            </a:pPr>
            <a:r>
              <a:t>Дошкольное образование</a:t>
            </a:r>
          </a:p>
          <a:p>
            <a:pPr marL="285750" indent="-285750">
              <a:buClr>
                <a:srgbClr val="60CDCD"/>
              </a:buClr>
              <a:buSzPct val="100000"/>
              <a:buChar char="▪"/>
              <a:defRPr b="1" sz="1400">
                <a:latin typeface="Circe"/>
                <a:ea typeface="Circe"/>
                <a:cs typeface="Circe"/>
                <a:sym typeface="Circe"/>
              </a:defRPr>
            </a:pPr>
          </a:p>
          <a:p>
            <a:pPr marL="285750" indent="-285750">
              <a:buClr>
                <a:srgbClr val="60CDCD"/>
              </a:buClr>
              <a:buSzPct val="100000"/>
              <a:buChar char="▪"/>
              <a:defRPr b="1" sz="1400">
                <a:latin typeface="Circe"/>
                <a:ea typeface="Circe"/>
                <a:cs typeface="Circe"/>
                <a:sym typeface="Circe"/>
              </a:defRPr>
            </a:pPr>
            <a:r>
              <a:t>Дополнительное образование</a:t>
            </a:r>
          </a:p>
          <a:p>
            <a:pPr marL="285750" indent="-285750">
              <a:buClr>
                <a:srgbClr val="60CDCD"/>
              </a:buClr>
              <a:buSzPct val="100000"/>
              <a:buChar char="▪"/>
              <a:defRPr b="1" sz="1400">
                <a:latin typeface="Circe"/>
                <a:ea typeface="Circe"/>
                <a:cs typeface="Circe"/>
                <a:sym typeface="Circe"/>
              </a:defRPr>
            </a:pPr>
          </a:p>
          <a:p>
            <a:pPr marL="285750" indent="-285750">
              <a:buClr>
                <a:srgbClr val="60CDCD"/>
              </a:buClr>
              <a:buSzPct val="100000"/>
              <a:buChar char="▪"/>
              <a:defRPr b="1" sz="1400">
                <a:latin typeface="Circe"/>
                <a:ea typeface="Circe"/>
                <a:cs typeface="Circe"/>
                <a:sym typeface="Circe"/>
              </a:defRPr>
            </a:pPr>
            <a:r>
              <a:t>Проектная деятельность</a:t>
            </a:r>
          </a:p>
          <a:p>
            <a:pPr marL="285750" indent="-285750">
              <a:buClr>
                <a:srgbClr val="60CDCD"/>
              </a:buClr>
              <a:buSzPct val="100000"/>
              <a:buChar char="▪"/>
              <a:defRPr b="1" sz="1400">
                <a:latin typeface="Circe"/>
                <a:ea typeface="Circe"/>
                <a:cs typeface="Circe"/>
                <a:sym typeface="Circe"/>
              </a:defRPr>
            </a:pPr>
          </a:p>
          <a:p>
            <a:pPr marL="285750" indent="-285750">
              <a:buClr>
                <a:srgbClr val="60CDCD"/>
              </a:buClr>
              <a:buSzPct val="100000"/>
              <a:buChar char="▪"/>
              <a:defRPr b="1" sz="1400">
                <a:latin typeface="Circe"/>
                <a:ea typeface="Circe"/>
                <a:cs typeface="Circe"/>
                <a:sym typeface="Circe"/>
              </a:defRPr>
            </a:pPr>
            <a:r>
              <a:t>Методическая и инновационная деятельность</a:t>
            </a:r>
          </a:p>
        </p:txBody>
      </p:sp>
      <p:sp>
        <p:nvSpPr>
          <p:cNvPr id="180" name="Прямоугольник 19"/>
          <p:cNvSpPr txBox="1"/>
          <p:nvPr/>
        </p:nvSpPr>
        <p:spPr>
          <a:xfrm>
            <a:off x="8469259" y="3321396"/>
            <a:ext cx="3144898" cy="1386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marL="285750" indent="-285750">
              <a:buClr>
                <a:srgbClr val="60CDCD"/>
              </a:buClr>
              <a:buSzPct val="100000"/>
              <a:buChar char="▪"/>
              <a:defRPr b="1" sz="1400">
                <a:latin typeface="Circe"/>
                <a:ea typeface="Circe"/>
                <a:cs typeface="Circe"/>
                <a:sym typeface="Circe"/>
              </a:defRPr>
            </a:pPr>
            <a:r>
              <a:t>Координатор организации детского отдыха и оздоровления в РС (Я)</a:t>
            </a:r>
          </a:p>
          <a:p>
            <a:pPr>
              <a:defRPr b="1" sz="1400">
                <a:latin typeface="Circe"/>
                <a:ea typeface="Circe"/>
                <a:cs typeface="Circe"/>
                <a:sym typeface="Circe"/>
              </a:defRPr>
            </a:pPr>
          </a:p>
          <a:p>
            <a:pPr marL="285750" indent="-285750">
              <a:buClr>
                <a:srgbClr val="60CDCD"/>
              </a:buClr>
              <a:buSzPct val="100000"/>
              <a:buChar char="▪"/>
              <a:defRPr b="1" sz="1400">
                <a:latin typeface="Circe"/>
                <a:ea typeface="Circe"/>
                <a:cs typeface="Circe"/>
                <a:sym typeface="Circe"/>
              </a:defRPr>
            </a:pPr>
            <a:r>
              <a:t>Досуг, коллективно-творческие дела</a:t>
            </a:r>
          </a:p>
        </p:txBody>
      </p:sp>
      <p:pic>
        <p:nvPicPr>
          <p:cNvPr id="181" name="Рисунок 10" descr="Рисунок 10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59560" y="-7203332"/>
            <a:ext cx="8941994" cy="935068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Рисунок 11" descr="Рисунок 1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184" name="TextBox 12"/>
          <p:cNvSpPr txBox="1"/>
          <p:nvPr/>
        </p:nvSpPr>
        <p:spPr>
          <a:xfrm>
            <a:off x="1128784" y="600739"/>
            <a:ext cx="4336030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sz="2400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pPr/>
            <a:r>
              <a:t>Задачи 2020 года</a:t>
            </a:r>
          </a:p>
        </p:txBody>
      </p:sp>
      <p:sp>
        <p:nvSpPr>
          <p:cNvPr id="185" name="TextBox 13"/>
          <p:cNvSpPr txBox="1"/>
          <p:nvPr/>
        </p:nvSpPr>
        <p:spPr>
          <a:xfrm>
            <a:off x="745730" y="2365961"/>
            <a:ext cx="4470032" cy="5093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sz="1400">
                <a:uFill>
                  <a:solidFill>
                    <a:srgbClr val="000000"/>
                  </a:solidFill>
                </a:uFill>
              </a:defRPr>
            </a:lvl1pPr>
          </a:lstStyle>
          <a:p>
            <a:pPr/>
            <a:r>
              <a:t>Сохранение охвата отдыхом, оздоровлением и занятостью детей по республике не ниже 75,5 %;</a:t>
            </a:r>
          </a:p>
        </p:txBody>
      </p:sp>
      <p:sp>
        <p:nvSpPr>
          <p:cNvPr id="186" name="TextBox 14"/>
          <p:cNvSpPr txBox="1"/>
          <p:nvPr/>
        </p:nvSpPr>
        <p:spPr>
          <a:xfrm>
            <a:off x="785990" y="3411337"/>
            <a:ext cx="4389511" cy="73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sz="1400">
                <a:uFill>
                  <a:solidFill>
                    <a:srgbClr val="000000"/>
                  </a:solidFill>
                </a:uFill>
              </a:defRPr>
            </a:lvl1pPr>
          </a:lstStyle>
          <a:p>
            <a:pPr/>
            <a:r>
              <a:t>Продолжение работы по авторизации программы PYP IB в дошкольном отделении Центра детского сада «Лингва»;</a:t>
            </a:r>
          </a:p>
        </p:txBody>
      </p:sp>
      <p:sp>
        <p:nvSpPr>
          <p:cNvPr id="187" name="TextBox 20"/>
          <p:cNvSpPr txBox="1"/>
          <p:nvPr/>
        </p:nvSpPr>
        <p:spPr>
          <a:xfrm>
            <a:off x="6429974" y="2365960"/>
            <a:ext cx="4835131" cy="9665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sz="1400">
                <a:uFill>
                  <a:solidFill>
                    <a:srgbClr val="000000"/>
                  </a:solidFill>
                </a:uFill>
              </a:defRPr>
            </a:lvl1pPr>
          </a:lstStyle>
          <a:p>
            <a:pPr/>
            <a:r>
              <a:t>Участие с новыми проектами в конкурсах Министерства Просвещения Российской Федерации на предоставление грантов из федерального бюджета национального проекта «Образование»;</a:t>
            </a:r>
          </a:p>
        </p:txBody>
      </p:sp>
      <p:sp>
        <p:nvSpPr>
          <p:cNvPr id="188" name="TextBox 21"/>
          <p:cNvSpPr txBox="1"/>
          <p:nvPr/>
        </p:nvSpPr>
        <p:spPr>
          <a:xfrm>
            <a:off x="6480774" y="5351271"/>
            <a:ext cx="4470027" cy="9665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sz="1400">
                <a:uFill>
                  <a:solidFill>
                    <a:srgbClr val="000000"/>
                  </a:solidFill>
                </a:uFill>
              </a:defRPr>
            </a:lvl1pPr>
          </a:lstStyle>
          <a:p>
            <a:pPr/>
            <a:r>
              <a:t>Проведение профильных смен, связанных с проектом «Мы – будущее России!» и посвященных к Году 75-летия Победы и Году патриотизма в Республике Саха (Якутия).</a:t>
            </a:r>
          </a:p>
        </p:txBody>
      </p:sp>
      <p:sp>
        <p:nvSpPr>
          <p:cNvPr id="189" name="Прямая соединительная линия 23"/>
          <p:cNvSpPr/>
          <p:nvPr/>
        </p:nvSpPr>
        <p:spPr>
          <a:xfrm>
            <a:off x="784070" y="2333037"/>
            <a:ext cx="3100563" cy="9"/>
          </a:xfrm>
          <a:prstGeom prst="line">
            <a:avLst/>
          </a:prstGeom>
          <a:ln w="19050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90" name="Прямая соединительная линия 24"/>
          <p:cNvSpPr/>
          <p:nvPr/>
        </p:nvSpPr>
        <p:spPr>
          <a:xfrm>
            <a:off x="781102" y="3335080"/>
            <a:ext cx="3100562" cy="9"/>
          </a:xfrm>
          <a:prstGeom prst="line">
            <a:avLst/>
          </a:prstGeom>
          <a:ln w="19050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91" name="Прямая соединительная линия 25"/>
          <p:cNvSpPr/>
          <p:nvPr/>
        </p:nvSpPr>
        <p:spPr>
          <a:xfrm>
            <a:off x="784071" y="4466235"/>
            <a:ext cx="3100562" cy="9"/>
          </a:xfrm>
          <a:prstGeom prst="line">
            <a:avLst/>
          </a:prstGeom>
          <a:ln w="19050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92" name="Прямая соединительная линия 26"/>
          <p:cNvSpPr/>
          <p:nvPr/>
        </p:nvSpPr>
        <p:spPr>
          <a:xfrm>
            <a:off x="6465282" y="2333037"/>
            <a:ext cx="3100560" cy="9"/>
          </a:xfrm>
          <a:prstGeom prst="line">
            <a:avLst/>
          </a:prstGeom>
          <a:ln w="19050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93" name="TextBox 29"/>
          <p:cNvSpPr txBox="1"/>
          <p:nvPr/>
        </p:nvSpPr>
        <p:spPr>
          <a:xfrm>
            <a:off x="745736" y="2884864"/>
            <a:ext cx="362301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sz="2400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194" name="TextBox 31"/>
          <p:cNvSpPr txBox="1"/>
          <p:nvPr/>
        </p:nvSpPr>
        <p:spPr>
          <a:xfrm>
            <a:off x="6462312" y="4970395"/>
            <a:ext cx="362301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sz="2400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pPr/>
            <a:r>
              <a:t>6</a:t>
            </a:r>
          </a:p>
        </p:txBody>
      </p:sp>
      <p:pic>
        <p:nvPicPr>
          <p:cNvPr id="195" name="Рисунок 18" descr="Рисунок 1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4302041">
            <a:off x="6431729" y="-5466683"/>
            <a:ext cx="8153618" cy="8526268"/>
          </a:xfrm>
          <a:prstGeom prst="rect">
            <a:avLst/>
          </a:prstGeom>
          <a:ln w="12700">
            <a:miter lim="400000"/>
          </a:ln>
        </p:spPr>
      </p:pic>
      <p:sp>
        <p:nvSpPr>
          <p:cNvPr id="196" name="TextBox 20"/>
          <p:cNvSpPr txBox="1"/>
          <p:nvPr/>
        </p:nvSpPr>
        <p:spPr>
          <a:xfrm>
            <a:off x="727667" y="4548721"/>
            <a:ext cx="4835139" cy="14237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sz="1400">
                <a:uFill>
                  <a:solidFill>
                    <a:srgbClr val="000000"/>
                  </a:solidFill>
                </a:uFill>
              </a:defRPr>
            </a:lvl1pPr>
          </a:lstStyle>
          <a:p>
            <a:pPr/>
            <a:r>
              <a:t>Дальнейшее участие в реализации крупномасштабного социального проекта  по созданию детского лагеря по механизму концессионного соглашения - «Строительство круглогодичного детского центра отдыха  и оздоровления «Полярная звезда» на территории Республики Саха (Якутия);</a:t>
            </a:r>
          </a:p>
        </p:txBody>
      </p:sp>
      <p:sp>
        <p:nvSpPr>
          <p:cNvPr id="197" name="TextBox 31"/>
          <p:cNvSpPr txBox="1"/>
          <p:nvPr/>
        </p:nvSpPr>
        <p:spPr>
          <a:xfrm>
            <a:off x="6471818" y="3199127"/>
            <a:ext cx="362301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sz="2400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pPr/>
            <a:r>
              <a:t>5</a:t>
            </a:r>
          </a:p>
        </p:txBody>
      </p:sp>
      <p:sp>
        <p:nvSpPr>
          <p:cNvPr id="198" name="TextBox 31"/>
          <p:cNvSpPr txBox="1"/>
          <p:nvPr/>
        </p:nvSpPr>
        <p:spPr>
          <a:xfrm>
            <a:off x="6462312" y="1929264"/>
            <a:ext cx="362301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sz="2400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199" name="Прямая соединительная линия 26"/>
          <p:cNvSpPr/>
          <p:nvPr/>
        </p:nvSpPr>
        <p:spPr>
          <a:xfrm>
            <a:off x="6465282" y="3656476"/>
            <a:ext cx="3100560" cy="10"/>
          </a:xfrm>
          <a:prstGeom prst="line">
            <a:avLst/>
          </a:prstGeom>
          <a:ln w="19050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00" name="TextBox 20"/>
          <p:cNvSpPr txBox="1"/>
          <p:nvPr/>
        </p:nvSpPr>
        <p:spPr>
          <a:xfrm>
            <a:off x="6429974" y="3654857"/>
            <a:ext cx="4835131" cy="14237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sz="1400">
                <a:uFill>
                  <a:solidFill>
                    <a:srgbClr val="000000"/>
                  </a:solidFill>
                </a:uFill>
              </a:defRPr>
            </a:lvl1pPr>
          </a:lstStyle>
          <a:p>
            <a:pPr/>
            <a:r>
              <a:t>Международное сотрудничество с Технической средней школой науки и технологий и Национальным технологическим институтом «KOSEN Education» (Токио, Япония), Shanghai I&amp;C foreign language school, Восточно-Китайским педагогическим университетом (East China Normal University) (Шанхай, Китай);</a:t>
            </a:r>
          </a:p>
        </p:txBody>
      </p:sp>
      <p:sp>
        <p:nvSpPr>
          <p:cNvPr id="201" name="Прямая соединительная линия 26"/>
          <p:cNvSpPr/>
          <p:nvPr/>
        </p:nvSpPr>
        <p:spPr>
          <a:xfrm>
            <a:off x="6465282" y="5360796"/>
            <a:ext cx="3100560" cy="10"/>
          </a:xfrm>
          <a:prstGeom prst="line">
            <a:avLst/>
          </a:prstGeom>
          <a:ln w="19050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02" name="TextBox 29"/>
          <p:cNvSpPr txBox="1"/>
          <p:nvPr/>
        </p:nvSpPr>
        <p:spPr>
          <a:xfrm>
            <a:off x="745736" y="1929264"/>
            <a:ext cx="362301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sz="2400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203" name="TextBox 29"/>
          <p:cNvSpPr txBox="1"/>
          <p:nvPr/>
        </p:nvSpPr>
        <p:spPr>
          <a:xfrm>
            <a:off x="745736" y="3995303"/>
            <a:ext cx="362301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sz="2400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pPr/>
            <a:r>
              <a:t>3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" name="Таблица 1"/>
          <p:cNvGraphicFramePr/>
          <p:nvPr/>
        </p:nvGraphicFramePr>
        <p:xfrm>
          <a:off x="434549" y="149566"/>
          <a:ext cx="11322902" cy="4405191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660998"/>
                <a:gridCol w="453730"/>
                <a:gridCol w="5184586"/>
                <a:gridCol w="2128266"/>
                <a:gridCol w="1361762"/>
                <a:gridCol w="1533559"/>
              </a:tblGrid>
              <a:tr h="295150">
                <a:tc gridSpan="6">
                  <a:txBody>
                    <a:bodyPr/>
                    <a:lstStyle/>
                    <a:p>
                      <a:pPr algn="ctr">
                        <a:defRPr b="1" sz="1500"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algn="ctr">
                        <a:defRPr b="1" sz="1500"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Выполнение плана государственного задания ГАУ ДО РС(Я) ЦОиОД "Сосновый бор" по итогам 2020 года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CC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465435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200">
                          <a:latin typeface="Circe"/>
                          <a:ea typeface="Circe"/>
                          <a:cs typeface="Circe"/>
                          <a:sym typeface="Circe"/>
                        </a:rPr>
                        <a:t>Услуга/работа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200">
                          <a:latin typeface="Circe"/>
                          <a:ea typeface="Circe"/>
                          <a:cs typeface="Circe"/>
                          <a:sym typeface="Circe"/>
                        </a:rPr>
                        <a:t>№ п/п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200">
                          <a:latin typeface="Circe"/>
                          <a:ea typeface="Circe"/>
                          <a:cs typeface="Circe"/>
                          <a:sym typeface="Circe"/>
                        </a:rPr>
                        <a:t>Наименование 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200">
                          <a:latin typeface="Circe"/>
                          <a:ea typeface="Circe"/>
                          <a:cs typeface="Circe"/>
                          <a:sym typeface="Circe"/>
                        </a:rPr>
                        <a:t>Ед.изм.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200">
                          <a:latin typeface="Circe"/>
                          <a:ea typeface="Circe"/>
                          <a:cs typeface="Circe"/>
                          <a:sym typeface="Circe"/>
                        </a:rPr>
                        <a:t>Уточненный (итоговый) объем ГЗ на 2020 год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200">
                          <a:latin typeface="Circe"/>
                          <a:ea typeface="Circe"/>
                          <a:cs typeface="Circe"/>
                          <a:sym typeface="Circe"/>
                        </a:rPr>
                        <a:t>Фактически выполненный объем ГЗ за 2020 год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CCFFFF"/>
                    </a:solidFill>
                  </a:tcPr>
                </a:tc>
              </a:tr>
              <a:tr h="297408">
                <a:tc rowSpan="5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200">
                          <a:latin typeface="Circe"/>
                          <a:ea typeface="Circe"/>
                          <a:cs typeface="Circe"/>
                          <a:sym typeface="Circe"/>
                        </a:rPr>
                        <a:t>Услуга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latin typeface="Circe"/>
                          <a:ea typeface="Circe"/>
                          <a:cs typeface="Circe"/>
                          <a:sym typeface="Circe"/>
                        </a:rPr>
                        <a:t>1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 sz="110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Организация отдыха детей и молодежи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Человеко-день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7 579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7 352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</a:tr>
              <a:tr h="293074">
                <a:tc vMerge="1">
                  <a:tcPr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latin typeface="Circe"/>
                          <a:ea typeface="Circe"/>
                          <a:cs typeface="Circe"/>
                          <a:sym typeface="Circe"/>
                        </a:rPr>
                        <a:t>2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 sz="110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Присмотр и уход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Человек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50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51,7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</a:tr>
              <a:tr h="347198">
                <a:tc vMerge="1">
                  <a:tcPr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latin typeface="Circe"/>
                          <a:ea typeface="Circe"/>
                          <a:cs typeface="Circe"/>
                          <a:sym typeface="Circe"/>
                        </a:rPr>
                        <a:t>3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 sz="110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Реализация дополнительных общеразвивающих программ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Человеко-час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110 431,2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36 016,2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</a:tr>
              <a:tr h="347198">
                <a:tc vMerge="1">
                  <a:tcPr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latin typeface="Circe"/>
                          <a:ea typeface="Circe"/>
                          <a:cs typeface="Circe"/>
                          <a:sym typeface="Circe"/>
                        </a:rPr>
                        <a:t>4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 sz="110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Реализация дополнительных общеразвивающих программ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Человеко-час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122 042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138 548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</a:tr>
              <a:tr h="347198">
                <a:tc vMerge="1">
                  <a:tcPr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latin typeface="Circe"/>
                          <a:ea typeface="Circe"/>
                          <a:cs typeface="Circe"/>
                          <a:sym typeface="Circe"/>
                        </a:rPr>
                        <a:t>5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 sz="110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Реализация основных общеобразовательных программ дошкольного образования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Человек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50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51,7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</a:tr>
              <a:tr h="271632">
                <a:tc rowSpan="5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200">
                          <a:latin typeface="Circe"/>
                          <a:ea typeface="Circe"/>
                          <a:cs typeface="Circe"/>
                          <a:sym typeface="Circe"/>
                        </a:rPr>
                        <a:t>Работа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latin typeface="Circe"/>
                          <a:ea typeface="Circe"/>
                          <a:cs typeface="Circe"/>
                          <a:sym typeface="Circe"/>
                        </a:rPr>
                        <a:t>1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>
                        <a:defRPr b="1" sz="1100"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r>
                        <a:t>Административное обеспечение деятельности организаций в сфере организации  отдыха и оздоровления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Количество отчетов, составленных по результатам работы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21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21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</a:tr>
              <a:tr h="327593">
                <a:tc vMerge="1">
                  <a:tcPr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latin typeface="Circe"/>
                          <a:ea typeface="Circe"/>
                          <a:cs typeface="Circe"/>
                          <a:sym typeface="Circe"/>
                        </a:rPr>
                        <a:t>2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>
                        <a:defRPr b="1" sz="1100"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r>
                        <a:t>Административное обеспечение деятельности организаций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Количество отчетов, составленных по результатам работы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6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6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</a:tr>
              <a:tr h="533053">
                <a:tc vMerge="1">
                  <a:tcPr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latin typeface="Circe"/>
                          <a:ea typeface="Circe"/>
                          <a:cs typeface="Circe"/>
                          <a:sym typeface="Circe"/>
                        </a:rPr>
                        <a:t>3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>
                        <a:defRPr b="1" sz="1100"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r>
                        <a:t>Организация и проведение олимпиад, конкурсов, мероприятий, направленных на выявление и развитие у обучающихся интеллектуальных и творческих способностей, способностей к занятиям физической культурой и спортом, интереса к научной (научно-исследовательской) деятельности, творческой деятельности, физкультурно-спортивной деятельности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Количество мероприятий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4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4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</a:tr>
              <a:tr h="533053">
                <a:tc vMerge="1">
                  <a:tcPr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latin typeface="Circe"/>
                          <a:ea typeface="Circe"/>
                          <a:cs typeface="Circe"/>
                          <a:sym typeface="Circe"/>
                        </a:rPr>
                        <a:t>4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>
                        <a:defRPr b="1" sz="1100"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r>
                        <a:t>Организация мероприятий в сфере молодежной политики, направленных на вовлечение молодежи в инновационную, предпринимательскую, добровольческую деятельность, а также на развитие гражданской активности молодежи и формирование здорового образа жизни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Количество мероприятий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4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4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</a:tr>
              <a:tr h="347198">
                <a:tc vMerge="1">
                  <a:tcPr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latin typeface="Circe"/>
                          <a:ea typeface="Circe"/>
                          <a:cs typeface="Circe"/>
                          <a:sym typeface="Circe"/>
                        </a:rPr>
                        <a:t>5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>
                        <a:defRPr b="1" sz="1100"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r>
                        <a:t>Организация и проведение культурно-массовых мероприятий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Количество проведенных мероприятий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1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1</a:t>
                      </a:r>
                    </a:p>
                  </a:txBody>
                  <a:tcPr marL="9525" marR="9525" marT="9525" marB="9525" anchor="t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Рисунок 11" descr="Рисунок 1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208" name="TextBox 12"/>
          <p:cNvSpPr txBox="1"/>
          <p:nvPr/>
        </p:nvSpPr>
        <p:spPr>
          <a:xfrm>
            <a:off x="1114819" y="644080"/>
            <a:ext cx="9656813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 sz="2400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pPr/>
            <a:r>
              <a:t>Финансирование учреждения в 2020 году (тыс. руб.)</a:t>
            </a:r>
          </a:p>
        </p:txBody>
      </p:sp>
      <p:graphicFrame>
        <p:nvGraphicFramePr>
          <p:cNvPr id="209" name="Таблица"/>
          <p:cNvGraphicFramePr/>
          <p:nvPr/>
        </p:nvGraphicFramePr>
        <p:xfrm>
          <a:off x="857250" y="1784350"/>
          <a:ext cx="10477500" cy="3752850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3644900"/>
                <a:gridCol w="1638300"/>
                <a:gridCol w="1409700"/>
                <a:gridCol w="1333500"/>
                <a:gridCol w="1358900"/>
                <a:gridCol w="1092200"/>
              </a:tblGrid>
              <a:tr h="260350">
                <a:tc rowSpan="2"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Наименование источника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CC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2018 год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CC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2019 год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CC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2020 год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CC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Изменение, 2020год к 2018 году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CCFFFF"/>
                    </a:solidFill>
                  </a:tcPr>
                </a:tc>
                <a:tc hMerge="1">
                  <a:tcPr/>
                </a:tc>
              </a:tr>
              <a:tr h="260350"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сумма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%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CCFFFF"/>
                    </a:solidFill>
                  </a:tcPr>
                </a:tc>
              </a:tr>
              <a:tr h="742950"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 Субсидия на выполнение государственного задания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139 151,7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143 381,9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132 233,4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-6 918,3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-5 %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</a:tr>
              <a:tr h="742950"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 Поступления от иной приносящей доход деятельность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72 405,6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68 532,0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5 330,6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-67 075,0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-93 %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</a:tr>
              <a:tr h="742950"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 Целевые субсидии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55 199,5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23 075,6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38 192,2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-17 007,3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-31 %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</a:tr>
              <a:tr h="742950"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 Средства ОМС на выполнение региональной программы по детской стоматологии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920,8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951,2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303,8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-617,0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-67 %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AE3F3"/>
                    </a:solidFill>
                  </a:tcPr>
                </a:tc>
              </a:tr>
              <a:tr h="260350"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ВСЕГО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267 677,6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235 940,7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176 060,0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-91 617,6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-34 %</a:t>
                      </a:r>
                    </a:p>
                  </a:txBody>
                  <a:tcPr marL="0" marR="0" marT="0" marB="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Рисунок 3" descr="Рисунок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8929" y="283887"/>
            <a:ext cx="514355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212" name="TextBox 11"/>
          <p:cNvSpPr txBox="1"/>
          <p:nvPr/>
        </p:nvSpPr>
        <p:spPr>
          <a:xfrm>
            <a:off x="1035490" y="600739"/>
            <a:ext cx="10239062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 sz="2400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pPr/>
            <a:r>
              <a:t>Освоение субсидий на иные цели в 2020 году (тыс. руб.)</a:t>
            </a:r>
          </a:p>
        </p:txBody>
      </p:sp>
      <p:graphicFrame>
        <p:nvGraphicFramePr>
          <p:cNvPr id="213" name="Таблица 1"/>
          <p:cNvGraphicFramePr/>
          <p:nvPr/>
        </p:nvGraphicFramePr>
        <p:xfrm>
          <a:off x="786383" y="1444752"/>
          <a:ext cx="10661905" cy="4779158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660998"/>
                <a:gridCol w="4977318"/>
                <a:gridCol w="1745034"/>
                <a:gridCol w="1639277"/>
                <a:gridCol w="1639277"/>
              </a:tblGrid>
              <a:tr h="54864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№ п/п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Целевое назначение субсидии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План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Освоено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Выполнение, %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CCFFFF"/>
                    </a:solidFill>
                  </a:tcPr>
                </a:tc>
              </a:tr>
              <a:tr h="533053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1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Организация отдыха и оздоровления детей за пределами Республики Саха (Якутия)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15 978,3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15 978,3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100%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</a:tr>
              <a:tr h="347198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2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Организация и обслуживание обсерватора 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12 988,3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12 988,3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100%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EEBF7"/>
                    </a:solidFill>
                  </a:tcPr>
                </a:tc>
              </a:tr>
              <a:tr h="271632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 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>
                        <a:defRPr b="1" sz="1600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t> в том числе: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 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 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 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</a:tr>
              <a:tr h="327593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 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>
                        <a:defRPr b="1" sz="1600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t>  Выплаты на стимулирование работников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2 812,9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2 812,9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100%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</a:tr>
              <a:tr h="533053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 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>
                        <a:defRPr b="1" sz="1600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t>  Расходы на содержание здание, работы и услуги, матаериальные запасы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9 750,6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9 750,6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100%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</a:tr>
              <a:tr h="533053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 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>
                        <a:defRPr b="1" sz="1600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t>  Услуги гостиниц на временное размещение работников обсерватора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307,2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307,2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100%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</a:tr>
              <a:tr h="347198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 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>
                        <a:defRPr b="1" sz="1600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t>  Установка видеонаблюдения в обсерваторах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117,6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117,6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100%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</a:tr>
              <a:tr h="794473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3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Обеспечение мер поддержки, направленных на сохранение занятости и средней заработной платы по Указу Президента РФ от 11.05.2020г №316 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8 281,5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8 281,5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100%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AE3F3"/>
                    </a:solidFill>
                  </a:tcPr>
                </a:tc>
              </a:tr>
              <a:tr h="271632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4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Ремонт кровли здания Спального корпуса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944,0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944,0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100%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AE3F3"/>
                    </a:solidFill>
                  </a:tcPr>
                </a:tc>
              </a:tr>
              <a:tr h="27163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 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ВСЕГО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38 192,2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38 192,2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600">
                          <a:latin typeface="Circe"/>
                          <a:ea typeface="Circe"/>
                          <a:cs typeface="Circe"/>
                          <a:sym typeface="Circe"/>
                        </a:rPr>
                        <a:t>100%</a:t>
                      </a:r>
                    </a:p>
                  </a:txBody>
                  <a:tcPr marL="9525" marR="9525" marT="9525" marB="9525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