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00CC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Лист1!$A$2:$A$3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0D857-53C6-413F-95BA-EE1C0726D496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987CA-059E-48A9-93EC-3F0E9EEDC5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766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87CA-059E-48A9-93EC-3F0E9EEDC55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6336704" cy="1512167"/>
          </a:xfrm>
        </p:spPr>
        <p:txBody>
          <a:bodyPr>
            <a:normAutofit fontScale="90000"/>
          </a:bodyPr>
          <a:lstStyle/>
          <a:p>
            <a:r>
              <a:rPr lang="ru-RU" sz="16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6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2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132856"/>
            <a:ext cx="7056784" cy="381642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Модель эффективного контракта в автономном учреждении дополнительного образования детей.</a:t>
            </a:r>
          </a:p>
          <a:p>
            <a:pPr>
              <a:lnSpc>
                <a:spcPct val="150000"/>
              </a:lnSpc>
            </a:pPr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700" b="1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Я.Н. Иванова, </a:t>
            </a:r>
          </a:p>
          <a:p>
            <a:pPr algn="r"/>
            <a:r>
              <a:rPr lang="ru-RU" sz="1700" b="1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директор ГАУ ДО РС (Я) ЦО и ОД</a:t>
            </a:r>
          </a:p>
          <a:p>
            <a:pPr algn="r"/>
            <a:r>
              <a:rPr lang="ru-RU" sz="1700" b="1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«Сосновый бор» </a:t>
            </a:r>
          </a:p>
          <a:p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pic>
        <p:nvPicPr>
          <p:cNvPr id="6" name="Picture 3" descr="C:\Users\1\Desktop\1111111111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1224" y="0"/>
            <a:ext cx="1412776" cy="1412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052736"/>
            <a:ext cx="7056784" cy="4680520"/>
          </a:xfrm>
        </p:spPr>
        <p:txBody>
          <a:bodyPr>
            <a:normAutofit fontScale="70000" lnSpcReduction="20000"/>
          </a:bodyPr>
          <a:lstStyle/>
          <a:p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Предложения:</a:t>
            </a:r>
          </a:p>
          <a:p>
            <a:pPr algn="l"/>
            <a:endParaRPr lang="ru-RU" sz="3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/>
            <a:r>
              <a:rPr lang="ru-RU" sz="3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1.Финансовые средства, предусмотренные на конкретного обучающегося любой школы республики, должны следовать за ним.</a:t>
            </a:r>
          </a:p>
          <a:p>
            <a:pPr marL="514350" lvl="0" indent="-514350" algn="l">
              <a:buAutoNum type="arabicPeriod"/>
            </a:pPr>
            <a:endParaRPr lang="ru-RU" sz="3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2. Формирование финансово-организационных механизмов развития сетевого взаимодействия образовательных организаций, УДОД, учреждений культуры, искусства, физической культуры и спорта в объединении их усилий при выполнении задач социализации </a:t>
            </a:r>
            <a:r>
              <a:rPr lang="ru-RU" sz="3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 воспитания </a:t>
            </a:r>
            <a:r>
              <a:rPr lang="ru-RU" sz="3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</a:p>
          <a:p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052736"/>
            <a:ext cx="7500990" cy="482453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  Ожидаемые результаты по введению эффективного контракта:</a:t>
            </a:r>
          </a:p>
          <a:p>
            <a:pPr algn="l"/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Выполнение государственного задания по реализации программам дополнительного образования  (100% охват детей в профильных сменах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l"/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Реализация инновационных программ дополнительного образования детей;</a:t>
            </a:r>
          </a:p>
          <a:p>
            <a:pPr algn="l"/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Новые пути и механизмы государственно-частного и социального партнерства;  </a:t>
            </a:r>
          </a:p>
          <a:p>
            <a:pPr algn="l"/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Обновление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кадрового </a:t>
            </a:r>
            <a:r>
              <a:rPr lang="ru-RU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состава.</a:t>
            </a:r>
            <a:endParaRPr lang="ru-RU" sz="20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1484784"/>
            <a:ext cx="7056784" cy="3816424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i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5677" y="2924944"/>
            <a:ext cx="7056784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Результаты                           затраты</a:t>
            </a:r>
            <a:endParaRPr lang="ru-RU" sz="2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1" y="1214422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Эффективный контракт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</a:t>
            </a:r>
            <a:r>
              <a:rPr lang="ru-RU" sz="2400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бюджетных расходов, связанных с повышением заработных плат, оборачивающихся </a:t>
            </a:r>
            <a:r>
              <a:rPr lang="ru-RU" sz="2400" i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результатами, </a:t>
            </a:r>
            <a:r>
              <a:rPr lang="ru-RU" sz="2400" i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превышающими (улучшающими) прежние показатели.</a:t>
            </a:r>
            <a:endParaRPr lang="ru-RU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928926" y="307181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одзаголовок 2"/>
          <p:cNvSpPr txBox="1">
            <a:spLocks/>
          </p:cNvSpPr>
          <p:nvPr/>
        </p:nvSpPr>
        <p:spPr>
          <a:xfrm>
            <a:off x="1714480" y="5643578"/>
            <a:ext cx="7056784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32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59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sz="5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бщий</a:t>
            </a:r>
            <a:r>
              <a:rPr kumimoji="0" lang="ru-RU" sz="5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объем финансирования</a:t>
            </a:r>
            <a:endParaRPr kumimoji="0" lang="ru-RU" sz="59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1700808"/>
            <a:ext cx="7056784" cy="2016224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Для определения оценки качества и эффекта образовательных услуг необходимо спроектировать </a:t>
            </a:r>
            <a:r>
              <a:rPr lang="ru-RU" b="1" u="sng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инструмент оценки результатов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pic>
        <p:nvPicPr>
          <p:cNvPr id="2050" name="Picture 2" descr="C:\Users\1\Desktop\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3364" y="4437112"/>
            <a:ext cx="7710636" cy="2048167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547664" y="5085184"/>
            <a:ext cx="1224136" cy="792088"/>
          </a:xfrm>
          <a:prstGeom prst="roundRect">
            <a:avLst/>
          </a:prstGeom>
          <a:solidFill>
            <a:schemeClr val="accent1"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/>
              <a:t>Проектирование  инструмента оценки результатов</a:t>
            </a:r>
            <a:endParaRPr lang="ru-RU" sz="1000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619672" y="2014786"/>
            <a:ext cx="6976877" cy="3744416"/>
          </a:xfrm>
          <a:prstGeom prst="roundRect">
            <a:avLst/>
          </a:prstGeom>
          <a:solidFill>
            <a:srgbClr val="0000CC">
              <a:alpha val="3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763688" y="1700808"/>
            <a:ext cx="7056784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403649" y="2300672"/>
            <a:ext cx="6400800" cy="672480"/>
          </a:xfrm>
        </p:spPr>
        <p:txBody>
          <a:bodyPr/>
          <a:lstStyle/>
          <a:p>
            <a:r>
              <a:rPr lang="ru-RU" b="1" dirty="0" smtClean="0">
                <a:solidFill>
                  <a:srgbClr val="660033"/>
                </a:solidFill>
              </a:rPr>
              <a:t>       организация</a:t>
            </a:r>
            <a:endParaRPr lang="ru-RU" b="1" dirty="0">
              <a:solidFill>
                <a:srgbClr val="660033"/>
              </a:solidFill>
            </a:endParaRPr>
          </a:p>
        </p:txBody>
      </p:sp>
      <p:pic>
        <p:nvPicPr>
          <p:cNvPr id="1027" name="Picture 3" descr="C:\Users\Yana\Desktop\3333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04469"/>
            <a:ext cx="212233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1843683" y="3212976"/>
            <a:ext cx="1936229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КАЧЕСТВО РЕЗУЛЬТАТА</a:t>
            </a:r>
            <a:endParaRPr lang="ru-RU" sz="1600" dirty="0"/>
          </a:p>
        </p:txBody>
      </p:sp>
      <p:sp>
        <p:nvSpPr>
          <p:cNvPr id="14" name="Овал 13"/>
          <p:cNvSpPr/>
          <p:nvPr/>
        </p:nvSpPr>
        <p:spPr>
          <a:xfrm>
            <a:off x="5902242" y="3212975"/>
            <a:ext cx="2558190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ФИНАСИРОВАНИЕ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>
            <a:off x="1625572" y="1567186"/>
            <a:ext cx="2120286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ГОС.ЗАДАНИЕ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>
            <a:off x="6300192" y="1567186"/>
            <a:ext cx="1936229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СИСТЕМА ОПЛАТЫ ТРУДА</a:t>
            </a:r>
            <a:endParaRPr lang="ru-RU" sz="1600" dirty="0"/>
          </a:p>
        </p:txBody>
      </p:sp>
      <p:sp>
        <p:nvSpPr>
          <p:cNvPr id="18" name="Овал 17"/>
          <p:cNvSpPr/>
          <p:nvPr/>
        </p:nvSpPr>
        <p:spPr>
          <a:xfrm>
            <a:off x="1996082" y="4893073"/>
            <a:ext cx="1936229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СИСТЕМА</a:t>
            </a:r>
          </a:p>
          <a:p>
            <a:pPr algn="ctr"/>
            <a:r>
              <a:rPr lang="ru-RU" sz="1600" dirty="0" smtClean="0"/>
              <a:t>ОЦЕНКИ</a:t>
            </a:r>
          </a:p>
          <a:p>
            <a:pPr algn="ctr"/>
            <a:r>
              <a:rPr lang="ru-RU" sz="1600" dirty="0" smtClean="0"/>
              <a:t>КАЧЕСТВА</a:t>
            </a:r>
            <a:endParaRPr lang="ru-RU" sz="1600" dirty="0"/>
          </a:p>
        </p:txBody>
      </p:sp>
      <p:sp>
        <p:nvSpPr>
          <p:cNvPr id="19" name="Овал 18"/>
          <p:cNvSpPr/>
          <p:nvPr/>
        </p:nvSpPr>
        <p:spPr>
          <a:xfrm>
            <a:off x="5902242" y="4893072"/>
            <a:ext cx="2558190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КВАЛ.</a:t>
            </a:r>
          </a:p>
          <a:p>
            <a:pPr algn="ctr"/>
            <a:r>
              <a:rPr lang="ru-RU" sz="1600" dirty="0" smtClean="0"/>
              <a:t>ХАРАКТЕРИСТИКИ</a:t>
            </a:r>
            <a:endParaRPr lang="ru-RU" sz="1600" dirty="0"/>
          </a:p>
        </p:txBody>
      </p:sp>
      <p:sp>
        <p:nvSpPr>
          <p:cNvPr id="20" name="Овал 19"/>
          <p:cNvSpPr/>
          <p:nvPr/>
        </p:nvSpPr>
        <p:spPr>
          <a:xfrm>
            <a:off x="3966013" y="5085184"/>
            <a:ext cx="1936229" cy="1527697"/>
          </a:xfrm>
          <a:prstGeom prst="ellipse">
            <a:avLst/>
          </a:prstGeom>
          <a:solidFill>
            <a:srgbClr val="FF00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ПРОФ.</a:t>
            </a:r>
          </a:p>
          <a:p>
            <a:pPr algn="ctr"/>
            <a:r>
              <a:rPr lang="ru-RU" sz="1600" dirty="0" smtClean="0"/>
              <a:t>СТАНДАРТЫ</a:t>
            </a:r>
            <a:endParaRPr lang="ru-RU" sz="1600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1484784"/>
            <a:ext cx="7056784" cy="3816424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57290" y="1500174"/>
            <a:ext cx="7272808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ПРОБЛЕМЫ</a:t>
            </a:r>
            <a:r>
              <a:rPr kumimoji="0" lang="ru-RU" sz="2800" b="1" i="0" u="none" strike="noStrike" kern="1200" cap="all" spc="0" normalizeH="0" noProof="0" dirty="0" smtClean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marL="228600" lvl="0" indent="-228600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фиксируются результаты всех работ.</a:t>
            </a:r>
          </a:p>
          <a:p>
            <a:pPr marL="228600" lvl="0" indent="-228600">
              <a:lnSpc>
                <a:spcPct val="150000"/>
              </a:lnSpc>
              <a:spcBef>
                <a:spcPct val="0"/>
              </a:spcBef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Отсутствие четких оснований дифференциации заработной платы при проектировании ЭК. </a:t>
            </a:r>
          </a:p>
        </p:txBody>
      </p:sp>
      <p:pic>
        <p:nvPicPr>
          <p:cNvPr id="2050" name="Picture 2" descr="C:\Users\Yana\Desktop\x_1f7a33b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648"/>
            <a:ext cx="2028056" cy="202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det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218" y="188640"/>
            <a:ext cx="1964845" cy="13115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1214422"/>
            <a:ext cx="7500990" cy="468052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Этапы введения Модели эффективного</a:t>
            </a:r>
          </a:p>
          <a:p>
            <a:pPr algn="l"/>
            <a:r>
              <a:rPr lang="ru-RU" sz="2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контракта в Центре «Сосновый бор»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lvl="0" indent="-742950" algn="l">
              <a:buAutoNum type="arabicPeriod"/>
            </a:pP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Создана рабочая комиссия по организации введения эффективного контракта работников.</a:t>
            </a:r>
          </a:p>
          <a:p>
            <a:pPr marL="742950" lvl="0" indent="-742950" algn="l">
              <a:buAutoNum type="arabicPeriod"/>
            </a:pPr>
            <a:endParaRPr lang="ru-RU" sz="2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2. Разработаны локальные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нормативно-правовые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акты.</a:t>
            </a:r>
          </a:p>
          <a:p>
            <a:pPr lvl="0" algn="l"/>
            <a:endParaRPr lang="ru-RU" sz="2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Разработаны критерии оценки качества деятельности работников в соответствии с государственным заданием и учетом специфики образовательной организации.</a:t>
            </a:r>
          </a:p>
          <a:p>
            <a:pPr algn="l"/>
            <a:endParaRPr lang="ru-RU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1340768"/>
            <a:ext cx="7272808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2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9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500166" y="1214422"/>
            <a:ext cx="72866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Динамика примерных значений соответствия средней заработной платы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педагогических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работников УДОД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средней заработной плате учителя в РС (Я)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33207" y="2571743"/>
          <a:ext cx="7110758" cy="2448459"/>
        </p:xfrm>
        <a:graphic>
          <a:graphicData uri="http://schemas.openxmlformats.org/drawingml/2006/table">
            <a:tbl>
              <a:tblPr/>
              <a:tblGrid>
                <a:gridCol w="1422003"/>
                <a:gridCol w="1422003"/>
                <a:gridCol w="1422003"/>
                <a:gridCol w="1422003"/>
                <a:gridCol w="1422746"/>
              </a:tblGrid>
              <a:tr h="8328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 год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2015 год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2016 год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2017 год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73%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r>
                        <a:rPr lang="ru-RU" sz="2400" dirty="0" smtClean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91%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240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8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32697,23</a:t>
                      </a:r>
                      <a:endParaRPr lang="ru-RU" sz="2400" dirty="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37295,28</a:t>
                      </a:r>
                      <a:endParaRPr lang="ru-RU" sz="2400" dirty="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41893,33</a:t>
                      </a:r>
                      <a:endParaRPr lang="ru-RU" sz="2400" dirty="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46491,38</a:t>
                      </a:r>
                      <a:endParaRPr lang="ru-RU" sz="2400" dirty="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660033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51089,43</a:t>
                      </a:r>
                      <a:endParaRPr lang="ru-RU" sz="2400" dirty="0">
                        <a:solidFill>
                          <a:srgbClr val="660033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50350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285860"/>
            <a:ext cx="7391744" cy="3816424"/>
          </a:xfrm>
        </p:spPr>
        <p:txBody>
          <a:bodyPr>
            <a:noAutofit/>
          </a:bodyPr>
          <a:lstStyle/>
          <a:p>
            <a:endParaRPr lang="ru-RU" sz="2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sz="2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Определены компенсационные и стимулирующие выплаты согласно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Положению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 ЭК.</a:t>
            </a:r>
          </a:p>
          <a:p>
            <a:pPr lvl="0" algn="l"/>
            <a:endParaRPr lang="ru-RU" sz="2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sz="2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Мониторинг 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деятельности по всем направлениям эффективного контракта возложен на Управляющий совет организации.</a:t>
            </a:r>
          </a:p>
          <a:p>
            <a:pPr lvl="0" algn="l"/>
            <a:endParaRPr lang="ru-RU" sz="2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sz="2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Разработан и введен «Лист самооценки деятельности работников».</a:t>
            </a:r>
          </a:p>
          <a:p>
            <a:endParaRPr lang="ru-RU" sz="24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0649"/>
            <a:ext cx="7632848" cy="792087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ЯНВАРСКОЕ СОВЕЩАНИЕ РАБОТНИКОВ ОБРАЗОВАНИЯ РС(Я) </a:t>
            </a:r>
            <a:br>
              <a:rPr lang="ru-RU" sz="1200" b="1" i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«МОДЕЛИ И МЕХАНИЗМЫ ВВЕДЕНИЯ </a:t>
            </a:r>
            <a:b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ЭФФЕКТИВНОГО КОНТРАКТА В ОБРАЗОВАНИИ»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1142984"/>
            <a:ext cx="7056784" cy="4824536"/>
          </a:xfrm>
        </p:spPr>
        <p:txBody>
          <a:bodyPr>
            <a:normAutofit fontScale="77500" lnSpcReduction="20000"/>
          </a:bodyPr>
          <a:lstStyle/>
          <a:p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Выявленные проблемы:</a:t>
            </a:r>
          </a:p>
          <a:p>
            <a:pPr algn="l"/>
            <a:endParaRPr lang="ru-RU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/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1. Учет типа и вида учреждения, его специфики по исполнению уставных положений и государственного (муниципального) заказа. </a:t>
            </a:r>
          </a:p>
          <a:p>
            <a:pPr marL="514350" lvl="0" indent="-514350" algn="l">
              <a:buAutoNum type="arabicPeriod"/>
            </a:pP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2. Введение по душевого финансирования в систему дополнительного образования. </a:t>
            </a:r>
          </a:p>
          <a:p>
            <a:pPr lvl="0" algn="l"/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3. Организация 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внутриведомственного и межведомственного сетевого 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взаимодействия.</a:t>
            </a:r>
          </a:p>
          <a:p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3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403648" cy="6858000"/>
          </a:xfrm>
          <a:prstGeom prst="rect">
            <a:avLst/>
          </a:prstGeom>
          <a:noFill/>
        </p:spPr>
      </p:pic>
      <p:pic>
        <p:nvPicPr>
          <p:cNvPr id="7169" name="Picture 1" descr="C:\Users\1\Desktop\icon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0272" y="0"/>
            <a:ext cx="3293727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448</Words>
  <Application>Microsoft Office PowerPoint</Application>
  <PresentationFormat>Экран (4:3)</PresentationFormat>
  <Paragraphs>95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ЯНВАРСКОЕ СОВЕЩАНИЕ РАБОТНИКОВ ОБРАЗОВАНИЯ РС(Я) 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  <vt:lpstr>ЯНВАРСКОЕ СОВЕЩАНИЕ РАБОТНИКОВ ОБРАЗОВАНИЯ РС(Я)  «МОДЕЛИ И МЕХАНИЗМЫ ВВЕДЕНИЯ  ЭФФЕКТИВНОГО КОНТРАКТА В ОБРАЗОВАНИИ»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ЯНВАРСКОЕ СОВЕЩАНИЕ РАБОТНИКОВ ОБРАЗОВАНИЯ РС(Я)   «МОДЕЛИ И МЕХАНИЗМЫ ВВЕДЕНИЯ ЭФФЕКТИВНОГО КОНТРАКТА В ОБРАЗОВАНИИ» </dc:title>
  <dc:creator>1</dc:creator>
  <cp:lastModifiedBy>Yana</cp:lastModifiedBy>
  <cp:revision>42</cp:revision>
  <dcterms:created xsi:type="dcterms:W3CDTF">2014-01-22T02:26:22Z</dcterms:created>
  <dcterms:modified xsi:type="dcterms:W3CDTF">2014-01-22T10:16:08Z</dcterms:modified>
</cp:coreProperties>
</file>