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2" r:id="rId4"/>
    <p:sldId id="258" r:id="rId5"/>
    <p:sldId id="260" r:id="rId6"/>
    <p:sldId id="264" r:id="rId7"/>
    <p:sldId id="273" r:id="rId8"/>
    <p:sldId id="266" r:id="rId9"/>
    <p:sldId id="263" r:id="rId10"/>
    <p:sldId id="275" r:id="rId11"/>
    <p:sldId id="267" r:id="rId12"/>
    <p:sldId id="268" r:id="rId13"/>
    <p:sldId id="261" r:id="rId14"/>
    <p:sldId id="262" r:id="rId15"/>
    <p:sldId id="271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70F676D-292B-4EEE-B539-6762F971F6F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8D616F9-D79E-4953-BB45-B7CA513B9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uotompo.ucoz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8136904" cy="568863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летнего отдыха и занятости 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условиях пандемии на территории </a:t>
            </a:r>
            <a:r>
              <a:rPr lang="ru-RU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Томпонского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b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Винокурова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Елена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Кимовна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начальник отдела воспитания  дополнительного образования МБУ «Томпонское районное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управленеи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образования»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esktop\ЛОК 2020\СЛЕТ2020\20200731_113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996952"/>
            <a:ext cx="2653440" cy="3537920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474403-CC34-9848-BBF6-810884D6983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4311946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Елена\Desktop\ЛОК 2020\СЛЕТ2020\20200731_1211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60648"/>
            <a:ext cx="4224470" cy="3168352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573016"/>
            <a:ext cx="403244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429000"/>
            <a:ext cx="237626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404664"/>
            <a:ext cx="7467600" cy="3600400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Акция "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Антинаркотический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урок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дистанционной форме (ГБУ ДО РС(Я) “Республиканский центр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психолого-медико-социального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сопровождения” совместно с МБОУ ДО "Детский (подростковый) центр" городского округа "город Якутск" в рамках государственной программы РС(Я) "Профилактика правонарушений в РС(Я) на 2018-2022 годы" в 2020 году».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Охват -100 детей.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789040"/>
            <a:ext cx="2736304" cy="153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 t="8602" r="2265" b="9683"/>
          <a:stretch>
            <a:fillRect/>
          </a:stretch>
        </p:blipFill>
        <p:spPr bwMode="auto">
          <a:xfrm>
            <a:off x="3635896" y="3789040"/>
            <a:ext cx="151216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Елена\Desktop\ЛОК 2020\КОНКУРС ВОДА -БЕЗОПАСНАЯ ТЕРРИТОРИЯ\2 категория от 11 до 13 лет\Гусенок Рома 12 ле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933056"/>
            <a:ext cx="3725796" cy="270846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332656"/>
            <a:ext cx="7467600" cy="233285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Томпонским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ИУ ГИМС ГУ МЧС России по Республике Саха (Якутия) проведен районный конкурс детских рисунков и плакатов для воспитанников ЛОУ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Томпонского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«Вода - безопасная территория»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дистанционной форме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 Всего приняли участие 39 детей.</a:t>
            </a:r>
          </a:p>
          <a:p>
            <a:endParaRPr lang="ru-RU" dirty="0"/>
          </a:p>
        </p:txBody>
      </p:sp>
      <p:pic>
        <p:nvPicPr>
          <p:cNvPr id="1026" name="Picture 2" descr="C:\Users\Елена\Desktop\ЛОК 2020\КОНКУРС ВОДА -БЕЗОПАСНАЯ ТЕРРИТОРИЯ\1 категория от 8 до 10 лет\Охлопков Миша 3 клас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2780928"/>
            <a:ext cx="3002688" cy="2160240"/>
          </a:xfrm>
          <a:prstGeom prst="rect">
            <a:avLst/>
          </a:prstGeom>
          <a:noFill/>
        </p:spPr>
      </p:pic>
      <p:pic>
        <p:nvPicPr>
          <p:cNvPr id="1029" name="Picture 5" descr="C:\Users\Елена\Desktop\ЛОК 2020\КОНКУРС ВОДА -БЕЗОПАСНАЯ ТЕРРИТОРИЯ\3 категория от 14 до 16 лет\Рыбакова Катя 14 лет.jpeg"/>
          <p:cNvPicPr>
            <a:picLocks noChangeAspect="1" noChangeArrowheads="1"/>
          </p:cNvPicPr>
          <p:nvPr/>
        </p:nvPicPr>
        <p:blipFill>
          <a:blip r:embed="rId4" cstate="print"/>
          <a:srcRect t="6504"/>
          <a:stretch>
            <a:fillRect/>
          </a:stretch>
        </p:blipFill>
        <p:spPr bwMode="auto">
          <a:xfrm>
            <a:off x="5364088" y="2780928"/>
            <a:ext cx="2952328" cy="2070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:\Лето 2020\20200814_093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4052543" cy="3168352"/>
          </a:xfrm>
          <a:prstGeom prst="rect">
            <a:avLst/>
          </a:prstGeom>
          <a:noFill/>
          <a:ln cmpd="sng">
            <a:solidFill>
              <a:srgbClr val="0070C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467600" cy="79695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ПЛАНОВЫЕ ПРОВЕРКИ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6" y="4869160"/>
            <a:ext cx="7467600" cy="14401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Проведено 4 плановых проверок по деятельности работы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ЛОУ «Байа5антай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кэскилэ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(МБОУ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Крест-Хальджайская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 им.Героя Ф.М.Охлопкова»,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ЛОУ «Юные натуралисты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Томпо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(МБУ ДО «Эколого-биологический центр»),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ЛОУ «Исток»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(МБОУ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Томпоская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многопрофильная гимназия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им.В.А.Штырова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ЛОУ «Планета детства»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(МБОУ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Хандыгская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СОШ».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Гимназия\Desktop\файлы с рабочего стола\раб стол\сидоров Д.В\лагерь Исток\IMG_1555.JPG"/>
          <p:cNvPicPr/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4572000" y="1052736"/>
            <a:ext cx="403244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lum/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08920"/>
            <a:ext cx="3888432" cy="22322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4941168"/>
            <a:ext cx="4032448" cy="36004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err="1" smtClean="0">
                <a:solidFill>
                  <a:srgbClr val="C00000"/>
                </a:solidFill>
              </a:rPr>
              <a:t>Сенокос,собирание</a:t>
            </a:r>
            <a:r>
              <a:rPr lang="ru-RU" sz="1800" b="1" dirty="0" smtClean="0">
                <a:solidFill>
                  <a:srgbClr val="C00000"/>
                </a:solidFill>
              </a:rPr>
              <a:t> ягод -914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5445224"/>
            <a:ext cx="8403704" cy="129614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Предварительная численность детей, запланированных на  отдых и оздоровление  составляет </a:t>
            </a:r>
            <a:r>
              <a:rPr lang="ru-RU" b="1" dirty="0" smtClean="0">
                <a:solidFill>
                  <a:srgbClr val="002060"/>
                </a:solidFill>
              </a:rPr>
              <a:t>1400 детей</a:t>
            </a:r>
            <a:r>
              <a:rPr lang="ru-RU" dirty="0" smtClean="0">
                <a:solidFill>
                  <a:srgbClr val="002060"/>
                </a:solidFill>
              </a:rPr>
              <a:t> (АППГ-1549), из них детей находящихся в </a:t>
            </a:r>
            <a:r>
              <a:rPr lang="ru-RU" dirty="0" err="1" smtClean="0">
                <a:solidFill>
                  <a:srgbClr val="002060"/>
                </a:solidFill>
              </a:rPr>
              <a:t>трудножизненной</a:t>
            </a:r>
            <a:r>
              <a:rPr lang="ru-RU" dirty="0" smtClean="0">
                <a:solidFill>
                  <a:srgbClr val="002060"/>
                </a:solidFill>
              </a:rPr>
              <a:t> ситуации – </a:t>
            </a:r>
            <a:r>
              <a:rPr lang="ru-RU" b="1" dirty="0" smtClean="0">
                <a:solidFill>
                  <a:srgbClr val="002060"/>
                </a:solidFill>
              </a:rPr>
              <a:t>726 </a:t>
            </a:r>
            <a:r>
              <a:rPr lang="ru-RU" dirty="0" smtClean="0">
                <a:solidFill>
                  <a:srgbClr val="002060"/>
                </a:solidFill>
              </a:rPr>
              <a:t>(АППГ-924).</a:t>
            </a:r>
          </a:p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 Процент охвата составляет- 79 %  (АППГ- 88,8%).       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4572000" y="116632"/>
            <a:ext cx="3960440" cy="2160240"/>
          </a:xfrm>
          <a:prstGeom prst="rect">
            <a:avLst/>
          </a:prstGeom>
          <a:noFill/>
          <a:ln w="9525" cmpd="sng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572000" y="2276872"/>
            <a:ext cx="4032448" cy="36004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small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Экспедиции – 170 </a:t>
            </a:r>
            <a:endParaRPr kumimoji="0" lang="ru-RU" sz="1800" b="1" i="0" u="none" strike="noStrike" kern="1200" cap="sm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95536" y="4221088"/>
            <a:ext cx="4032448" cy="36004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ЛДП</a:t>
            </a:r>
            <a:r>
              <a:rPr kumimoji="0" lang="ru-RU" sz="1800" b="1" i="0" u="none" strike="noStrike" kern="1200" cap="small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-205</a:t>
            </a:r>
            <a:endParaRPr kumimoji="0" lang="ru-RU" sz="1800" b="1" i="0" u="none" strike="noStrike" kern="1200" cap="sm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3744416" cy="2520280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539552" y="332656"/>
            <a:ext cx="4032448" cy="36004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small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ОБЩИЙ ОХВАТ</a:t>
            </a:r>
            <a:endParaRPr kumimoji="0" lang="ru-RU" sz="1800" b="1" i="0" u="none" strike="noStrike" kern="1200" cap="sm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Гимназия\Desktop\файлы с рабочего стола\раб стол\сидоров Д.В\лагерь Исток\IMG_1344.JPG"/>
          <p:cNvPicPr/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1499278" y="1123239"/>
            <a:ext cx="6145444" cy="4611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Нормативно-правовая база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075240" cy="542121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Указ Главы Республики Саха (Якутия) от 15 июня 2020 года № 1253 «О внесении изменений в Указ Главы Республики Саха (Якутия) от 17 марта 2020 года № 1055 «О введении режима повышенной готовности на территории РС (Я) и мерах по противодействию распространения новой </a:t>
            </a:r>
            <a:r>
              <a:rPr lang="ru-RU" b="1" dirty="0" err="1" smtClean="0">
                <a:solidFill>
                  <a:srgbClr val="002060"/>
                </a:solidFill>
              </a:rPr>
              <a:t>коронавирусной</a:t>
            </a:r>
            <a:r>
              <a:rPr lang="ru-RU" b="1" dirty="0" smtClean="0">
                <a:solidFill>
                  <a:srgbClr val="002060"/>
                </a:solidFill>
              </a:rPr>
              <a:t> инфекции (</a:t>
            </a:r>
            <a:r>
              <a:rPr lang="en-US" b="1" dirty="0" smtClean="0">
                <a:solidFill>
                  <a:srgbClr val="002060"/>
                </a:solidFill>
              </a:rPr>
              <a:t>C</a:t>
            </a:r>
            <a:r>
              <a:rPr lang="ru-RU" b="1" dirty="0" smtClean="0">
                <a:solidFill>
                  <a:srgbClr val="002060"/>
                </a:solidFill>
              </a:rPr>
              <a:t>О</a:t>
            </a:r>
            <a:r>
              <a:rPr lang="en-US" b="1" dirty="0" smtClean="0">
                <a:solidFill>
                  <a:srgbClr val="002060"/>
                </a:solidFill>
              </a:rPr>
              <a:t>VID</a:t>
            </a:r>
            <a:r>
              <a:rPr lang="ru-RU" b="1" dirty="0" smtClean="0">
                <a:solidFill>
                  <a:srgbClr val="002060"/>
                </a:solidFill>
              </a:rPr>
              <a:t>-19)»;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Постановление Главы МР «</a:t>
            </a: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</a:rPr>
              <a:t>Томпонский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район» от 09.04.2020 г. №1419 «О создании районной межведомственной комиссии по обеспечению отдыха и оздоровления детей в 2020 году в </a:t>
            </a: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</a:rPr>
              <a:t>Томпонском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районе»;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Постановление Главы МР «</a:t>
            </a:r>
            <a:r>
              <a:rPr lang="ru-RU" b="1" dirty="0" err="1" smtClean="0">
                <a:solidFill>
                  <a:srgbClr val="002060"/>
                </a:solidFill>
              </a:rPr>
              <a:t>Томпонский</a:t>
            </a:r>
            <a:r>
              <a:rPr lang="ru-RU" b="1" dirty="0" smtClean="0">
                <a:solidFill>
                  <a:srgbClr val="002060"/>
                </a:solidFill>
              </a:rPr>
              <a:t> район» от 26 июня 2020 г. №742 «Об утверждении Алгоритма взаимодействия по организации профилактического медицинского наблюдения на территории </a:t>
            </a:r>
            <a:r>
              <a:rPr lang="ru-RU" b="1" dirty="0" err="1" smtClean="0">
                <a:solidFill>
                  <a:srgbClr val="002060"/>
                </a:solidFill>
              </a:rPr>
              <a:t>Томпонского</a:t>
            </a:r>
            <a:r>
              <a:rPr lang="ru-RU" b="1" dirty="0" smtClean="0">
                <a:solidFill>
                  <a:srgbClr val="002060"/>
                </a:solidFill>
              </a:rPr>
              <a:t> района».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Распоряжение Главы МР «</a:t>
            </a: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</a:rPr>
              <a:t>Томпонский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район» от 13 мая 2020 г.№80 «О создании межведомственной комиссии по приемке детских оздоровительных учреждений к открытию летнего сезона отдыха, занятости и оздоровления детей»;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Распоряжение Главы МР «</a:t>
            </a:r>
            <a:r>
              <a:rPr lang="ru-RU" b="1" dirty="0" err="1" smtClean="0">
                <a:solidFill>
                  <a:srgbClr val="002060"/>
                </a:solidFill>
              </a:rPr>
              <a:t>Томпонский</a:t>
            </a:r>
            <a:r>
              <a:rPr lang="ru-RU" b="1" dirty="0" smtClean="0">
                <a:solidFill>
                  <a:srgbClr val="002060"/>
                </a:solidFill>
              </a:rPr>
              <a:t> район» от 19 июня 2020 г. №103 «О создании межведомственной комиссии по обследованию детских оздоровительных учреждений к открытию летнего сезона отдыха, занятости и оздоровления детей».</a:t>
            </a:r>
          </a:p>
          <a:p>
            <a:pPr algn="just"/>
            <a:endParaRPr lang="ru-RU" dirty="0" smtClean="0">
              <a:solidFill>
                <a:srgbClr val="002060"/>
              </a:solidFill>
            </a:endParaRPr>
          </a:p>
          <a:p>
            <a:pPr algn="just"/>
            <a:endParaRPr lang="ru-RU" dirty="0" smtClean="0">
              <a:solidFill>
                <a:srgbClr val="002060"/>
              </a:solidFill>
            </a:endParaRPr>
          </a:p>
          <a:p>
            <a:pPr algn="just"/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ПРЕДЛОЖЕНИЯ: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целях усовершенствования работы по проведению мониторинга и 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состав-лению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реестра организаций отдыха детей и их оздоровления разработать и внедрить систему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coogle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–формы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Создать единую платформу для направления документов при формировании реестра, в т.ч. требуемых документов на  получение санитарно-эпидемиологического </a:t>
            </a:r>
            <a:r>
              <a:rPr lang="ru-RU" sz="2800" b="1" dirty="0" smtClean="0">
                <a:solidFill>
                  <a:srgbClr val="C00000"/>
                </a:solidFill>
              </a:rPr>
              <a:t>заключения.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280920" cy="288032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      </a:t>
            </a:r>
            <a:r>
              <a:rPr lang="ru-RU" sz="2000" dirty="0" smtClean="0">
                <a:solidFill>
                  <a:srgbClr val="002060"/>
                </a:solidFill>
              </a:rPr>
              <a:t>На основании Решения Оперативного штаба по недопущению распространения на территории Республики Саха (Якутия) </a:t>
            </a:r>
            <a:r>
              <a:rPr lang="ru-RU" sz="2000" dirty="0" err="1" smtClean="0">
                <a:solidFill>
                  <a:srgbClr val="002060"/>
                </a:solidFill>
              </a:rPr>
              <a:t>коронавирусной</a:t>
            </a:r>
            <a:r>
              <a:rPr lang="ru-RU" sz="2000" dirty="0" smtClean="0">
                <a:solidFill>
                  <a:srgbClr val="002060"/>
                </a:solidFill>
              </a:rPr>
              <a:t> инфекции </a:t>
            </a:r>
            <a:r>
              <a:rPr lang="en-US" sz="2000" dirty="0" smtClean="0">
                <a:solidFill>
                  <a:srgbClr val="002060"/>
                </a:solidFill>
              </a:rPr>
              <a:t>COVID</a:t>
            </a:r>
            <a:r>
              <a:rPr lang="ru-RU" sz="2000" dirty="0" smtClean="0">
                <a:solidFill>
                  <a:srgbClr val="002060"/>
                </a:solidFill>
              </a:rPr>
              <a:t>-19 </a:t>
            </a:r>
            <a:r>
              <a:rPr lang="ru-RU" sz="2000" dirty="0" smtClean="0">
                <a:solidFill>
                  <a:srgbClr val="002060"/>
                </a:solidFill>
              </a:rPr>
              <a:t>в </a:t>
            </a:r>
            <a:r>
              <a:rPr lang="ru-RU" sz="2000" dirty="0" err="1" smtClean="0">
                <a:solidFill>
                  <a:srgbClr val="002060"/>
                </a:solidFill>
              </a:rPr>
              <a:t>Томпонском</a:t>
            </a:r>
            <a:r>
              <a:rPr lang="ru-RU" sz="2000" dirty="0" smtClean="0">
                <a:solidFill>
                  <a:srgbClr val="002060"/>
                </a:solidFill>
              </a:rPr>
              <a:t> районе функционировали </a:t>
            </a:r>
            <a:r>
              <a:rPr lang="ru-RU" sz="2000" dirty="0" smtClean="0">
                <a:solidFill>
                  <a:srgbClr val="002060"/>
                </a:solidFill>
              </a:rPr>
              <a:t>7 лагерей дневного пребывания </a:t>
            </a:r>
            <a:r>
              <a:rPr lang="ru-RU" sz="2000" dirty="0" smtClean="0">
                <a:solidFill>
                  <a:srgbClr val="002060"/>
                </a:solidFill>
              </a:rPr>
              <a:t>(АППГ – 10) из 9 заявленных с </a:t>
            </a:r>
            <a:r>
              <a:rPr lang="ru-RU" sz="2000" dirty="0" smtClean="0">
                <a:solidFill>
                  <a:srgbClr val="002060"/>
                </a:solidFill>
              </a:rPr>
              <a:t>охватом-205 детей в 5 населенных пунктах. Реализовано 8 программ по 3 направлениям (трудовое, эколого-биологическое, социально-педагогическое). Привлечено  39 работников, из них 7 медицинских работников, 9 воспитателей. 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2999046"/>
          <a:ext cx="8280918" cy="3803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306"/>
                <a:gridCol w="2760306"/>
                <a:gridCol w="2760306"/>
              </a:tblGrid>
              <a:tr h="3266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FFFF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Населенный пункт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FFFFFF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Наименование ЛОУ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FFFF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Охват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26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err="1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с.Мегино-Алдан</a:t>
                      </a:r>
                      <a:r>
                        <a:rPr lang="ru-RU" sz="1800" kern="1200" dirty="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 </a:t>
                      </a:r>
                      <a:endParaRPr lang="ru-RU" sz="11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rgbClr val="00206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«Аргыс» </a:t>
                      </a:r>
                      <a:endParaRPr lang="ru-RU" sz="11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60 </a:t>
                      </a:r>
                      <a:endParaRPr lang="ru-RU" sz="11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26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err="1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с.Крест-Хальджай</a:t>
                      </a:r>
                      <a:r>
                        <a:rPr lang="ru-RU" sz="1800" kern="1200" dirty="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 </a:t>
                      </a:r>
                      <a:endParaRPr lang="ru-RU" sz="11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rgbClr val="00206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«Баягантай кэскилэ» </a:t>
                      </a:r>
                      <a:endParaRPr lang="ru-RU" sz="11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20 </a:t>
                      </a:r>
                      <a:endParaRPr lang="ru-RU" sz="110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593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с.Крест-Хальджай </a:t>
                      </a:r>
                      <a:endParaRPr lang="ru-RU" sz="110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«Юные натуралисты </a:t>
                      </a:r>
                      <a:r>
                        <a:rPr lang="ru-RU" sz="1800" kern="1200" dirty="0" err="1">
                          <a:solidFill>
                            <a:srgbClr val="00206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Томпо</a:t>
                      </a:r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» 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30 </a:t>
                      </a:r>
                      <a:endParaRPr lang="ru-RU" sz="11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26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с.Тополиное </a:t>
                      </a:r>
                      <a:endParaRPr lang="ru-RU" sz="11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«Радуга» 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20 </a:t>
                      </a:r>
                      <a:endParaRPr lang="ru-RU" sz="11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26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err="1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с.Джебарики-Хая</a:t>
                      </a:r>
                      <a:r>
                        <a:rPr lang="ru-RU" sz="1800" kern="1200" dirty="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 </a:t>
                      </a:r>
                      <a:endParaRPr lang="ru-RU" sz="11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«Искорка» 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30 </a:t>
                      </a:r>
                      <a:endParaRPr lang="ru-RU" sz="110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26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п.Хандыга </a:t>
                      </a:r>
                      <a:endParaRPr lang="ru-RU" sz="11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206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«Исток» 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C00000"/>
                          </a:solidFill>
                          <a:latin typeface="Century Schoolbook"/>
                          <a:ea typeface="Times New Roman"/>
                          <a:cs typeface="Arial"/>
                        </a:rPr>
                        <a:t>20 </a:t>
                      </a:r>
                      <a:endParaRPr lang="ru-RU" sz="11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5414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п.Хандыга </a:t>
                      </a:r>
                      <a:endParaRPr lang="ru-RU" sz="1100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«Планета детства»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25 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5">
            <a:extLst>
              <a:ext uri="{FF2B5EF4-FFF2-40B4-BE49-F238E27FC236}">
                <a16:creationId xmlns="" xmlns:a16="http://schemas.microsoft.com/office/drawing/2014/main" id="{72808AA5-B6F2-074D-8985-AB1BF1BFF3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30000"/>
          </a:blip>
          <a:stretch>
            <a:fillRect/>
          </a:stretch>
        </p:blipFill>
        <p:spPr>
          <a:xfrm>
            <a:off x="1979712" y="3068960"/>
            <a:ext cx="3696326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Публикация о работе ЛОУ в социальных сетях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5472608" cy="511256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Аккаунт</a:t>
            </a:r>
            <a:r>
              <a:rPr lang="ru-RU" b="1" dirty="0" smtClean="0">
                <a:solidFill>
                  <a:srgbClr val="FF0000"/>
                </a:solidFill>
              </a:rPr>
              <a:t> в </a:t>
            </a:r>
            <a:r>
              <a:rPr lang="ru-RU" b="1" dirty="0" err="1" smtClean="0">
                <a:solidFill>
                  <a:srgbClr val="FF0000"/>
                </a:solidFill>
              </a:rPr>
              <a:t>Инстаграм-странице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@</a:t>
            </a:r>
            <a:r>
              <a:rPr lang="en-US" b="1" dirty="0" err="1" smtClean="0">
                <a:solidFill>
                  <a:srgbClr val="002060"/>
                </a:solidFill>
              </a:rPr>
              <a:t>letotompo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r>
              <a:rPr lang="ru-RU" b="1" dirty="0" err="1" smtClean="0">
                <a:solidFill>
                  <a:srgbClr val="FF0000"/>
                </a:solidFill>
              </a:rPr>
              <a:t>Аккаунты</a:t>
            </a:r>
            <a:r>
              <a:rPr lang="ru-RU" b="1" dirty="0" smtClean="0">
                <a:solidFill>
                  <a:srgbClr val="FF0000"/>
                </a:solidFill>
              </a:rPr>
              <a:t> в </a:t>
            </a:r>
            <a:r>
              <a:rPr lang="ru-RU" b="1" dirty="0" err="1" smtClean="0">
                <a:solidFill>
                  <a:srgbClr val="FF0000"/>
                </a:solidFill>
              </a:rPr>
              <a:t>Инстаграм-страницах</a:t>
            </a:r>
            <a:r>
              <a:rPr lang="ru-RU" b="1" dirty="0" smtClean="0">
                <a:solidFill>
                  <a:srgbClr val="FF0000"/>
                </a:solidFill>
              </a:rPr>
              <a:t> ОО: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@</a:t>
            </a:r>
            <a:r>
              <a:rPr lang="en-US" b="1" dirty="0" err="1" smtClean="0">
                <a:solidFill>
                  <a:srgbClr val="002060"/>
                </a:solidFill>
              </a:rPr>
              <a:t>tmg</a:t>
            </a:r>
            <a:r>
              <a:rPr lang="ru-RU" b="1" dirty="0" smtClean="0">
                <a:solidFill>
                  <a:srgbClr val="002060"/>
                </a:solidFill>
              </a:rPr>
              <a:t>5610</a:t>
            </a: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@</a:t>
            </a:r>
            <a:r>
              <a:rPr lang="en-US" b="1" dirty="0" err="1" smtClean="0">
                <a:solidFill>
                  <a:srgbClr val="002060"/>
                </a:solidFill>
              </a:rPr>
              <a:t>schooool</a:t>
            </a:r>
            <a:r>
              <a:rPr lang="ru-RU" b="1" dirty="0" smtClean="0">
                <a:solidFill>
                  <a:srgbClr val="002060"/>
                </a:solidFill>
              </a:rPr>
              <a:t>_</a:t>
            </a:r>
            <a:r>
              <a:rPr lang="en-US" b="1" dirty="0" smtClean="0">
                <a:solidFill>
                  <a:srgbClr val="002060"/>
                </a:solidFill>
              </a:rPr>
              <a:t>news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@</a:t>
            </a:r>
            <a:r>
              <a:rPr lang="en-US" b="1" dirty="0" err="1" smtClean="0">
                <a:solidFill>
                  <a:srgbClr val="002060"/>
                </a:solidFill>
              </a:rPr>
              <a:t>megino</a:t>
            </a:r>
            <a:r>
              <a:rPr lang="ru-RU" b="1" dirty="0" smtClean="0">
                <a:solidFill>
                  <a:srgbClr val="002060"/>
                </a:solidFill>
              </a:rPr>
              <a:t>_</a:t>
            </a:r>
            <a:r>
              <a:rPr lang="en-US" b="1" dirty="0" err="1" smtClean="0">
                <a:solidFill>
                  <a:srgbClr val="002060"/>
                </a:solidFill>
              </a:rPr>
              <a:t>aldan</a:t>
            </a:r>
            <a:r>
              <a:rPr lang="ru-RU" b="1" dirty="0" smtClean="0">
                <a:solidFill>
                  <a:srgbClr val="002060"/>
                </a:solidFill>
              </a:rPr>
              <a:t>_</a:t>
            </a:r>
            <a:r>
              <a:rPr lang="en-US" b="1" dirty="0" smtClean="0">
                <a:solidFill>
                  <a:srgbClr val="002060"/>
                </a:solidFill>
              </a:rPr>
              <a:t>school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@</a:t>
            </a:r>
            <a:r>
              <a:rPr lang="en-US" b="1" dirty="0" err="1" smtClean="0">
                <a:solidFill>
                  <a:srgbClr val="002060"/>
                </a:solidFill>
              </a:rPr>
              <a:t>tsosh</a:t>
            </a:r>
            <a:r>
              <a:rPr lang="ru-RU" b="1" dirty="0" smtClean="0">
                <a:solidFill>
                  <a:srgbClr val="002060"/>
                </a:solidFill>
              </a:rPr>
              <a:t>2020</a:t>
            </a: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@</a:t>
            </a:r>
            <a:r>
              <a:rPr lang="ru-RU" b="1" dirty="0" err="1" smtClean="0">
                <a:solidFill>
                  <a:srgbClr val="002060"/>
                </a:solidFill>
              </a:rPr>
              <a:t>ekologobiologicheskiycentr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@ </a:t>
            </a:r>
            <a:r>
              <a:rPr lang="en-US" b="1" dirty="0" err="1" smtClean="0">
                <a:solidFill>
                  <a:srgbClr val="002060"/>
                </a:solidFill>
              </a:rPr>
              <a:t>dhsochiskorka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  <a:hlinkClick r:id="rId3"/>
              </a:rPr>
              <a:t> Сайт МБУ ТРУО </a:t>
            </a:r>
            <a:r>
              <a:rPr lang="en-US" b="1" dirty="0" smtClean="0">
                <a:solidFill>
                  <a:srgbClr val="002060"/>
                </a:solidFill>
                <a:hlinkClick r:id="rId3"/>
              </a:rPr>
              <a:t>https://uuotompo.ucoz.ru/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4" cstate="print">
            <a:lum bright="20000"/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32166" b="12550"/>
          <a:stretch>
            <a:fillRect/>
          </a:stretch>
        </p:blipFill>
        <p:spPr bwMode="auto">
          <a:xfrm>
            <a:off x="6228184" y="1412776"/>
            <a:ext cx="2381566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01008"/>
            <a:ext cx="2232248" cy="2922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Деятельность межведомственной комиссии  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26208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     Проведено 7 заседаний районной межведомственной комиссии по обеспечению отдыха и оздоровления детей в 2020 году в </a:t>
            </a:r>
            <a:r>
              <a:rPr lang="ru-RU" dirty="0" err="1" smtClean="0">
                <a:solidFill>
                  <a:srgbClr val="002060"/>
                </a:solidFill>
              </a:rPr>
              <a:t>Томпонском</a:t>
            </a:r>
            <a:r>
              <a:rPr lang="ru-RU" dirty="0" smtClean="0">
                <a:solidFill>
                  <a:srgbClr val="002060"/>
                </a:solidFill>
              </a:rPr>
              <a:t>  районе. </a:t>
            </a:r>
          </a:p>
          <a:p>
            <a:pPr algn="just"/>
            <a:endParaRPr lang="ru-RU" dirty="0" smtClean="0">
              <a:solidFill>
                <a:srgbClr val="002060"/>
              </a:solidFill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С Территориальным отделом Управления </a:t>
            </a:r>
            <a:r>
              <a:rPr lang="ru-RU" dirty="0" err="1" smtClean="0">
                <a:solidFill>
                  <a:srgbClr val="002060"/>
                </a:solidFill>
              </a:rPr>
              <a:t>Роспо-требнадзора</a:t>
            </a:r>
            <a:r>
              <a:rPr lang="ru-RU" dirty="0" smtClean="0">
                <a:solidFill>
                  <a:srgbClr val="002060"/>
                </a:solidFill>
              </a:rPr>
              <a:t> по РС(Я) в </a:t>
            </a:r>
            <a:r>
              <a:rPr lang="ru-RU" dirty="0" err="1" smtClean="0">
                <a:solidFill>
                  <a:srgbClr val="002060"/>
                </a:solidFill>
              </a:rPr>
              <a:t>Томпонском</a:t>
            </a:r>
            <a:r>
              <a:rPr lang="ru-RU" dirty="0" smtClean="0">
                <a:solidFill>
                  <a:srgbClr val="002060"/>
                </a:solidFill>
              </a:rPr>
              <a:t> районе согласован реестр летних оздоровительных учреждений и проведены обследование лагерей.  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05064"/>
            <a:ext cx="3456384" cy="242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933056"/>
            <a:ext cx="3347417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1187624" y="1340768"/>
            <a:ext cx="7156376" cy="536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 особенностях работы в условиях ковид-19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136904" cy="5040560"/>
          </a:xfrm>
        </p:spPr>
        <p:txBody>
          <a:bodyPr>
            <a:normAutofit fontScale="62500" lnSpcReduction="20000"/>
          </a:bodyPr>
          <a:lstStyle/>
          <a:p>
            <a:pPr algn="just"/>
            <a:endParaRPr lang="en-US" dirty="0" smtClean="0">
              <a:solidFill>
                <a:srgbClr val="002060"/>
              </a:solidFill>
            </a:endParaRPr>
          </a:p>
          <a:p>
            <a:pPr algn="just"/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Соблюдение требований </a:t>
            </a:r>
            <a:r>
              <a:rPr lang="ru-RU" sz="4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en-US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4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Распространение памяток о КОВИД; </a:t>
            </a:r>
          </a:p>
          <a:p>
            <a:pPr algn="just"/>
            <a:endParaRPr lang="ru-RU" sz="4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Бесконтактная термометрия;           </a:t>
            </a:r>
          </a:p>
          <a:p>
            <a:pPr algn="just">
              <a:buNone/>
            </a:pPr>
            <a:r>
              <a:rPr lang="ru-RU" sz="4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sz="4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Обеспечение  дезинфицирующими </a:t>
            </a:r>
            <a:r>
              <a:rPr lang="ru-RU" sz="4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сред-ствами</a:t>
            </a:r>
            <a:r>
              <a:rPr lang="ru-RU" sz="4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СИЗ;</a:t>
            </a:r>
          </a:p>
          <a:p>
            <a:pPr algn="just"/>
            <a:endParaRPr lang="ru-RU" sz="4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Издание приказов о маршруте воспитанников.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467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Трудоустройство </a:t>
            </a:r>
            <a:r>
              <a:rPr lang="ru-RU" b="1" dirty="0" smtClean="0">
                <a:solidFill>
                  <a:srgbClr val="C00000"/>
                </a:solidFill>
              </a:rPr>
              <a:t>несовершеннолетних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869160"/>
            <a:ext cx="8075240" cy="160479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Согласно Государственной программы РС (Я) "Содействие занятости населения РС (Я) на 2018 год-2022 годы" на 2020 год по мероприятию "Организация временного трудоустройства несовершеннолетних граждан от 14 до 18 лет в свободное от учебы время" за летний период  трудоустроено </a:t>
            </a:r>
            <a:r>
              <a:rPr lang="ru-RU" b="1" dirty="0" smtClean="0">
                <a:solidFill>
                  <a:srgbClr val="002060"/>
                </a:solidFill>
              </a:rPr>
              <a:t>111 детей. </a:t>
            </a:r>
            <a:r>
              <a:rPr lang="ru-RU" dirty="0" smtClean="0">
                <a:solidFill>
                  <a:srgbClr val="002060"/>
                </a:solidFill>
              </a:rPr>
              <a:t>По мероприятию "Организация летней занятости </a:t>
            </a:r>
            <a:r>
              <a:rPr lang="ru-RU" dirty="0" err="1" smtClean="0">
                <a:solidFill>
                  <a:srgbClr val="002060"/>
                </a:solidFill>
              </a:rPr>
              <a:t>несовер-шеннолетних</a:t>
            </a:r>
            <a:r>
              <a:rPr lang="ru-RU" dirty="0" smtClean="0">
                <a:solidFill>
                  <a:srgbClr val="002060"/>
                </a:solidFill>
              </a:rPr>
              <a:t> граждан от 14 до 18 лет в оленеводческих хозяйствах РС (Я)" работали</a:t>
            </a:r>
            <a:r>
              <a:rPr lang="ru-RU" b="1" dirty="0" smtClean="0">
                <a:solidFill>
                  <a:srgbClr val="002060"/>
                </a:solidFill>
              </a:rPr>
              <a:t>  24 (АППГ-19) детей. 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</p:txBody>
      </p:sp>
      <p:pic>
        <p:nvPicPr>
          <p:cNvPr id="7" name="Рисунок 6" descr="C:\Users\Гимназия\Desktop\файлы с рабочего стола\раб стол\сидоров Д.В\лагерь Исток\IMG_13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268760"/>
            <a:ext cx="453650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Гимназия\Desktop\файлы с рабочего стола\раб стол\сидоров Д.В\лагерь Исток\IMG_12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268760"/>
            <a:ext cx="4043035" cy="342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827584" y="476672"/>
            <a:ext cx="6984776" cy="52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467600" cy="4369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перевозка детей в </a:t>
            </a:r>
            <a:r>
              <a:rPr lang="ru-RU" b="1" dirty="0" err="1" smtClean="0">
                <a:solidFill>
                  <a:srgbClr val="C00000"/>
                </a:solidFill>
              </a:rPr>
              <a:t>оленстада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5805264"/>
            <a:ext cx="8352928" cy="86409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Перевозка </a:t>
            </a:r>
            <a:r>
              <a:rPr lang="ru-RU" dirty="0" smtClean="0">
                <a:solidFill>
                  <a:srgbClr val="002060"/>
                </a:solidFill>
              </a:rPr>
              <a:t>детей к местам работы родителей (законных представителей), занятых в оленеводческих стадах  организовано  по трем направлениям: </a:t>
            </a:r>
            <a:r>
              <a:rPr lang="ru-RU" dirty="0" err="1" smtClean="0">
                <a:solidFill>
                  <a:srgbClr val="002060"/>
                </a:solidFill>
              </a:rPr>
              <a:t>Бараинское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Адычинское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Сунтарское</a:t>
            </a:r>
            <a:r>
              <a:rPr lang="ru-RU" dirty="0" smtClean="0">
                <a:solidFill>
                  <a:srgbClr val="002060"/>
                </a:solidFill>
              </a:rPr>
              <a:t>,  также родовым общинам. </a:t>
            </a:r>
            <a:r>
              <a:rPr lang="ru-RU" b="1" dirty="0" smtClean="0">
                <a:solidFill>
                  <a:srgbClr val="002060"/>
                </a:solidFill>
              </a:rPr>
              <a:t>Выехало 54 детей, из них дошкольников – 21 детей, учащихся – 33 детей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764704"/>
            <a:ext cx="368681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348880"/>
            <a:ext cx="34563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467600" cy="720080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</a:rPr>
              <a:t>Онлайн-площадки</a:t>
            </a:r>
            <a:r>
              <a:rPr lang="ru-RU" b="1" dirty="0" smtClean="0">
                <a:solidFill>
                  <a:srgbClr val="C00000"/>
                </a:solidFill>
              </a:rPr>
              <a:t> на базе ОО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3970784" cy="547260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Участие на республиканской </a:t>
            </a:r>
            <a:r>
              <a:rPr lang="ru-RU" dirty="0" err="1" smtClean="0">
                <a:solidFill>
                  <a:srgbClr val="002060"/>
                </a:solidFill>
              </a:rPr>
              <a:t>онлайн-смене</a:t>
            </a:r>
            <a:r>
              <a:rPr lang="ru-RU" dirty="0" smtClean="0">
                <a:solidFill>
                  <a:srgbClr val="002060"/>
                </a:solidFill>
              </a:rPr>
              <a:t> «По парусом РДШ» - 15 активистов  и лидеров детского движения;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Участие на республиканской летней школе в дистанционного формата в рамках сетевого исследовательского проекта МАН РС(Я) «Научное лето» приняли участие  - 18 воспитанников;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 Проведение научно-исследовательской экспедиции в дистанционной форме  «Три реки» на базе МБУ «</a:t>
            </a:r>
            <a:r>
              <a:rPr lang="ru-RU" dirty="0" err="1" smtClean="0">
                <a:solidFill>
                  <a:srgbClr val="002060"/>
                </a:solidFill>
              </a:rPr>
              <a:t>Мегино-Алданская</a:t>
            </a:r>
            <a:r>
              <a:rPr lang="ru-RU" dirty="0" smtClean="0">
                <a:solidFill>
                  <a:srgbClr val="002060"/>
                </a:solidFill>
              </a:rPr>
              <a:t> СОШ </a:t>
            </a:r>
            <a:r>
              <a:rPr lang="ru-RU" dirty="0" err="1" smtClean="0">
                <a:solidFill>
                  <a:srgbClr val="002060"/>
                </a:solidFill>
              </a:rPr>
              <a:t>им.Е.П.Неймохова</a:t>
            </a:r>
            <a:r>
              <a:rPr lang="ru-RU" dirty="0" smtClean="0">
                <a:solidFill>
                  <a:srgbClr val="002060"/>
                </a:solidFill>
              </a:rPr>
              <a:t>» с охватом 25 детей. 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Организация виртуальной </a:t>
            </a:r>
            <a:r>
              <a:rPr lang="ru-RU" dirty="0" err="1" smtClean="0">
                <a:solidFill>
                  <a:srgbClr val="FF0000"/>
                </a:solidFill>
              </a:rPr>
              <a:t>профориентационной</a:t>
            </a:r>
            <a:r>
              <a:rPr lang="ru-RU" dirty="0" smtClean="0">
                <a:solidFill>
                  <a:srgbClr val="FF0000"/>
                </a:solidFill>
              </a:rPr>
              <a:t>  площадки «Мир профессий  совместно с предприятиями социального жизнеобеспечения (ГИМС, ГИБДД, МВД, противопожарная служба). Охват 80 детей</a:t>
            </a:r>
            <a:r>
              <a:rPr lang="ru-RU" dirty="0" smtClean="0">
                <a:solidFill>
                  <a:srgbClr val="002060"/>
                </a:solidFill>
              </a:rPr>
              <a:t>. 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С 10 по 22 августа на базе МБУ ДО «Центр детского творчества»,  МБОУ «</a:t>
            </a:r>
            <a:r>
              <a:rPr lang="ru-RU" dirty="0" err="1" smtClean="0">
                <a:solidFill>
                  <a:srgbClr val="002060"/>
                </a:solidFill>
              </a:rPr>
              <a:t>Ынгинская</a:t>
            </a:r>
            <a:r>
              <a:rPr lang="ru-RU" dirty="0" smtClean="0">
                <a:solidFill>
                  <a:srgbClr val="002060"/>
                </a:solidFill>
              </a:rPr>
              <a:t> СОШ»  организованы дистанционные  летние  площадки с охватом 35 детей. </a:t>
            </a:r>
          </a:p>
          <a:p>
            <a:endParaRPr lang="ru-RU" dirty="0"/>
          </a:p>
        </p:txBody>
      </p:sp>
      <p:pic>
        <p:nvPicPr>
          <p:cNvPr id="4" name="Содержимое 3" descr="C:\Documents and Settings\Алёна\Local Settings\Temporary Internet Files\Content.Word\20200722_113430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980728"/>
            <a:ext cx="4176464" cy="2880320"/>
          </a:xfrm>
          <a:prstGeom prst="rect">
            <a:avLst/>
          </a:prstGeom>
          <a:noFill/>
          <a:ln w="9525" cmpd="sng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005064"/>
            <a:ext cx="424847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64807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мероприятия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075240" cy="237626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Традиционный слет трудовых объединений, посвященный Году патриотизма в РС(Я) (очный формат); </a:t>
            </a:r>
            <a:endParaRPr lang="ru-RU" sz="3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Организаторы: </a:t>
            </a:r>
            <a:r>
              <a:rPr lang="ru-RU" sz="1800" b="1" dirty="0" smtClean="0">
                <a:solidFill>
                  <a:srgbClr val="002060"/>
                </a:solidFill>
              </a:rPr>
              <a:t>МБУ «Томпонское районное управление образования» , МКУ «Томпонское управление сельского хозяйства», ГБУ РС(Я) «Центра занятости населения  </a:t>
            </a:r>
            <a:r>
              <a:rPr lang="ru-RU" sz="1800" b="1" dirty="0" err="1" smtClean="0">
                <a:solidFill>
                  <a:srgbClr val="002060"/>
                </a:solidFill>
              </a:rPr>
              <a:t>Томпонского</a:t>
            </a:r>
            <a:r>
              <a:rPr lang="ru-RU" sz="1800" b="1" dirty="0" smtClean="0">
                <a:solidFill>
                  <a:srgbClr val="002060"/>
                </a:solidFill>
              </a:rPr>
              <a:t>  района», отдел по делам семьи и молодежной политике МР «</a:t>
            </a:r>
            <a:r>
              <a:rPr lang="ru-RU" sz="1800" b="1" dirty="0" err="1" smtClean="0">
                <a:solidFill>
                  <a:srgbClr val="002060"/>
                </a:solidFill>
              </a:rPr>
              <a:t>Томпонский</a:t>
            </a:r>
            <a:r>
              <a:rPr lang="ru-RU" sz="1800" b="1" dirty="0" smtClean="0">
                <a:solidFill>
                  <a:srgbClr val="002060"/>
                </a:solidFill>
              </a:rPr>
              <a:t> район» </a:t>
            </a:r>
          </a:p>
          <a:p>
            <a:pPr algn="just"/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rgbClr val="002060"/>
              </a:solidFill>
            </a:endParaRP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Объект 5">
            <a:extLst>
              <a:ext uri="{FF2B5EF4-FFF2-40B4-BE49-F238E27FC236}">
                <a16:creationId xmlns="" xmlns:a16="http://schemas.microsoft.com/office/drawing/2014/main" id="{5C56D53B-C635-1147-8DB6-8AF1D88C911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3428999"/>
            <a:ext cx="4176464" cy="3137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Елена\Desktop\ЛОК 2020\СЛЕТ2020\20200731_0954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01008"/>
            <a:ext cx="4068960" cy="3051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513</TotalTime>
  <Words>976</Words>
  <Application>Microsoft Office PowerPoint</Application>
  <PresentationFormat>Экран (4:3)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Организация летнего отдыха и занятости  детей в условиях пандемии на территории Томпонского района   Винокурова Елена Кимовна – начальник отдела воспитания  дополнительного образования МБУ «Томпонское районное управленеи образования» </vt:lpstr>
      <vt:lpstr>Слайд 2</vt:lpstr>
      <vt:lpstr>Публикация о работе ЛОУ в социальных сетях </vt:lpstr>
      <vt:lpstr>Деятельность межведомственной комиссии   </vt:lpstr>
      <vt:lpstr>об особенностях работы в условиях ковид-19</vt:lpstr>
      <vt:lpstr>Трудоустройство несовершеннолетних</vt:lpstr>
      <vt:lpstr>перевозка детей в оленстада</vt:lpstr>
      <vt:lpstr>Онлайн-площадки на базе ОО </vt:lpstr>
      <vt:lpstr>Основные мероприятия </vt:lpstr>
      <vt:lpstr>Слайд 10</vt:lpstr>
      <vt:lpstr>Слайд 11</vt:lpstr>
      <vt:lpstr>Слайд 12</vt:lpstr>
      <vt:lpstr>ПЛАНОВЫЕ ПРОВЕРКИ</vt:lpstr>
      <vt:lpstr>Сенокос,собирание ягод -914</vt:lpstr>
      <vt:lpstr>Нормативно-правовая база </vt:lpstr>
      <vt:lpstr>ПРЕДЛОЖЕНИЯ: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летнего отдыха и оздоровления детей в условиях пандемии на территории Томпонского района   Винокурова Елена Кимовна – начальник отдела воспитания  дополнительного образования МБУ «Томпонское районное управленеи образования» </dc:title>
  <dc:creator>Елена</dc:creator>
  <cp:lastModifiedBy>Елена</cp:lastModifiedBy>
  <cp:revision>73</cp:revision>
  <dcterms:created xsi:type="dcterms:W3CDTF">2020-08-25T02:19:45Z</dcterms:created>
  <dcterms:modified xsi:type="dcterms:W3CDTF">2020-08-26T02:35:55Z</dcterms:modified>
</cp:coreProperties>
</file>