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5"/>
  </p:notesMasterIdLst>
  <p:sldIdLst>
    <p:sldId id="257" r:id="rId2"/>
    <p:sldId id="259" r:id="rId3"/>
    <p:sldId id="287" r:id="rId4"/>
    <p:sldId id="293" r:id="rId5"/>
    <p:sldId id="285" r:id="rId6"/>
    <p:sldId id="284" r:id="rId7"/>
    <p:sldId id="294" r:id="rId8"/>
    <p:sldId id="286" r:id="rId9"/>
    <p:sldId id="307" r:id="rId10"/>
    <p:sldId id="309" r:id="rId11"/>
    <p:sldId id="275" r:id="rId12"/>
    <p:sldId id="289" r:id="rId13"/>
    <p:sldId id="295" r:id="rId14"/>
    <p:sldId id="308" r:id="rId15"/>
    <p:sldId id="273" r:id="rId16"/>
    <p:sldId id="274" r:id="rId17"/>
    <p:sldId id="299" r:id="rId18"/>
    <p:sldId id="310" r:id="rId19"/>
    <p:sldId id="302" r:id="rId20"/>
    <p:sldId id="301" r:id="rId21"/>
    <p:sldId id="300" r:id="rId22"/>
    <p:sldId id="303" r:id="rId23"/>
    <p:sldId id="304" r:id="rId24"/>
    <p:sldId id="291" r:id="rId25"/>
    <p:sldId id="270" r:id="rId26"/>
    <p:sldId id="292" r:id="rId27"/>
    <p:sldId id="305" r:id="rId28"/>
    <p:sldId id="306" r:id="rId29"/>
    <p:sldId id="265" r:id="rId30"/>
    <p:sldId id="297" r:id="rId31"/>
    <p:sldId id="298" r:id="rId32"/>
    <p:sldId id="268" r:id="rId33"/>
    <p:sldId id="296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86" autoAdjust="0"/>
  </p:normalViewPr>
  <p:slideViewPr>
    <p:cSldViewPr>
      <p:cViewPr varScale="1">
        <p:scale>
          <a:sx n="68" d="100"/>
          <a:sy n="68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F2001-9D87-4EEC-9337-4522ACB50862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CD3D0F-56FE-4BCE-B546-0E357FE93E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312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CD3D0F-56FE-4BCE-B546-0E357FE93E2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595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1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547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1981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546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7376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228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474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889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258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514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957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422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14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68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923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176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09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g"/><Relationship Id="rId5" Type="http://schemas.openxmlformats.org/officeDocument/2006/relationships/image" Target="../media/image61.jpg"/><Relationship Id="rId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7.jpeg"/><Relationship Id="rId7" Type="http://schemas.openxmlformats.org/officeDocument/2006/relationships/image" Target="../media/image81.jp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84.jpeg"/><Relationship Id="rId7" Type="http://schemas.openxmlformats.org/officeDocument/2006/relationships/image" Target="../media/image88.jp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7" Type="http://schemas.openxmlformats.org/officeDocument/2006/relationships/image" Target="../media/image110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jpeg"/><Relationship Id="rId5" Type="http://schemas.openxmlformats.org/officeDocument/2006/relationships/image" Target="../media/image108.jpg"/><Relationship Id="rId4" Type="http://schemas.openxmlformats.org/officeDocument/2006/relationships/image" Target="../media/image10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1"/>
          <a:stretch/>
        </p:blipFill>
        <p:spPr bwMode="auto">
          <a:xfrm>
            <a:off x="480646" y="3740785"/>
            <a:ext cx="3371274" cy="3000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Герб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" r="4498"/>
          <a:stretch/>
        </p:blipFill>
        <p:spPr bwMode="auto">
          <a:xfrm>
            <a:off x="3657367" y="299646"/>
            <a:ext cx="1656184" cy="1641479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29075" y="1941125"/>
            <a:ext cx="69127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летней оздоровительной кампании 2020года в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Кобяйском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улусе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РС(Я</a:t>
            </a:r>
            <a:r>
              <a:rPr lang="ru-RU" sz="3600" b="1" dirty="0">
                <a:solidFill>
                  <a:srgbClr val="C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5342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83" y="913726"/>
            <a:ext cx="4059943" cy="22837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41310"/>
            <a:ext cx="2880320" cy="3600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58" y="3844407"/>
            <a:ext cx="4283968" cy="24097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729" y="4161085"/>
            <a:ext cx="3691070" cy="20762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6700" y="456134"/>
            <a:ext cx="3893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снег в августе 2020 года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6700" y="3356992"/>
            <a:ext cx="3381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Гонки на оленях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259632" y="6237312"/>
            <a:ext cx="3548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Запас дров на день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652120" y="623731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Мой лучший друг - Олень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652120" y="64080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И в дождь и в снег мы любим свое лето</a:t>
            </a:r>
            <a:endParaRPr lang="ru-RU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6811" y="2636912"/>
            <a:ext cx="3556368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335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Аймулдан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Себян-Кюельская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НЭСОШ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Лилия Васильевна\Desktop\Лагерь\20190615_14484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056" y="580357"/>
            <a:ext cx="4000528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C:\Users\Лилия Васильевна\Desktop\Лагерь\20190625_16233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95916" y="3582675"/>
            <a:ext cx="2857520" cy="2677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C:\Users\Лилия Васильевна\Desktop\Лагерь\20190621_160838.jpg"/>
          <p:cNvPicPr/>
          <p:nvPr/>
        </p:nvPicPr>
        <p:blipFill>
          <a:blip r:embed="rId4" cstate="print"/>
          <a:srcRect r="30489"/>
          <a:stretch>
            <a:fillRect/>
          </a:stretch>
        </p:blipFill>
        <p:spPr bwMode="auto">
          <a:xfrm rot="5400000">
            <a:off x="3182749" y="3563054"/>
            <a:ext cx="2954465" cy="2620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2115302" y="3129423"/>
            <a:ext cx="5400600" cy="410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algn="just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3164" y="467191"/>
            <a:ext cx="3160567" cy="2684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027566" y="3072059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Июль - месяц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838825" y="637817"/>
            <a:ext cx="19092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Памятка «Как вести себя на воде»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006" y="3806650"/>
            <a:ext cx="2967800" cy="2225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568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-87787"/>
            <a:ext cx="8677472" cy="1852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муниципального бюджета были выделены средства для открытия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трудовой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бригады 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Танара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с охватом 45 детей</a:t>
            </a:r>
            <a:endParaRPr lang="ru-RU" sz="2000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Бригада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работала по разработанной программе «Лето с пользой» в </a:t>
            </a:r>
            <a:r>
              <a:rPr lang="ru-RU" sz="2000" dirty="0">
                <a:solidFill>
                  <a:srgbClr val="002060"/>
                </a:solidFill>
              </a:rPr>
              <a:t>течении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дней.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4520" y="1547333"/>
            <a:ext cx="4429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1 отряд: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сезона,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поливала пришкольный огород,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прополола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картофельное поле,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убрала сорняки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собрала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промежуточный урожай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23520" y="1824332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</a:t>
            </a:r>
            <a:r>
              <a:rPr lang="ru-RU" dirty="0" smtClean="0"/>
              <a:t>: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занимался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сенокосом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сельхозтехники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843328"/>
              </p:ext>
            </p:extLst>
          </p:nvPr>
        </p:nvGraphicFramePr>
        <p:xfrm>
          <a:off x="4716016" y="3091112"/>
          <a:ext cx="3784705" cy="31832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6075"/>
                <a:gridCol w="946075"/>
                <a:gridCol w="946075"/>
                <a:gridCol w="946480"/>
              </a:tblGrid>
              <a:tr h="17719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тонн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112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Стог сена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024196"/>
              </p:ext>
            </p:extLst>
          </p:nvPr>
        </p:nvGraphicFramePr>
        <p:xfrm>
          <a:off x="394520" y="3062696"/>
          <a:ext cx="3748191" cy="32364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40"/>
                <a:gridCol w="1635957"/>
                <a:gridCol w="1752194"/>
              </a:tblGrid>
              <a:tr h="7852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70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Кабачок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70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Помидор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70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Огурцы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683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IMG-20200805-WA00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97696" y="1272731"/>
            <a:ext cx="355472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Рисунок 3" descr="C:\Users\1\Desktop\ЛТО 2020\20200817_1317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956" y="4189459"/>
            <a:ext cx="393702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40044" y="314812"/>
            <a:ext cx="7715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Трудовая бригада «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Танара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IMG-20200812-WA00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9123" y="3646140"/>
            <a:ext cx="3666225" cy="27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IMG-20200804-WA002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1"/>
          <a:stretch/>
        </p:blipFill>
        <p:spPr bwMode="auto">
          <a:xfrm>
            <a:off x="1046218" y="986861"/>
            <a:ext cx="2665412" cy="309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11630" y="3253994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отряд</a:t>
            </a:r>
            <a:endParaRPr lang="ru-RU" sz="28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AppData\Local\Microsoft\Windows\Temporary Internet Files\Content.Word\Screenshot_20200821-122654_WhatsApp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89" b="39159"/>
          <a:stretch/>
        </p:blipFill>
        <p:spPr bwMode="auto">
          <a:xfrm>
            <a:off x="611560" y="620688"/>
            <a:ext cx="4248472" cy="25922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2636912"/>
            <a:ext cx="2911892" cy="3693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3717032"/>
            <a:ext cx="4418833" cy="2448272"/>
          </a:xfrm>
          <a:prstGeom prst="rect">
            <a:avLst/>
          </a:prstGeom>
        </p:spPr>
      </p:pic>
      <p:pic>
        <p:nvPicPr>
          <p:cNvPr id="6" name="Рисунок 5" descr="C:\Users\1\AppData\Local\Microsoft\Windows\Temporary Internet Files\Content.Word\Screenshot_20200821-122649_WhatsApp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77" b="37302"/>
          <a:stretch/>
        </p:blipFill>
        <p:spPr bwMode="auto">
          <a:xfrm>
            <a:off x="5235858" y="404664"/>
            <a:ext cx="3600400" cy="21135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95936" y="3183442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отряд</a:t>
            </a:r>
            <a:endParaRPr lang="ru-RU" sz="24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57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E:\К презентации\Фотографии лагерей Кобяйского улуса\Кобяйский улус ЛДП\Мастах ЛДП Сарыал\5da299cf9ab85715bffd3835d5e9bc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9998" y="4015342"/>
            <a:ext cx="3571900" cy="2678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E:\К презентации\Фотографии лагерей Кобяйского улуса\Кобяйский улус ЛДП\ЛДП Ровесник\6f77649ef7ae405a65b1f74115efb38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6475" y="3782630"/>
            <a:ext cx="3771892" cy="2828919"/>
          </a:xfrm>
          <a:prstGeom prst="rect">
            <a:avLst/>
          </a:prstGeom>
          <a:noFill/>
        </p:spPr>
      </p:pic>
      <p:pic>
        <p:nvPicPr>
          <p:cNvPr id="13" name="Рисунок 12" descr="C:\Users\Лилия Васильевна\Desktop\IMG-20200715-WA00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6475" y="702956"/>
            <a:ext cx="3613155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Лагеря дневного пребывания</a:t>
            </a:r>
            <a:endParaRPr lang="ru-RU" sz="2800" b="1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9001156" y="5500703"/>
            <a:ext cx="45719" cy="160546"/>
          </a:xfrm>
        </p:spPr>
        <p:txBody>
          <a:bodyPr>
            <a:normAutofit fontScale="25000" lnSpcReduction="20000"/>
          </a:bodyPr>
          <a:lstStyle/>
          <a:p>
            <a:pPr marL="109728" indent="0"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14348" y="607220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>
                  <a:solidFill>
                    <a:srgbClr val="FFFF00"/>
                  </a:solidFill>
                </a:ln>
                <a:solidFill>
                  <a:schemeClr val="accent3"/>
                </a:solidFill>
              </a:rPr>
              <a:t>«</a:t>
            </a:r>
            <a:r>
              <a:rPr lang="ru-RU" b="1" dirty="0" err="1" smtClean="0">
                <a:ln>
                  <a:solidFill>
                    <a:srgbClr val="FFFF00"/>
                  </a:solidFill>
                </a:ln>
                <a:solidFill>
                  <a:schemeClr val="accent3"/>
                </a:solidFill>
              </a:rPr>
              <a:t>Сарыал</a:t>
            </a:r>
            <a:r>
              <a:rPr lang="ru-RU" b="1" dirty="0" smtClean="0">
                <a:ln>
                  <a:solidFill>
                    <a:srgbClr val="FFFF00"/>
                  </a:solidFill>
                </a:ln>
                <a:solidFill>
                  <a:schemeClr val="accent3"/>
                </a:solidFill>
              </a:rPr>
              <a:t>» </a:t>
            </a:r>
            <a:r>
              <a:rPr lang="ru-RU" b="1" dirty="0" err="1" smtClean="0">
                <a:ln>
                  <a:solidFill>
                    <a:srgbClr val="FFFF00"/>
                  </a:solidFill>
                </a:ln>
                <a:solidFill>
                  <a:schemeClr val="accent3"/>
                </a:solidFill>
              </a:rPr>
              <a:t>Мастахская</a:t>
            </a:r>
            <a:r>
              <a:rPr lang="ru-RU" b="1" dirty="0" smtClean="0">
                <a:ln>
                  <a:solidFill>
                    <a:srgbClr val="FFFF00"/>
                  </a:solidFill>
                </a:ln>
                <a:solidFill>
                  <a:schemeClr val="accent3"/>
                </a:solidFill>
              </a:rPr>
              <a:t> СОШ</a:t>
            </a:r>
            <a:endParaRPr lang="ru-RU" b="1" dirty="0">
              <a:ln>
                <a:solidFill>
                  <a:srgbClr val="FFFF00"/>
                </a:solidFill>
              </a:ln>
              <a:solidFill>
                <a:schemeClr val="accent3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90" y="6143644"/>
            <a:ext cx="374967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99852" y="2813773"/>
            <a:ext cx="3906399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>
                  <a:solidFill>
                    <a:srgbClr val="FFFF00"/>
                  </a:solidFill>
                </a:ln>
                <a:solidFill>
                  <a:schemeClr val="accent3"/>
                </a:solidFill>
              </a:rPr>
              <a:t>«</a:t>
            </a:r>
            <a:r>
              <a:rPr lang="ru-RU" b="1" dirty="0" err="1" smtClean="0">
                <a:ln>
                  <a:solidFill>
                    <a:srgbClr val="FFFF00"/>
                  </a:solidFill>
                </a:ln>
                <a:solidFill>
                  <a:schemeClr val="accent3"/>
                </a:solidFill>
              </a:rPr>
              <a:t>Аймулдан</a:t>
            </a:r>
            <a:r>
              <a:rPr lang="ru-RU" b="1" dirty="0" smtClean="0">
                <a:ln>
                  <a:solidFill>
                    <a:srgbClr val="FFFF00"/>
                  </a:solidFill>
                </a:ln>
                <a:solidFill>
                  <a:schemeClr val="accent3"/>
                </a:solidFill>
              </a:rPr>
              <a:t>»</a:t>
            </a:r>
          </a:p>
          <a:p>
            <a:pPr algn="ctr"/>
            <a:r>
              <a:rPr lang="ru-RU" b="1" dirty="0" smtClean="0">
                <a:ln>
                  <a:solidFill>
                    <a:srgbClr val="FFFF00"/>
                  </a:solidFill>
                </a:ln>
                <a:solidFill>
                  <a:schemeClr val="accent3"/>
                </a:solidFill>
              </a:rPr>
              <a:t> </a:t>
            </a:r>
            <a:r>
              <a:rPr lang="ru-RU" b="1" dirty="0" err="1" smtClean="0">
                <a:ln>
                  <a:solidFill>
                    <a:srgbClr val="FFFF00"/>
                  </a:solidFill>
                </a:ln>
                <a:solidFill>
                  <a:schemeClr val="accent3"/>
                </a:solidFill>
              </a:rPr>
              <a:t>Себян-Кюельская</a:t>
            </a:r>
            <a:r>
              <a:rPr lang="ru-RU" b="1" dirty="0" smtClean="0">
                <a:ln>
                  <a:solidFill>
                    <a:srgbClr val="FFFF00"/>
                  </a:solidFill>
                </a:ln>
                <a:solidFill>
                  <a:schemeClr val="accent3"/>
                </a:solidFill>
              </a:rPr>
              <a:t> СОШ</a:t>
            </a:r>
            <a:endParaRPr lang="ru-RU" b="1" dirty="0">
              <a:ln>
                <a:solidFill>
                  <a:srgbClr val="FFFF00"/>
                </a:solidFill>
              </a:ln>
              <a:solidFill>
                <a:schemeClr val="accent3"/>
              </a:solidFill>
            </a:endParaRPr>
          </a:p>
        </p:txBody>
      </p:sp>
      <p:pic>
        <p:nvPicPr>
          <p:cNvPr id="2" name="Picture 2" descr="E:\К презентации\Фотографии лагерей Кобяйского улуса\Кобяйский улус ЛДП\Сайылык ЛДП Дьулуур\9c10c707fd761c80cea818d252d6c431.jpg"/>
          <p:cNvPicPr>
            <a:picLocks noChangeAspect="1" noChangeArrowheads="1"/>
          </p:cNvPicPr>
          <p:nvPr/>
        </p:nvPicPr>
        <p:blipFill>
          <a:blip r:embed="rId6"/>
          <a:srcRect t="24375"/>
          <a:stretch>
            <a:fillRect/>
          </a:stretch>
        </p:blipFill>
        <p:spPr bwMode="auto">
          <a:xfrm>
            <a:off x="1009998" y="714356"/>
            <a:ext cx="3117304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696442" y="3316244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>
                  <a:solidFill>
                    <a:srgbClr val="FFFF00"/>
                  </a:solidFill>
                </a:ln>
                <a:solidFill>
                  <a:schemeClr val="accent3"/>
                </a:solidFill>
              </a:rPr>
              <a:t>«Дьулуур» </a:t>
            </a:r>
            <a:r>
              <a:rPr lang="ru-RU" b="1" dirty="0" err="1" smtClean="0">
                <a:ln>
                  <a:solidFill>
                    <a:srgbClr val="FFFF00"/>
                  </a:solidFill>
                </a:ln>
                <a:solidFill>
                  <a:schemeClr val="accent3"/>
                </a:solidFill>
              </a:rPr>
              <a:t>с.Сайылык</a:t>
            </a:r>
            <a:endParaRPr lang="ru-RU" b="1" dirty="0">
              <a:ln>
                <a:solidFill>
                  <a:srgbClr val="FFFF00"/>
                </a:solidFill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35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E:\К презентации\Фотографии лагерей Кобяйского улуса\Кобяйский улус ЛДП\ЛДП Аргас Витамин\99f0f91a7c2ea513ba10aacf7c26a5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86" y="3832498"/>
            <a:ext cx="4417590" cy="2484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3" descr="E:\К презентации\Фотографии лагерей Кобяйского улуса\Кобяйский улус ЛДП\ЛДП Аргас Витамин\1503a289b190e46dba7ec8f9304d48c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1607" y="980729"/>
            <a:ext cx="3764645" cy="2117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E:\К презентации\Фотографии лагерей Кобяйского улуса\Кобяйский улус ЛДП\ЛДП АТК Сангар\0ed8329a13fde6f44c83275053c5b60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/>
          <a:srcRect l="9457" r="9905"/>
          <a:stretch/>
        </p:blipFill>
        <p:spPr bwMode="auto">
          <a:xfrm>
            <a:off x="4772086" y="3808436"/>
            <a:ext cx="4222383" cy="2413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595507" y="5395594"/>
            <a:ext cx="4464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«АТК»</a:t>
            </a:r>
          </a:p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ЦРТиД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40203" y="2337120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«Витамин»</a:t>
            </a:r>
          </a:p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Куокуйская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СОШ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5643578"/>
            <a:ext cx="4594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«Витамин»</a:t>
            </a:r>
          </a:p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Куокуйская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СОШ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125" name="Picture 5" descr="E:\К презентации\Фотографии лагерей Кобяйского улуса\Кобяйский улус ЛДП\Кобяй ЛДП Сарыал\0c6ab7edbbd7cf3bff167ad1a2149b5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2834" y="881977"/>
            <a:ext cx="4214842" cy="2370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Прямоугольник 19"/>
          <p:cNvSpPr/>
          <p:nvPr/>
        </p:nvSpPr>
        <p:spPr>
          <a:xfrm>
            <a:off x="142844" y="24556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Сарыал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</a:t>
            </a:r>
          </a:p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Кобяйская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СОШ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028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Лагерь «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Сарыал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с.Кобяй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E:\К презентации\Фотографии лагерей Кобяйского улуса\Кобяйский улус ЛДП\Кобяй ЛДП Сарыал\7338ac666a3a114afb1ff2508ed4de2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-692305" y="1513564"/>
            <a:ext cx="4481073" cy="2520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7" name="Picture 3" descr="E:\К презентации\Фотографии лагерей Кобяйского улуса\Кобяйский улус ЛДП\Кобяй ЛДП Сарыал\a54c931c35d33c3ed0a6ad850ec1f13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6784" y="4233005"/>
            <a:ext cx="3795630" cy="2135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4" descr="E:\К презентации\Фотографии лагерей Кобяйского улуса\Кобяйский улус ЛДП\Кобяй ЛДП Сарыал\c9764499fe2a6505c930e80b2c14523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6308" y="2002134"/>
            <a:ext cx="4063986" cy="22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9" name="Picture 5" descr="E:\К презентации\Фотографии лагерей Кобяйского улуса\Кобяйский улус ЛДП\Кобяй ЛДП Сарыал\870714615e33c2a3238c04abe285ec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578" y="4233005"/>
            <a:ext cx="3885792" cy="2185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35" y="599757"/>
            <a:ext cx="3305259" cy="2478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256474" y="6418763"/>
            <a:ext cx="433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Безопасность никто не отменял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021269" y="926235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Наши веселые моменты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278" y="609600"/>
            <a:ext cx="2094229" cy="3723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762" y="345548"/>
            <a:ext cx="3043725" cy="405338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535" y="116632"/>
            <a:ext cx="6347713" cy="13208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Трудовые будни лагеря «</a:t>
            </a:r>
            <a:r>
              <a:rPr lang="ru-RU" b="1" dirty="0" err="1" smtClean="0">
                <a:solidFill>
                  <a:schemeClr val="tx1"/>
                </a:solidFill>
              </a:rPr>
              <a:t>Сарыал</a:t>
            </a:r>
            <a:r>
              <a:rPr lang="ru-RU" b="1" dirty="0" smtClean="0">
                <a:solidFill>
                  <a:schemeClr val="tx1"/>
                </a:solidFill>
              </a:rPr>
              <a:t>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4496909"/>
            <a:ext cx="3255546" cy="21093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518158"/>
            <a:ext cx="3672408" cy="2065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0" t="8742" r="11801"/>
          <a:stretch/>
        </p:blipFill>
        <p:spPr>
          <a:xfrm>
            <a:off x="6011266" y="1155537"/>
            <a:ext cx="2778197" cy="317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5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E:\К презентации\Фотографии лагерей Кобяйского улуса\Кобяйский улус ЛДП\Сайылык ЛДП Дьулуур\c6c2f7f04c302bae83520db8cfc1c43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37364" y="769629"/>
            <a:ext cx="2782990" cy="3710653"/>
          </a:xfrm>
          <a:prstGeom prst="rect">
            <a:avLst/>
          </a:prstGeom>
          <a:noFill/>
        </p:spPr>
      </p:pic>
      <p:pic>
        <p:nvPicPr>
          <p:cNvPr id="14338" name="Picture 2" descr="E:\К презентации\Фотографии лагерей Кобяйского улуса\Кобяйский улус ЛДП\Сайылык ЛДП Дьулуур\593235f302ad8c385e9f83fc39aa83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844" y="3388048"/>
            <a:ext cx="2919044" cy="3328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9" name="Picture 3" descr="E:\К презентации\Фотографии лагерей Кобяйского улуса\Кобяйский улус ЛДП\Сайылык ЛДП Дьулуур\451d3fac3981e1e12c563901681f76a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2821" y="4184465"/>
            <a:ext cx="342902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1" name="Picture 5" descr="E:\К презентации\Фотографии лагерей Кобяйского улуса\Кобяйский улус ЛДП\Сайылык ЛДП Дьулуур\f4828304a47b3893deff48a916350d0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33694" y="1700808"/>
            <a:ext cx="3137570" cy="4183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2" name="Picture 6" descr="E:\К презентации\Фотографии лагерей Кобяйского улуса\Кобяйский улус ЛДП\Сайылык ЛДП Дьулуур\c0d1a4619cf238ec44329b5150ba734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9118" y="943929"/>
            <a:ext cx="3047979" cy="2285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907704" y="262574"/>
            <a:ext cx="5572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Лагерь «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Дьулуур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с.Сайылык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316060" cy="5976664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Цель ЛОК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: создание условий для организации летнего отдыха, занятости и оздоровления детей с учетом эпидемиологической ситуации на территории района и недопущения распространения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коронавирусной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инфекции 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COVID-2019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Охват детей летним отдыхом и полезной занятостью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на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2020 год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составил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– 97,8%, в том числе 100% охват  несовершеннолетних, состоящих на различных видах учета.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- летние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лагеря –37,7% охват внутри улуса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-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волонтерство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–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2,9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% 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- семейный выездной отдых – по плану: 3,5%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- семейные трудовые бригады – по плану: 49,5% 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-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малозатратные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лагеря – 2,9%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- военно-патриотический клуб - 1,3%</a:t>
            </a:r>
            <a:endParaRPr lang="ru-RU" sz="240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96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К презентации\Фотографии лагерей Кобяйского улуса\Кобяйский улус ЛДП\Мастах ЛДП Сарыал\4898af5b565e0d39a7da7cbecff55a6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142984"/>
            <a:ext cx="3429024" cy="2571768"/>
          </a:xfrm>
          <a:prstGeom prst="rect">
            <a:avLst/>
          </a:prstGeom>
          <a:noFill/>
        </p:spPr>
      </p:pic>
      <p:pic>
        <p:nvPicPr>
          <p:cNvPr id="13315" name="Picture 3" descr="E:\К презентации\Фотографии лагерей Кобяйского улуса\Кобяйский улус ЛДП\Мастах ЛДП Сарыал\0474513fe5549f42bca0a3cc1c4f61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142984"/>
            <a:ext cx="4000528" cy="2165619"/>
          </a:xfrm>
          <a:prstGeom prst="rect">
            <a:avLst/>
          </a:prstGeom>
          <a:noFill/>
        </p:spPr>
      </p:pic>
      <p:pic>
        <p:nvPicPr>
          <p:cNvPr id="13316" name="Picture 4" descr="E:\К презентации\Фотографии лагерей Кобяйского улуса\Кобяйский улус ЛДП\Мастах ЛДП Сарыал\9e3ebf201842c0481e661fb6e37cdad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286256"/>
            <a:ext cx="4027877" cy="1947856"/>
          </a:xfrm>
          <a:prstGeom prst="rect">
            <a:avLst/>
          </a:prstGeom>
          <a:noFill/>
        </p:spPr>
      </p:pic>
      <p:pic>
        <p:nvPicPr>
          <p:cNvPr id="13317" name="Picture 5" descr="E:\К презентации\Фотографии лагерей Кобяйского улуса\Кобяйский улус ЛДП\Мастах ЛДП Сарыал\630efbd54239c5c0c455cc6a79a73eb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3643314"/>
            <a:ext cx="3357586" cy="251818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00166" y="428604"/>
            <a:ext cx="607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Лагерь «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Сарыал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с.Мастах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К презентации\Фотографии лагерей Кобяйского улуса\Кобяйский улус ЛДП\ЛДП Аргас Витамин\WhatsApp Image 2020-08-12 at 21.27.4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789040"/>
            <a:ext cx="3168352" cy="2376264"/>
          </a:xfrm>
          <a:prstGeom prst="rect">
            <a:avLst/>
          </a:prstGeom>
          <a:noFill/>
        </p:spPr>
      </p:pic>
      <p:pic>
        <p:nvPicPr>
          <p:cNvPr id="12291" name="Picture 3" descr="E:\К презентации\Фотографии лагерей Кобяйского улуса\Кобяйский улус ЛДП\ЛДП Аргас Витамин\WhatsApp Image 2020-08-13 at 16.15.29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865502"/>
            <a:ext cx="3337848" cy="1877540"/>
          </a:xfrm>
          <a:prstGeom prst="rect">
            <a:avLst/>
          </a:prstGeom>
          <a:noFill/>
        </p:spPr>
      </p:pic>
      <p:pic>
        <p:nvPicPr>
          <p:cNvPr id="12292" name="Picture 4" descr="E:\К презентации\Фотографии лагерей Кобяйского улуса\Кобяйский улус ЛДП\ЛДП Аргас Витамин\ec18e709fc2b14eed359e90780eb99e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8133" y="906017"/>
            <a:ext cx="3420917" cy="192426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71736" y="285728"/>
            <a:ext cx="4429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Лагерь «Витамин» с.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Аргас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5" name="Picture 7" descr="E:\К презентации\Фотографии лагерей Кобяйского улуса\Кобяйский улус ЛДП\ЛДП Аргас Витамин\5a47863ed20d617b4a657cbb4a985705.jpg"/>
          <p:cNvPicPr>
            <a:picLocks noChangeAspect="1" noChangeArrowheads="1"/>
          </p:cNvPicPr>
          <p:nvPr/>
        </p:nvPicPr>
        <p:blipFill>
          <a:blip r:embed="rId5"/>
          <a:srcRect t="30636"/>
          <a:stretch>
            <a:fillRect/>
          </a:stretch>
        </p:blipFill>
        <p:spPr bwMode="auto">
          <a:xfrm>
            <a:off x="3092779" y="1916832"/>
            <a:ext cx="2664850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4" name="Picture 6" descr="E:\К презентации\Фотографии лагерей Кобяйского улуса\Кобяйский улус ЛДП\ЛДП Аргас Витамин\1503a289b190e46dba7ec8f9304d48cb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88133" y="4653136"/>
            <a:ext cx="3420917" cy="19242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:\К презентации\Фотографии лагерей Кобяйского улуса\Кобяйский улус ЛДП\ЛДП Ровесник\42aedecc5df20bb78ef52638facd7a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57542" y="711860"/>
            <a:ext cx="1893492" cy="3362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4" name="Picture 4" descr="E:\К презентации\Фотографии лагерей Кобяйского улуса\Кобяйский улус ЛДП\ЛДП Ровесник\b762bcc594aa80eeb42ca7e4710202f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64007" y="4136238"/>
            <a:ext cx="3629016" cy="2721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331640" y="188640"/>
            <a:ext cx="7032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Лагерь «Ровесник»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с.Батамай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62" y="1092135"/>
            <a:ext cx="3419872" cy="1925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62" y="3480264"/>
            <a:ext cx="3520152" cy="2640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003" y="4136238"/>
            <a:ext cx="3096031" cy="2322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136" y="617484"/>
            <a:ext cx="3946681" cy="2222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62633" y="2874424"/>
            <a:ext cx="3066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День велосипедиста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314" y="2191379"/>
            <a:ext cx="2818974" cy="191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E:\К презентации\Фотографии лагерей Кобяйского улуса\Кобяйский улус ЛДП\ЛДП АТК Сангар\a1838b7e6a8904b8aef34997882e0dad.jpg"/>
          <p:cNvPicPr>
            <a:picLocks noChangeAspect="1" noChangeArrowheads="1"/>
          </p:cNvPicPr>
          <p:nvPr/>
        </p:nvPicPr>
        <p:blipFill>
          <a:blip r:embed="rId2"/>
          <a:srcRect l="10759" r="17089"/>
          <a:stretch>
            <a:fillRect/>
          </a:stretch>
        </p:blipFill>
        <p:spPr bwMode="auto">
          <a:xfrm>
            <a:off x="4797367" y="2578786"/>
            <a:ext cx="3571900" cy="2281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6" name="Picture 2" descr="E:\К презентации\Фотографии лагерей Кобяйского улуса\Кобяйский улус ЛДП\ЛДП АТК Сангар\753a5ab1d691f395bc680444536cdf60.jpg"/>
          <p:cNvPicPr>
            <a:picLocks noChangeAspect="1" noChangeArrowheads="1"/>
          </p:cNvPicPr>
          <p:nvPr/>
        </p:nvPicPr>
        <p:blipFill>
          <a:blip r:embed="rId3"/>
          <a:srcRect l="23900"/>
          <a:stretch>
            <a:fillRect/>
          </a:stretch>
        </p:blipFill>
        <p:spPr bwMode="auto">
          <a:xfrm>
            <a:off x="339102" y="1058504"/>
            <a:ext cx="3072166" cy="1860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7" name="Picture 3" descr="E:\К презентации\Фотографии лагерей Кобяйского улуса\Кобяйский улус ЛДП\ЛДП АТК Сангар\acbf308b15bc77627c9c6e75470c9ec5.jpg"/>
          <p:cNvPicPr>
            <a:picLocks noChangeAspect="1" noChangeArrowheads="1"/>
          </p:cNvPicPr>
          <p:nvPr/>
        </p:nvPicPr>
        <p:blipFill>
          <a:blip r:embed="rId4"/>
          <a:srcRect r="9520"/>
          <a:stretch>
            <a:fillRect/>
          </a:stretch>
        </p:blipFill>
        <p:spPr bwMode="auto">
          <a:xfrm>
            <a:off x="252329" y="4682345"/>
            <a:ext cx="3786214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 descr="E:\К презентации\Фотографии лагерей Кобяйского улуса\Кобяйский улус ЛДП\ЛДП АТК Сангар\638eb19a995b91feac81242982c2f984.jpg"/>
          <p:cNvPicPr>
            <a:picLocks noChangeAspect="1" noChangeArrowheads="1"/>
          </p:cNvPicPr>
          <p:nvPr/>
        </p:nvPicPr>
        <p:blipFill rotWithShape="1">
          <a:blip r:embed="rId5"/>
          <a:srcRect l="21803" t="23668" r="20776" b="9884"/>
          <a:stretch/>
        </p:blipFill>
        <p:spPr bwMode="auto">
          <a:xfrm>
            <a:off x="5826402" y="1058504"/>
            <a:ext cx="3153194" cy="1679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9" name="Picture 5" descr="E:\К презентации\Фотографии лагерей Кобяйского улуса\Кобяйский улус ЛДП\ЛДП АТК Сангар\09ef9af213bc79824f9e33ffdbddb27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0800000" flipV="1">
            <a:off x="5383926" y="4610907"/>
            <a:ext cx="3595670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032054" y="37720"/>
            <a:ext cx="45720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Лагерь «Академия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ворческих каникул»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п.Сангар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378" y="1749313"/>
            <a:ext cx="2090831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88" y="2506690"/>
            <a:ext cx="2900873" cy="2175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28135"/>
            <a:ext cx="8229600" cy="1143000"/>
          </a:xfrm>
        </p:spPr>
        <p:txBody>
          <a:bodyPr/>
          <a:lstStyle/>
          <a:p>
            <a:r>
              <a:rPr lang="ru-RU" sz="20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Лагеря с дневным пребыванием в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Кобяйском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районе на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20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ru-RU" sz="3700" b="1" dirty="0">
                <a:solidFill>
                  <a:srgbClr val="002060"/>
                </a:solidFill>
                <a:effectLst/>
              </a:rPr>
              <a:t/>
            </a:r>
            <a:br>
              <a:rPr lang="ru-RU" sz="3700" b="1" dirty="0">
                <a:solidFill>
                  <a:srgbClr val="002060"/>
                </a:solidFill>
                <a:effectLst/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3337458"/>
              </p:ext>
            </p:extLst>
          </p:nvPr>
        </p:nvGraphicFramePr>
        <p:xfrm>
          <a:off x="539552" y="764704"/>
          <a:ext cx="7920880" cy="3870325"/>
        </p:xfrm>
        <a:graphic>
          <a:graphicData uri="http://schemas.openxmlformats.org/drawingml/2006/table">
            <a:tbl>
              <a:tblPr firstRow="1" firstCol="1" bandRow="1"/>
              <a:tblGrid>
                <a:gridCol w="471901"/>
                <a:gridCol w="4039229"/>
                <a:gridCol w="1276561"/>
                <a:gridCol w="2133189"/>
              </a:tblGrid>
              <a:tr h="39672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лагерей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Охват 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 работы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69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Дьулуур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ДДТ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с.Сайылык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00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11.08.2020-31.08.2020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69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«Академия творческих каникул»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ЦРТиД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п.Сангар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11.08.2020-31.08.2020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69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«Ровесник» МКОУ «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Батамайская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ООШ»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с.Батамай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11.08.2020-31.08.2020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69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«Витамин» МБОУ «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Куокуйская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с.Куокуй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11.08.2020-31.08.2020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141878"/>
              </p:ext>
            </p:extLst>
          </p:nvPr>
        </p:nvGraphicFramePr>
        <p:xfrm>
          <a:off x="539552" y="4653136"/>
          <a:ext cx="7920881" cy="2145005"/>
        </p:xfrm>
        <a:graphic>
          <a:graphicData uri="http://schemas.openxmlformats.org/drawingml/2006/table">
            <a:tbl>
              <a:tblPr firstRow="1" firstCol="1" bandRow="1"/>
              <a:tblGrid>
                <a:gridCol w="473685"/>
                <a:gridCol w="4018817"/>
                <a:gridCol w="1300132"/>
                <a:gridCol w="2128247"/>
              </a:tblGrid>
              <a:tr h="6839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Сарыал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Кобяйская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с.Кобяй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11.08.2020-31.08.2020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799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Сарыал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Мастахская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11.08.2020-31.08.2020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9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380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1969105"/>
              </p:ext>
            </p:extLst>
          </p:nvPr>
        </p:nvGraphicFramePr>
        <p:xfrm>
          <a:off x="395536" y="980729"/>
          <a:ext cx="8496945" cy="5615901"/>
        </p:xfrm>
        <a:graphic>
          <a:graphicData uri="http://schemas.openxmlformats.org/drawingml/2006/table">
            <a:tbl>
              <a:tblPr/>
              <a:tblGrid>
                <a:gridCol w="440935"/>
                <a:gridCol w="2132611"/>
                <a:gridCol w="929608"/>
                <a:gridCol w="769781"/>
                <a:gridCol w="743686"/>
                <a:gridCol w="717592"/>
                <a:gridCol w="756734"/>
                <a:gridCol w="753472"/>
                <a:gridCol w="626263"/>
                <a:gridCol w="626263"/>
              </a:tblGrid>
              <a:tr h="85659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Типы организаций отдыха и оздоровления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Всего организаций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Всего охват детей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организаций отдыха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детей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65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смена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 смена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 смена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смена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 смена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 смена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0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Лагеря с дневным пребыванием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215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0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Дистанционные лагеря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15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490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14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451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4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Трудовая бригада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45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45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38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Малозатратные</a:t>
                      </a:r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дистанционные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лагеря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58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58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4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Волонтеры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58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58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65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Военно-патриотический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клуб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25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25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42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Итого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33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891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23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567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299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25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41045"/>
              </p:ext>
            </p:extLst>
          </p:nvPr>
        </p:nvGraphicFramePr>
        <p:xfrm>
          <a:off x="251520" y="260648"/>
          <a:ext cx="8784976" cy="741045"/>
        </p:xfrm>
        <a:graphic>
          <a:graphicData uri="http://schemas.openxmlformats.org/drawingml/2006/table">
            <a:tbl>
              <a:tblPr/>
              <a:tblGrid>
                <a:gridCol w="8784976"/>
              </a:tblGrid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Сведения об организациях </a:t>
                      </a: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занятости </a:t>
                      </a:r>
                      <a:r>
                        <a:rPr lang="ru-RU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детей </a:t>
                      </a: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 </a:t>
                      </a:r>
                      <a:r>
                        <a:rPr lang="ru-RU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Кобяйском районе  в </a:t>
                      </a: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2020 </a:t>
                      </a:r>
                      <a:r>
                        <a:rPr lang="ru-RU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году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601483"/>
              </p:ext>
            </p:extLst>
          </p:nvPr>
        </p:nvGraphicFramePr>
        <p:xfrm>
          <a:off x="422648" y="6858000"/>
          <a:ext cx="8721352" cy="253365"/>
        </p:xfrm>
        <a:graphic>
          <a:graphicData uri="http://schemas.openxmlformats.org/drawingml/2006/table">
            <a:tbl>
              <a:tblPr/>
              <a:tblGrid>
                <a:gridCol w="8721352"/>
              </a:tblGrid>
              <a:tr h="144016">
                <a:tc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08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6120680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buNone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 охват летней занятостью и оздоровлением из запланированного 1166 детей (в том числе МЗЛ -58, волонтерство-58) из-за нестабильной эпидемиологической ситуации с распространением новой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 было охвачено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891 детей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 плана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76,4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%):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дистанционные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лагеря – 490 детей;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лагеря дневного пребывания – 215 детей;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трудовая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бригада – 45 детей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волонтерство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58 детей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малозатратные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лагеря – 58 детей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оенно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патриотический клуб – 25 детей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456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8138865" cy="65916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Особенности работы в условиях пандемии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919808"/>
            <a:ext cx="7706817" cy="574955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111111"/>
                </a:solidFill>
                <a:latin typeface="Roboto"/>
              </a:rPr>
              <a:t>	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оздоровительных лагерей сейчас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при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неукоснительном исполнении санитарно-эпидемиологических требований </a:t>
            </a:r>
            <a:r>
              <a:rPr lang="ru-RU" dirty="0" err="1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Роспотребнадзора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Лагеря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работают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режиме закрытости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Массовые мероприятия с приглашением гостей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отменены</a:t>
            </a:r>
          </a:p>
          <a:p>
            <a:pPr algn="just"/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 за пределы республики отменен.</a:t>
            </a:r>
            <a:endParaRPr lang="ru-RU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Медики и повара следят за поддержанием должных условий для безопасного отдыха. </a:t>
            </a:r>
            <a:endParaRPr lang="ru-RU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закупку средств индивидуальной защиты выделен дополнительный бюджет. </a:t>
            </a:r>
            <a:endParaRPr lang="ru-RU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работник лагеря при приеме детей должен быть в средствах индивидуальной защиты (маски, перчатки) .</a:t>
            </a:r>
          </a:p>
          <a:p>
            <a:pPr algn="just"/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день ведется термометрия каждого ребенка с занесением в  журнал.</a:t>
            </a:r>
          </a:p>
          <a:p>
            <a:pPr algn="just"/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всех входах установлены дозаторы с антисептическими средствами для обработки рук.</a:t>
            </a:r>
          </a:p>
          <a:p>
            <a:pPr algn="just"/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Дезинфекция воздушной среды  с использованием приборов обеззараживания воздуха</a:t>
            </a:r>
          </a:p>
        </p:txBody>
      </p:sp>
    </p:spTree>
    <p:extLst>
      <p:ext uri="{BB962C8B-B14F-4D97-AF65-F5344CB8AC3E}">
        <p14:creationId xmlns:p14="http://schemas.microsoft.com/office/powerpoint/2010/main" val="401350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22375"/>
            <a:ext cx="8210872" cy="4320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Приобретены 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2899242"/>
              </p:ext>
            </p:extLst>
          </p:nvPr>
        </p:nvGraphicFramePr>
        <p:xfrm>
          <a:off x="179512" y="548680"/>
          <a:ext cx="8784972" cy="5904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4162"/>
                <a:gridCol w="1464162"/>
                <a:gridCol w="1464162"/>
                <a:gridCol w="1464162"/>
                <a:gridCol w="1464162"/>
                <a:gridCol w="1464162"/>
              </a:tblGrid>
              <a:tr h="1287389">
                <a:tc>
                  <a:txBody>
                    <a:bodyPr/>
                    <a:lstStyle/>
                    <a:p>
                      <a:r>
                        <a:rPr lang="ru-RU" dirty="0" smtClean="0"/>
                        <a:t>Летние лагеря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Диз.средства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Дозаторы с </a:t>
                      </a:r>
                      <a:r>
                        <a:rPr lang="ru-RU" dirty="0" err="1" smtClean="0"/>
                        <a:t>антисеп</a:t>
                      </a:r>
                      <a:r>
                        <a:rPr lang="ru-RU" dirty="0" smtClean="0"/>
                        <a:t> средством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Бесконтактные</a:t>
                      </a:r>
                      <a:r>
                        <a:rPr lang="ru-RU" baseline="0" dirty="0" smtClean="0"/>
                        <a:t> термометры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СИЗ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Обеззараживатели</a:t>
                      </a:r>
                      <a:r>
                        <a:rPr lang="ru-RU" dirty="0" smtClean="0"/>
                        <a:t> воздуха</a:t>
                      </a:r>
                      <a:endParaRPr lang="ru-RU" dirty="0"/>
                    </a:p>
                  </a:txBody>
                  <a:tcPr/>
                </a:tc>
              </a:tr>
              <a:tr h="8025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«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Дьулуур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» МБОДО "Дом детского творчества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с.Сайылык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5банок по 300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табл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200 масок 200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перч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переносной светильник напольный «Кварц-215» - 1 шт.</a:t>
                      </a:r>
                    </a:p>
                  </a:txBody>
                  <a:tcPr marL="9525" marR="9525" marT="9525" marB="0"/>
                </a:tc>
              </a:tr>
              <a:tr h="8025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«Академия творческих каникул» МБОДО "ЦРТиД"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1б по 300 табл.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200 масок 200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перч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1</a:t>
                      </a:r>
                    </a:p>
                  </a:txBody>
                  <a:tcPr marL="9525" marR="9525" marT="9525" marB="0"/>
                </a:tc>
              </a:tr>
              <a:tr h="6044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«Ровесник» МКОУ «Батамайская ООШ»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5банок по 300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табл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200 масок 100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перч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1</a:t>
                      </a:r>
                    </a:p>
                  </a:txBody>
                  <a:tcPr marL="9525" marR="9525" marT="9525" marB="0"/>
                </a:tc>
              </a:tr>
              <a:tr h="8025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«Витамин» МБОУ «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Куокуйская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СОШ»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9банок по 300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табл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200 масок 200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перч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2+ переносной светильник напольный «Кварц-215» - 2 шт.</a:t>
                      </a:r>
                    </a:p>
                  </a:txBody>
                  <a:tcPr marL="9525" marR="9525" marT="9525" marB="0"/>
                </a:tc>
              </a:tr>
              <a:tr h="8025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«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Сарыал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» МБОУ «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Кобяйская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СОШ»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6банок по 300 табл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300 масок 300 перч.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 + переносной светильник напольный «Кварц-215» - 8 шт.</a:t>
                      </a:r>
                    </a:p>
                  </a:txBody>
                  <a:tcPr marL="9525" marR="9525" marT="9525" marB="0"/>
                </a:tc>
              </a:tr>
              <a:tr h="8025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«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Ньургуьун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» МКОУ «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Люксюгунская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ООШ»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8 банок по 300 тб.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280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переносной светильник напольный «Кварц-215» - 1 шт.</a:t>
                      </a: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610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Патриотическое воспитание 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подрастающего поколения,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воспитание 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любви к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Родине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8" name="Содержимое 17"/>
          <p:cNvSpPr>
            <a:spLocks noGrp="1"/>
          </p:cNvSpPr>
          <p:nvPr>
            <p:ph idx="1"/>
          </p:nvPr>
        </p:nvSpPr>
        <p:spPr>
          <a:xfrm>
            <a:off x="8641080" y="596157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416324" y="2924944"/>
            <a:ext cx="1956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 «Б</a:t>
            </a:r>
            <a:r>
              <a:rPr lang="sah-RU" dirty="0" smtClean="0">
                <a:solidFill>
                  <a:srgbClr val="FFFF00"/>
                </a:solidFill>
              </a:rPr>
              <a:t>өргөллө”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3075" name="Picture 3" descr="E:\К презентации\ОТчет лагерей\IMG-20200822-WA0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071546"/>
            <a:ext cx="3238480" cy="2428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E:\К презентации\ОТчет лагерей\IMG-20200822-WA0016.jpg"/>
          <p:cNvPicPr>
            <a:picLocks noChangeAspect="1" noChangeArrowheads="1"/>
          </p:cNvPicPr>
          <p:nvPr/>
        </p:nvPicPr>
        <p:blipFill>
          <a:blip r:embed="rId3"/>
          <a:srcRect t="15116"/>
          <a:stretch>
            <a:fillRect/>
          </a:stretch>
        </p:blipFill>
        <p:spPr bwMode="auto">
          <a:xfrm>
            <a:off x="785786" y="3857628"/>
            <a:ext cx="3914768" cy="2492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E:\К презентации\ОТчет лагерей\IMG-20200822-WA00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928670"/>
            <a:ext cx="3627087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E:\К презентации\ОТчет лагерей\IMG-20200822-WA00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3714752"/>
            <a:ext cx="3428981" cy="2571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241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280920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</a:rPr>
              <a:t>	</a:t>
            </a:r>
            <a:r>
              <a:rPr lang="ru-RU" sz="2300" dirty="0" smtClean="0">
                <a:latin typeface="Times New Roman" panose="02020603050405020304" pitchFamily="18" charset="0"/>
              </a:rPr>
              <a:t>В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едется мониторинг охвата 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</a:rPr>
              <a:t>несовершеннолетних, состоящих на различных видах учета в органах и учреждениях системы профилактики. 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</a:rPr>
              <a:t>	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</a:rPr>
              <a:t>Состоящих на учете ПДН и КДН: 21 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несовершеннолетний. 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</a:rPr>
              <a:t>Из них: </a:t>
            </a:r>
            <a:endParaRPr lang="ru-RU" sz="2300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	- Трудовом лагерь 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</a:rPr>
              <a:t>«Волонтер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»– 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</a:rPr>
              <a:t>7 (через УЦЗН), </a:t>
            </a:r>
            <a:endParaRPr lang="ru-RU" sz="2300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	- Дистанционный 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</a:rPr>
              <a:t>лагерь «Патриот» - 5, </a:t>
            </a:r>
            <a:endParaRPr lang="ru-RU" sz="2300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	- Дистанционный 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</a:rPr>
              <a:t>спортивно-оздоровительный лагерь «</a:t>
            </a:r>
            <a:r>
              <a:rPr lang="ru-RU" sz="23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Тыайа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</a:rPr>
              <a:t>» - 2, </a:t>
            </a:r>
            <a:endParaRPr lang="ru-RU" sz="2300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marL="1257300" lvl="2" indent="-342900" algn="just">
              <a:buFontTx/>
              <a:buChar char="-"/>
            </a:pP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ЛДП 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</a:rPr>
              <a:t>«</a:t>
            </a:r>
            <a:r>
              <a:rPr lang="ru-RU" sz="23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Аймулдан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</a:rPr>
              <a:t>» - 5, </a:t>
            </a:r>
            <a:endParaRPr lang="ru-RU" sz="2300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marL="1257300" lvl="2" indent="-342900" algn="just">
              <a:buFontTx/>
              <a:buChar char="-"/>
            </a:pP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Временное 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</a:rPr>
              <a:t>трудоустройство на катере ИП Попов – 1, </a:t>
            </a:r>
            <a:endParaRPr lang="ru-RU" sz="2300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marL="1257300" lvl="2" indent="-342900" algn="just">
              <a:buFontTx/>
              <a:buChar char="-"/>
            </a:pP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с 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</a:rPr>
              <a:t>родителями (ребенок инвалид, справка по 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состоянию здоровья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</a:rPr>
              <a:t>) – 1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23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	Также специально для детей, состоящих на различных учетах был реализован проект МБО ДО «</a:t>
            </a:r>
            <a:r>
              <a:rPr lang="ru-RU" sz="23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ЦРТиД</a:t>
            </a:r>
            <a:r>
              <a:rPr lang="ru-RU" sz="23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sz="23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п.Сангар</a:t>
            </a:r>
            <a:r>
              <a:rPr lang="ru-RU" sz="23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3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военно</a:t>
            </a:r>
            <a:r>
              <a:rPr lang="ru-RU" sz="23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– патриотический клуб «Честь имею» с охватом 25 детей, который начал свою деятельность с 17 августа 2020 года.</a:t>
            </a:r>
            <a:endParaRPr lang="ru-RU" sz="2300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4849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воспитание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E:\К презентации\Фотографии лагерей Кобяйского улуса\Кобяйский улус ЛДП\ЛДП Аргас Витамин\c3cf82b68b2362e09fbbf9cc2225441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14467"/>
          <a:stretch>
            <a:fillRect/>
          </a:stretch>
        </p:blipFill>
        <p:spPr bwMode="auto">
          <a:xfrm>
            <a:off x="786712" y="4393244"/>
            <a:ext cx="3674982" cy="2357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 descr="E:\К презентации\Фотографии лагерей Кобяйского улуса\Кобяйский улус ЛДП\ЛДП АТК Сангар\a1838b7e6a8904b8aef34997882e0d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3740" y="4600601"/>
            <a:ext cx="4214810" cy="1942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E:\К презентации\Фотографии лагерей Кобяйского улуса\Кобяйский улус ЛДП\Сайылык ЛДП Дьулуур\61008cd172e8ebe4e43f58980958fc02.jpg"/>
          <p:cNvPicPr>
            <a:picLocks noChangeAspect="1" noChangeArrowheads="1"/>
          </p:cNvPicPr>
          <p:nvPr/>
        </p:nvPicPr>
        <p:blipFill rotWithShape="1">
          <a:blip r:embed="rId4"/>
          <a:srcRect b="12816"/>
          <a:stretch/>
        </p:blipFill>
        <p:spPr bwMode="auto">
          <a:xfrm>
            <a:off x="349198" y="789965"/>
            <a:ext cx="2786082" cy="3238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1" name="Picture 5" descr="E:\К презентации\Фотографии лагерей Кобяйского улуса\Кобяйский улус ЛДП\Сайылык ЛДП Дьулуур\ba5379a9045e3c09f7eb2e2ea9d41cd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5022" y="1091838"/>
            <a:ext cx="2357436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Комп-1\Desktop\Новая папка (2)\IMG-20200706-WA003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1508515"/>
            <a:ext cx="2214578" cy="2693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357166"/>
            <a:ext cx="6215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здоровом теле – здоровый дух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зал\Desktop\Лагерь2020\IMG-20200618-WA002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831174"/>
            <a:ext cx="3714776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зал\Desktop\Лагерь2020\IMG-20200619-WA00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642" y="1578926"/>
            <a:ext cx="2909889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E:\К презентации\Фотографии лагерей Кобяйского улуса\Кобяйский улус ЛДП\Кобяй ЛДП Сарыал\4d0d16dcfbf234bd149e39767d99b38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8251" y="3717032"/>
            <a:ext cx="3992590" cy="2245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4" descr="E:\К презентации\Фотографии лагерей Кобяйского улуса\Кобяйский улус ЛДП\ЛДП АТК Сангар\2a7bd8c4bb5890ac7bc97837b9e53caa.jpg"/>
          <p:cNvPicPr>
            <a:picLocks noChangeAspect="1" noChangeArrowheads="1"/>
          </p:cNvPicPr>
          <p:nvPr/>
        </p:nvPicPr>
        <p:blipFill>
          <a:blip r:embed="rId5"/>
          <a:srcRect t="31250"/>
          <a:stretch>
            <a:fillRect/>
          </a:stretch>
        </p:blipFill>
        <p:spPr bwMode="auto">
          <a:xfrm>
            <a:off x="4427984" y="4005064"/>
            <a:ext cx="4571989" cy="2357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 descr="E:\К презентации\Фотографии лагерей Кобяйского улуса\Кобяйский улус ЛДП\ЛДП Аргас Витамин\714f2749f18bedb28b4b2b7faacbcb2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51368" y="1036814"/>
            <a:ext cx="1887266" cy="3355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Трудовое воспитание</a:t>
            </a:r>
            <a:endParaRPr lang="ru-RU" sz="2800" b="1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E:\К презентации\Фотографии лагерей Кобяйского улуса\Кобяйский улус ЛДП\Кобяй ЛДП Сарыал\7a8724ff735d0f800e0c2b42c8da7e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-581767" y="2505649"/>
            <a:ext cx="4008456" cy="2254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E:\К презентации\Фотографии лагерей Кобяйского улуса\Кобяйский улус ЛДП\Кобяй ЛДП Сарыал\a942e472de98048e6b71641541eb6b7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2139" y="1238590"/>
            <a:ext cx="3333773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E:\К презентации\Фотографии лагерей Кобяйского улуса\Кобяйский улус ЛДП\Сайылык ЛДП Дьулуур\6bac3b8f09e9892239e54a341d7e572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15912" y="684414"/>
            <a:ext cx="2952736" cy="2214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E:\К презентации\Фотографии лагерей Кобяйского улуса\Кобяйский улус ЛДП\ЛДП Аргас Витамин\WhatsApp Image 2020-08-12 at 21.27.50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4084" y="3588876"/>
            <a:ext cx="3357586" cy="2518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C:\Users\1\AppData\Local\Microsoft\Windows\Temporary Internet Files\Content.Word\Screenshot_20200821-122654_WhatsApp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89" b="39159"/>
          <a:stretch/>
        </p:blipFill>
        <p:spPr bwMode="auto">
          <a:xfrm>
            <a:off x="2579311" y="4293096"/>
            <a:ext cx="2985246" cy="14048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0811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К презентации\ОТчет лагерей\IMG-20200822-WA0032.jpg"/>
          <p:cNvPicPr>
            <a:picLocks noChangeAspect="1" noChangeArrowheads="1"/>
          </p:cNvPicPr>
          <p:nvPr/>
        </p:nvPicPr>
        <p:blipFill rotWithShape="1">
          <a:blip r:embed="rId2"/>
          <a:srcRect t="12285"/>
          <a:stretch/>
        </p:blipFill>
        <p:spPr bwMode="auto">
          <a:xfrm>
            <a:off x="1388171" y="708348"/>
            <a:ext cx="3531636" cy="2318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7" name="Picture 5" descr="E:\К презентации\ОТчет лагерей\IMG-20200822-WA00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1375" y="4432409"/>
            <a:ext cx="3086543" cy="2310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83568" y="122328"/>
            <a:ext cx="7599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Военно-патриотический клуб «Честь имею»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E:\К презентации\ОТчет лагерей\IMG-20200822-WA002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4734" y="2665192"/>
            <a:ext cx="3295639" cy="2471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941" y="605830"/>
            <a:ext cx="3364688" cy="2523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E:\К презентации\ОТчет лагерей\IMG-20200822-WA0025.jpg"/>
          <p:cNvPicPr>
            <a:picLocks noChangeAspect="1" noChangeArrowheads="1"/>
          </p:cNvPicPr>
          <p:nvPr/>
        </p:nvPicPr>
        <p:blipFill>
          <a:blip r:embed="rId6"/>
          <a:srcRect t="16327"/>
          <a:stretch>
            <a:fillRect/>
          </a:stretch>
        </p:blipFill>
        <p:spPr bwMode="auto">
          <a:xfrm>
            <a:off x="3607367" y="2479085"/>
            <a:ext cx="2625347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301048"/>
            <a:ext cx="3242463" cy="2431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0944" y="-13206"/>
            <a:ext cx="8229600" cy="654032"/>
          </a:xfrm>
        </p:spPr>
        <p:txBody>
          <a:bodyPr>
            <a:noAutofit/>
          </a:bodyPr>
          <a:lstStyle/>
          <a:p>
            <a:pPr algn="ctr"/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Военно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патриотический клуб «Честь имею»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493425"/>
            <a:ext cx="8708448" cy="2431519"/>
          </a:xfrm>
        </p:spPr>
        <p:txBody>
          <a:bodyPr>
            <a:normAutofit fontScale="55000" lnSpcReduction="20000"/>
          </a:bodyPr>
          <a:lstStyle/>
          <a:p>
            <a:pPr marL="0" indent="174625" algn="just">
              <a:buNone/>
            </a:pP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В июне 2020 года МБО ДО «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ЦРТиД</a:t>
            </a:r>
            <a:r>
              <a:rPr 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п.Сангар</a:t>
            </a:r>
            <a:r>
              <a:rPr 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участвовала и стала победителем на Всероссийском конкурсе проектов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военно</a:t>
            </a:r>
            <a:r>
              <a:rPr 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исторической тематики с проектом военно-патриотического лагеря «Честь имею» для детей состоящих на различных видах учета, из малоимущих семей.</a:t>
            </a:r>
          </a:p>
          <a:p>
            <a:pPr marL="0" indent="174625" algn="just">
              <a:buNone/>
            </a:pPr>
            <a:r>
              <a:rPr 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военно</a:t>
            </a:r>
            <a:r>
              <a:rPr 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патриотического лагеря «Честь имею» начал реализовываться в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п.Сангар</a:t>
            </a:r>
            <a:r>
              <a:rPr 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17 августа 2020 года с охватом 25 детей как клуб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военно</a:t>
            </a:r>
            <a:r>
              <a:rPr 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патриотического направления. В этот клуб набирались дети исключительно из многодетных и малоимущих семей, а также дети состоящие на различных видах учета. </a:t>
            </a:r>
          </a:p>
          <a:p>
            <a:pPr marL="0" indent="174625" algn="just">
              <a:buNone/>
            </a:pPr>
            <a:r>
              <a:rPr 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начал действовать в этом году и имеет все шансы продолжить в следующие несколько лет.</a:t>
            </a:r>
            <a:endParaRPr lang="ru-RU" sz="29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9" name="Picture 11" descr="E:\К презентации\ОТчет лагерей\IMG-20200822-WA0026.jpg"/>
          <p:cNvPicPr>
            <a:picLocks noChangeAspect="1" noChangeArrowheads="1"/>
          </p:cNvPicPr>
          <p:nvPr/>
        </p:nvPicPr>
        <p:blipFill>
          <a:blip r:embed="rId2"/>
          <a:srcRect t="28075"/>
          <a:stretch>
            <a:fillRect/>
          </a:stretch>
        </p:blipFill>
        <p:spPr bwMode="auto">
          <a:xfrm>
            <a:off x="0" y="2924944"/>
            <a:ext cx="5006591" cy="2695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0" name="Picture 12" descr="E:\К презентации\ОТчет лагерей\IMG-20200822-WA00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7222" y="4507238"/>
            <a:ext cx="3849369" cy="2592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2" name="Picture 14" descr="E:\К презентации\ОТчет лагерей\IMG-20200822-WA00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037601" y="4761300"/>
            <a:ext cx="3117916" cy="2338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8" name="Picture 10" descr="E:\К презентации\ОТчет лагерей\IMG-20200822-WA0030.jpg"/>
          <p:cNvPicPr>
            <a:picLocks noChangeAspect="1" noChangeArrowheads="1"/>
          </p:cNvPicPr>
          <p:nvPr/>
        </p:nvPicPr>
        <p:blipFill>
          <a:blip r:embed="rId5" cstate="print"/>
          <a:srcRect t="19566"/>
          <a:stretch>
            <a:fillRect/>
          </a:stretch>
        </p:blipFill>
        <p:spPr bwMode="auto">
          <a:xfrm>
            <a:off x="5476230" y="2924944"/>
            <a:ext cx="3645848" cy="2390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967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8316416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1 сезоне отработали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14 дистанционных лагерей с охватом 451 детей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(в том числе 270 детей с ТЖС и 15 детей КДН и ПДН)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 дистанционные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малозатратные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лагеря с охватом 58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детей (в том числе 50 ТЖС). Всего дистанционной занятостью были охвачены 509 детей. </a:t>
            </a:r>
            <a:endParaRPr lang="ru-RU" sz="22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Направление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лагерей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:</a:t>
            </a:r>
          </a:p>
          <a:p>
            <a:pPr marL="342900" indent="-342900" algn="just">
              <a:buFontTx/>
              <a:buChar char="-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гражданско- патриотическое</a:t>
            </a:r>
          </a:p>
          <a:p>
            <a:pPr marL="342900" indent="-342900" algn="just">
              <a:buFontTx/>
              <a:buChar char="-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Спортивно – оздоровительное</a:t>
            </a:r>
          </a:p>
          <a:p>
            <a:pPr marL="342900" indent="-342900" algn="just">
              <a:buFontTx/>
              <a:buChar char="-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Оздоровительное</a:t>
            </a:r>
          </a:p>
          <a:p>
            <a:pPr marL="342900" indent="-342900" algn="just">
              <a:buFontTx/>
              <a:buChar char="-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Художественно – эстетическое</a:t>
            </a:r>
          </a:p>
          <a:p>
            <a:pPr marL="342900" indent="-342900" algn="just">
              <a:buFontTx/>
              <a:buChar char="-"/>
            </a:pPr>
            <a:r>
              <a:rPr lang="ru-RU" sz="2200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Эколого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- краеведческое</a:t>
            </a:r>
          </a:p>
          <a:p>
            <a:pPr marL="342900" indent="-342900" algn="just">
              <a:buFontTx/>
              <a:buChar char="-"/>
            </a:pPr>
            <a:endParaRPr lang="ru-RU" sz="2300" dirty="0"/>
          </a:p>
        </p:txBody>
      </p:sp>
      <p:pic>
        <p:nvPicPr>
          <p:cNvPr id="3" name="Рисунок 2" descr="F:\куйаар. 1 смена\Уже добавленные на сайт\IMG-20200625-WA002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00" y="1797334"/>
            <a:ext cx="2154380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фото мероприятий 19-20\лагерь2020\IMG-20200626-WA00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059" y="4137317"/>
            <a:ext cx="2585254" cy="1260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зал\Desktop\Лагерь2020\IMG-20200617-WA001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653136"/>
            <a:ext cx="2214578" cy="1947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Комп-1\Desktop\Новая папка (2)\IMG-20200706-WA003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01294" y="3789040"/>
            <a:ext cx="2371729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Комп-1\Desktop\Новая папка (2)\IMG-20200706-WA004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19763" y="4767563"/>
            <a:ext cx="2085975" cy="1558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861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F:\куйаар. 1 смена\IMG-20200626-WA006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896" y="1020851"/>
            <a:ext cx="3095413" cy="2209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F:\куйаар. 1 смена\Уже добавленные на сайт\IMG-20200621-WA000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7145" y="583846"/>
            <a:ext cx="2055742" cy="305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403648" y="0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Дистанционный лагерь «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Бергелле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F:\куйаар. 1 смена\Уже добавленные на сайт\IMG-20200626-WA0011.jpg"/>
          <p:cNvPicPr/>
          <p:nvPr/>
        </p:nvPicPr>
        <p:blipFill>
          <a:blip r:embed="rId4"/>
          <a:srcRect t="14063"/>
          <a:stretch>
            <a:fillRect/>
          </a:stretch>
        </p:blipFill>
        <p:spPr bwMode="auto">
          <a:xfrm>
            <a:off x="7065689" y="1071570"/>
            <a:ext cx="1879868" cy="3929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F:\куйаар. 1 смена\IMG-20200627-WA0003.jpg"/>
          <p:cNvPicPr/>
          <p:nvPr/>
        </p:nvPicPr>
        <p:blipFill>
          <a:blip r:embed="rId5"/>
          <a:srcRect r="38818" b="36771"/>
          <a:stretch>
            <a:fillRect/>
          </a:stretch>
        </p:blipFill>
        <p:spPr bwMode="auto">
          <a:xfrm>
            <a:off x="3923928" y="3699447"/>
            <a:ext cx="3229840" cy="2419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F:\куйаар. 1 смена\IMG-20200627-WA0000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5103" y="3676327"/>
            <a:ext cx="2921548" cy="2592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6710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4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718"/>
            <a:ext cx="8640960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сезон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РЕШЕНИЮ Оперативного штаба по недопущению распространения на территории РС(Я)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 COVID-19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начали работать 7 лагерей дневного пребывания с охватом 215 детей.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Лагерь 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Аймулдан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Лагерь расположен на территории национального наслега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Себян-Кюель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разделен на 2 отряда: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эколого-краеведческий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 «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Бакудяк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оленеводческий отряд 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Хонначаан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3" name="Рисунок 2" descr="C:\Users\завучвч\AppData\Local\Microsoft\Windows\INetCache\Content.Word\IMG_20200805_114430_29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12" y="2542154"/>
            <a:ext cx="4627337" cy="3698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4150" y="2483835"/>
            <a:ext cx="3960440" cy="3960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4749" y="2483835"/>
            <a:ext cx="4093232" cy="36527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584" y="5575735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Выделывание оленьих лапок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84513" y="5921100"/>
            <a:ext cx="4043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Учимся метить маленьких оленят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80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1178" y="169330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 «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Хонначаан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6860" y="2500345"/>
            <a:ext cx="4309373" cy="2096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084" y="4475418"/>
            <a:ext cx="4299631" cy="2091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5421" t="-1352" r="-13169" b="1352"/>
          <a:stretch/>
        </p:blipFill>
        <p:spPr>
          <a:xfrm>
            <a:off x="678902" y="742935"/>
            <a:ext cx="4722644" cy="2618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3538020"/>
            <a:ext cx="2926747" cy="2926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2625" y="642270"/>
            <a:ext cx="2818090" cy="2818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137594" y="5521162"/>
            <a:ext cx="1752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Выделывание оленьих лапок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25986" y="271515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Изучаем культуру </a:t>
            </a:r>
            <a:r>
              <a:rPr lang="ru-RU" b="1" dirty="0" smtClean="0">
                <a:solidFill>
                  <a:srgbClr val="FFFF00"/>
                </a:solidFill>
              </a:rPr>
              <a:t>эвенского народа, быт оленевода </a:t>
            </a:r>
            <a:r>
              <a:rPr lang="ru-RU" b="1" dirty="0">
                <a:solidFill>
                  <a:srgbClr val="FFFF00"/>
                </a:solidFill>
              </a:rPr>
              <a:t>и хозяйки чума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05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3825</TotalTime>
  <Words>939</Words>
  <Application>Microsoft Office PowerPoint</Application>
  <PresentationFormat>Экран (4:3)</PresentationFormat>
  <Paragraphs>275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2" baseType="lpstr">
      <vt:lpstr>Arial</vt:lpstr>
      <vt:lpstr>Bahnschrift SemiBold SemiConden</vt:lpstr>
      <vt:lpstr>Calibri</vt:lpstr>
      <vt:lpstr>Cambria Math</vt:lpstr>
      <vt:lpstr>Roboto</vt:lpstr>
      <vt:lpstr>Times New Roman</vt:lpstr>
      <vt:lpstr>Trebuchet MS</vt:lpstr>
      <vt:lpstr>Wingdings 3</vt:lpstr>
      <vt:lpstr>Грань</vt:lpstr>
      <vt:lpstr>Презентация PowerPoint</vt:lpstr>
      <vt:lpstr> Цель ЛОК: создание условий для организации летнего отдыха, занятости и оздоровления детей с учетом эпидемиологической ситуации на территории района и недопущения распространения коронавирусной инфекции COVID-2019. Охват детей летним отдыхом и полезной занятостью на 2020 год составил – 97,8%, в том числе 100% охват  несовершеннолетних, состоящих на различных видах учета.  - летние лагеря –37,7% охват внутри улуса  - волонтерство – 2,9%   - семейный выездной отдых – по плану: 3,5%  - семейные трудовые бригады – по плану: 49,5%   - малозатратные лагеря – 2,9% - военно-патриотический клуб - 1,3%</vt:lpstr>
      <vt:lpstr>Презентация PowerPoint</vt:lpstr>
      <vt:lpstr>Военно – патриотический клуб «Честь имею»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«Аймулдан» Себян-Кюельская НЭСОШ </vt:lpstr>
      <vt:lpstr>Презентация PowerPoint</vt:lpstr>
      <vt:lpstr>Презентация PowerPoint</vt:lpstr>
      <vt:lpstr>Презентация PowerPoint</vt:lpstr>
      <vt:lpstr>Лагеря дневного пребывания</vt:lpstr>
      <vt:lpstr>Презентация PowerPoint</vt:lpstr>
      <vt:lpstr>Лагерь «Сарыал» с.Кобяй</vt:lpstr>
      <vt:lpstr>Трудовые будни лагеря «Сарыал»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Лагеря с дневным пребыванием в Кобяйском районе на 2020 год </vt:lpstr>
      <vt:lpstr>Презентация PowerPoint</vt:lpstr>
      <vt:lpstr>Презентация PowerPoint</vt:lpstr>
      <vt:lpstr>Особенности работы в условиях пандемии</vt:lpstr>
      <vt:lpstr>Приобретены :</vt:lpstr>
      <vt:lpstr>Патриотическое воспитание подрастающего поколения, воспитание любви к Родине</vt:lpstr>
      <vt:lpstr>Художественно-эстетическое воспитание</vt:lpstr>
      <vt:lpstr>Презентация PowerPoint</vt:lpstr>
      <vt:lpstr>Трудовое воспитание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«ЕСО-куел. ЕСО-озеро. ЕСО-lake.»   в рамках движения  «Чистые озера»</dc:title>
  <dc:creator>Igor</dc:creator>
  <cp:lastModifiedBy>UO17</cp:lastModifiedBy>
  <cp:revision>205</cp:revision>
  <dcterms:created xsi:type="dcterms:W3CDTF">2017-02-27T09:02:48Z</dcterms:created>
  <dcterms:modified xsi:type="dcterms:W3CDTF">2020-08-26T02:44:29Z</dcterms:modified>
</cp:coreProperties>
</file>