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9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3" r:id="rId20"/>
    <p:sldId id="275" r:id="rId21"/>
    <p:sldId id="276" r:id="rId22"/>
    <p:sldId id="277" r:id="rId23"/>
    <p:sldId id="281" r:id="rId24"/>
    <p:sldId id="282" r:id="rId25"/>
    <p:sldId id="278" r:id="rId26"/>
    <p:sldId id="280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1104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24.07.2019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24.07.2019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24.07.2019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7" Type="http://schemas.openxmlformats.org/officeDocument/2006/relationships/image" Target="../media/image67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7" Type="http://schemas.openxmlformats.org/officeDocument/2006/relationships/image" Target="../media/image73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14348" y="2214554"/>
            <a:ext cx="8001056" cy="1255711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Летний оздоровительный образовательный лагерь «</a:t>
            </a:r>
            <a:r>
              <a:rPr lang="ru-RU" b="1" dirty="0" err="1" smtClean="0">
                <a:solidFill>
                  <a:srgbClr val="FF0000"/>
                </a:solidFill>
                <a:latin typeface="Monotype Corsiva" pitchFamily="66" charset="0"/>
              </a:rPr>
              <a:t>Уунээйис</a:t>
            </a:r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»</a:t>
            </a:r>
            <a:b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b="1" dirty="0" err="1" smtClean="0">
                <a:solidFill>
                  <a:srgbClr val="FF0000"/>
                </a:solidFill>
                <a:latin typeface="Monotype Corsiva" pitchFamily="66" charset="0"/>
              </a:rPr>
              <a:t>Амгинский</a:t>
            </a:r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 улус, с. Амга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214810" y="4500546"/>
            <a:ext cx="4929190" cy="2357454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Профильная смена 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«Старт в Космос!»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15-28 июля 2019г.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6" name="Рисунок 5" descr="mai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14290"/>
            <a:ext cx="2071702" cy="2005408"/>
          </a:xfrm>
          <a:prstGeom prst="rect">
            <a:avLst/>
          </a:prstGeom>
        </p:spPr>
      </p:pic>
      <p:pic>
        <p:nvPicPr>
          <p:cNvPr id="1026" name="Picture 2" descr="Y:\2018-2019\ИВД\Эмблема нова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6" y="214290"/>
            <a:ext cx="2000264" cy="2005995"/>
          </a:xfrm>
          <a:prstGeom prst="rect">
            <a:avLst/>
          </a:prstGeom>
          <a:noFill/>
        </p:spPr>
      </p:pic>
      <p:pic>
        <p:nvPicPr>
          <p:cNvPr id="1027" name="Picture 3" descr="Y:\2018-2019\ИВД\эмблема космос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3857627"/>
            <a:ext cx="3000396" cy="29417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Во время торжественного открытия были вручены дипломы призеров и победителей Республиканской олимпиады «Старт в космос!»</a:t>
            </a:r>
            <a:endParaRPr lang="ru-RU" sz="28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" name="Содержимое 3" descr="IMG_316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571611"/>
            <a:ext cx="3357586" cy="2238391"/>
          </a:xfrm>
        </p:spPr>
      </p:pic>
      <p:pic>
        <p:nvPicPr>
          <p:cNvPr id="5" name="Рисунок 4" descr="IMG_318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6248" y="1571612"/>
            <a:ext cx="3393273" cy="2262182"/>
          </a:xfrm>
          <a:prstGeom prst="rect">
            <a:avLst/>
          </a:prstGeom>
        </p:spPr>
      </p:pic>
      <p:pic>
        <p:nvPicPr>
          <p:cNvPr id="6" name="Рисунок 5" descr="IMG_317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4071941"/>
            <a:ext cx="3536182" cy="2357455"/>
          </a:xfrm>
          <a:prstGeom prst="rect">
            <a:avLst/>
          </a:prstGeom>
        </p:spPr>
      </p:pic>
      <p:pic>
        <p:nvPicPr>
          <p:cNvPr id="7" name="Рисунок 6" descr="IMG_316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86248" y="4071942"/>
            <a:ext cx="3643338" cy="24288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Выступления отрядов.</a:t>
            </a:r>
            <a:b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 Отряд №1 «Стражи Галактики»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" name="Содержимое 3" descr="IMG_323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571611"/>
            <a:ext cx="4357718" cy="29051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IMG_45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71934" y="3143248"/>
            <a:ext cx="4476781" cy="33575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  <a:t>Отряд №2 «Милки </a:t>
            </a:r>
            <a:r>
              <a:rPr lang="ru-RU" sz="5400" b="1" dirty="0" err="1" smtClean="0">
                <a:solidFill>
                  <a:srgbClr val="FF0000"/>
                </a:solidFill>
                <a:latin typeface="Monotype Corsiva" pitchFamily="66" charset="0"/>
              </a:rPr>
              <a:t>Уэй</a:t>
            </a:r>
            <a: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  <a:t>»</a:t>
            </a:r>
            <a:endParaRPr lang="ru-RU" sz="54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" name="Содержимое 3" descr="IMG_449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285859"/>
            <a:ext cx="4214842" cy="3161131"/>
          </a:xfrm>
        </p:spPr>
      </p:pic>
      <p:pic>
        <p:nvPicPr>
          <p:cNvPr id="5" name="Рисунок 4" descr="IMG_32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00496" y="3643314"/>
            <a:ext cx="4500594" cy="30003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  <a:t>Отряд №3 «Комета»</a:t>
            </a:r>
            <a:endParaRPr lang="ru-RU" sz="54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" name="Содержимое 3" descr="IMG_326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1500173"/>
            <a:ext cx="3929090" cy="2619393"/>
          </a:xfrm>
        </p:spPr>
      </p:pic>
      <p:pic>
        <p:nvPicPr>
          <p:cNvPr id="5" name="Рисунок 4" descr="GOAM026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1934" y="3286124"/>
            <a:ext cx="4286248" cy="32146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«Вставай, с первыми лучами вставай!»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7" name="Содержимое 6" descr="IMG_70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57224" y="1285859"/>
            <a:ext cx="2571768" cy="3429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IMG_759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71934" y="1214422"/>
            <a:ext cx="3857620" cy="28932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IMG_760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28926" y="3857627"/>
            <a:ext cx="3786214" cy="28396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«Спасибо нашим поварам за то, что вкусно варят нам!»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" name="Содержимое 3" descr="IMG_744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-186695" y="2258341"/>
            <a:ext cx="3779315" cy="28344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IMG_744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2369332" y="2702710"/>
            <a:ext cx="3905245" cy="29289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IMG_744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5155409" y="2202649"/>
            <a:ext cx="3905283" cy="29289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Тренинг на выживание 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" name="Содержимое 3" descr="AIWF817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1285860"/>
            <a:ext cx="3714776" cy="2786082"/>
          </a:xfrm>
        </p:spPr>
      </p:pic>
      <p:pic>
        <p:nvPicPr>
          <p:cNvPr id="5" name="Рисунок 4" descr="GROE103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71934" y="1285860"/>
            <a:ext cx="3500430" cy="2625323"/>
          </a:xfrm>
          <a:prstGeom prst="rect">
            <a:avLst/>
          </a:prstGeom>
        </p:spPr>
      </p:pic>
      <p:pic>
        <p:nvPicPr>
          <p:cNvPr id="6" name="Рисунок 5" descr="IMG_351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14810" y="3786190"/>
            <a:ext cx="4000496" cy="2666997"/>
          </a:xfrm>
          <a:prstGeom prst="rect">
            <a:avLst/>
          </a:prstGeom>
        </p:spPr>
      </p:pic>
      <p:pic>
        <p:nvPicPr>
          <p:cNvPr id="7" name="Рисунок 6" descr="IMG_355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2910" y="4000504"/>
            <a:ext cx="3786182" cy="25241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Тренинг на выживание </a:t>
            </a:r>
            <a:endParaRPr lang="ru-RU" b="1" dirty="0"/>
          </a:p>
        </p:txBody>
      </p:sp>
      <p:pic>
        <p:nvPicPr>
          <p:cNvPr id="4" name="Содержимое 3" descr="BPDJ305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9" y="1285861"/>
            <a:ext cx="3524274" cy="2643206"/>
          </a:xfrm>
        </p:spPr>
      </p:pic>
      <p:pic>
        <p:nvPicPr>
          <p:cNvPr id="5" name="Рисунок 4" descr="DYFX571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43306" y="1285860"/>
            <a:ext cx="2428874" cy="3238499"/>
          </a:xfrm>
          <a:prstGeom prst="rect">
            <a:avLst/>
          </a:prstGeom>
        </p:spPr>
      </p:pic>
      <p:pic>
        <p:nvPicPr>
          <p:cNvPr id="6" name="Рисунок 5" descr="BMXQ875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0760" y="1357298"/>
            <a:ext cx="2786064" cy="3714752"/>
          </a:xfrm>
          <a:prstGeom prst="rect">
            <a:avLst/>
          </a:prstGeom>
        </p:spPr>
      </p:pic>
      <p:pic>
        <p:nvPicPr>
          <p:cNvPr id="7" name="Рисунок 6" descr="IMG_359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5720" y="4000480"/>
            <a:ext cx="4286280" cy="2857520"/>
          </a:xfrm>
          <a:prstGeom prst="rect">
            <a:avLst/>
          </a:prstGeom>
        </p:spPr>
      </p:pic>
      <p:pic>
        <p:nvPicPr>
          <p:cNvPr id="8" name="Рисунок 7" descr="IMG_346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714876" y="4214818"/>
            <a:ext cx="3786214" cy="25241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Тренинг на выживание </a:t>
            </a:r>
            <a:endParaRPr lang="ru-RU" dirty="0"/>
          </a:p>
        </p:txBody>
      </p:sp>
      <p:pic>
        <p:nvPicPr>
          <p:cNvPr id="4" name="Содержимое 3" descr="IMG_739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214422"/>
            <a:ext cx="3714776" cy="2786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IMG_725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1142984"/>
            <a:ext cx="3786214" cy="2839661"/>
          </a:xfrm>
          <a:prstGeom prst="rect">
            <a:avLst/>
          </a:prstGeom>
        </p:spPr>
      </p:pic>
      <p:pic>
        <p:nvPicPr>
          <p:cNvPr id="6" name="Рисунок 5" descr="IMG_7416 - копия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472" y="3643314"/>
            <a:ext cx="4000496" cy="30003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IMG_709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86314" y="3643314"/>
            <a:ext cx="4000496" cy="30003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  <a:t>Учебные занятия</a:t>
            </a:r>
            <a:endParaRPr lang="ru-RU" sz="54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" name="Содержимое 3" descr="IMG_73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1357298"/>
            <a:ext cx="3714776" cy="2786082"/>
          </a:xfrm>
        </p:spPr>
      </p:pic>
      <p:pic>
        <p:nvPicPr>
          <p:cNvPr id="5" name="Рисунок 4" descr="IMG_704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9124" y="1357298"/>
            <a:ext cx="3786214" cy="2839661"/>
          </a:xfrm>
          <a:prstGeom prst="rect">
            <a:avLst/>
          </a:prstGeom>
        </p:spPr>
      </p:pic>
      <p:pic>
        <p:nvPicPr>
          <p:cNvPr id="6" name="Рисунок 5" descr="IMG_31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596" y="3857628"/>
            <a:ext cx="4036215" cy="2690810"/>
          </a:xfrm>
          <a:prstGeom prst="rect">
            <a:avLst/>
          </a:prstGeom>
        </p:spPr>
      </p:pic>
      <p:pic>
        <p:nvPicPr>
          <p:cNvPr id="7" name="Рисунок 6" descr="IMG_729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1" y="3929067"/>
            <a:ext cx="3786213" cy="28396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Педагогический состав лагеря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600200"/>
            <a:ext cx="3786214" cy="4614882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Начальник лагеря </a:t>
            </a:r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– Иванов Василий Дмитриевич, ведущий инженер-программист </a:t>
            </a:r>
            <a:r>
              <a:rPr lang="ru-RU" dirty="0" err="1" smtClean="0">
                <a:solidFill>
                  <a:srgbClr val="FF0000"/>
                </a:solidFill>
                <a:latin typeface="Monotype Corsiva" pitchFamily="66" charset="0"/>
              </a:rPr>
              <a:t>Амгинского</a:t>
            </a:r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 лицея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Зам. начальника </a:t>
            </a:r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– Федорова Вероника Семеновна, педагог-организатор </a:t>
            </a:r>
            <a:r>
              <a:rPr lang="ru-RU" dirty="0" err="1" smtClean="0">
                <a:solidFill>
                  <a:srgbClr val="FF0000"/>
                </a:solidFill>
                <a:latin typeface="Monotype Corsiva" pitchFamily="66" charset="0"/>
              </a:rPr>
              <a:t>Амгинского</a:t>
            </a:r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 лицея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Музыкальный руководитель </a:t>
            </a:r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– Устинова Мария Вячеславовна , учитель физики </a:t>
            </a:r>
            <a:r>
              <a:rPr lang="ru-RU" dirty="0" err="1" smtClean="0">
                <a:solidFill>
                  <a:srgbClr val="FF0000"/>
                </a:solidFill>
                <a:latin typeface="Monotype Corsiva" pitchFamily="66" charset="0"/>
              </a:rPr>
              <a:t>Амгинского</a:t>
            </a:r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 лицея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Физ. инструктор </a:t>
            </a:r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– Платонов Петр Семенович, педагог-организатор </a:t>
            </a:r>
            <a:r>
              <a:rPr lang="ru-RU" dirty="0" err="1" smtClean="0">
                <a:solidFill>
                  <a:srgbClr val="FF0000"/>
                </a:solidFill>
                <a:latin typeface="Monotype Corsiva" pitchFamily="66" charset="0"/>
              </a:rPr>
              <a:t>Амгинского</a:t>
            </a:r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 лицея</a:t>
            </a:r>
            <a:endParaRPr lang="ru-RU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" name="Рисунок 3" descr="IETV488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3372" y="1928802"/>
            <a:ext cx="4786346" cy="35897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  <a:t>«День Нептуна» на реке Амга</a:t>
            </a:r>
            <a:endParaRPr lang="ru-RU" sz="54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" name="Содержимое 3" descr="IMG_283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285860"/>
            <a:ext cx="3643337" cy="2428892"/>
          </a:xfrm>
        </p:spPr>
      </p:pic>
      <p:pic>
        <p:nvPicPr>
          <p:cNvPr id="5" name="Рисунок 4" descr="IMG_284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6248" y="1357298"/>
            <a:ext cx="3571900" cy="2381267"/>
          </a:xfrm>
          <a:prstGeom prst="rect">
            <a:avLst/>
          </a:prstGeom>
        </p:spPr>
      </p:pic>
      <p:pic>
        <p:nvPicPr>
          <p:cNvPr id="6" name="Рисунок 5" descr="IMG_293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472" y="3857628"/>
            <a:ext cx="3536181" cy="2357454"/>
          </a:xfrm>
          <a:prstGeom prst="rect">
            <a:avLst/>
          </a:prstGeom>
        </p:spPr>
      </p:pic>
      <p:pic>
        <p:nvPicPr>
          <p:cNvPr id="7" name="Рисунок 6" descr="IMG_422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57686" y="3357562"/>
            <a:ext cx="3857620" cy="28932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  <a:t>«Один в один»</a:t>
            </a:r>
            <a:endParaRPr lang="ru-RU" sz="54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6" name="Содержимое 5" descr="IMG_488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214422"/>
            <a:ext cx="3429024" cy="2571768"/>
          </a:xfrm>
        </p:spPr>
      </p:pic>
      <p:pic>
        <p:nvPicPr>
          <p:cNvPr id="7" name="Рисунок 6" descr="IMG_489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6248" y="1285860"/>
            <a:ext cx="3682994" cy="2071684"/>
          </a:xfrm>
          <a:prstGeom prst="rect">
            <a:avLst/>
          </a:prstGeom>
        </p:spPr>
      </p:pic>
      <p:pic>
        <p:nvPicPr>
          <p:cNvPr id="8" name="Рисунок 7" descr="IMG_493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472" y="3714752"/>
            <a:ext cx="4929190" cy="2772669"/>
          </a:xfrm>
          <a:prstGeom prst="rect">
            <a:avLst/>
          </a:prstGeom>
        </p:spPr>
      </p:pic>
      <p:pic>
        <p:nvPicPr>
          <p:cNvPr id="9" name="Рисунок 8" descr="IMG_490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14876" y="3214686"/>
            <a:ext cx="4214842" cy="23708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Monotype Corsiva" pitchFamily="66" charset="0"/>
              </a:rPr>
              <a:t>Поход на гору Короленко</a:t>
            </a:r>
            <a:endParaRPr lang="ru-RU" sz="48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" name="Содержимое 3" descr="CGHM018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3" y="1357299"/>
            <a:ext cx="3429024" cy="2571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DJDZ047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6182" y="1428736"/>
            <a:ext cx="3619525" cy="27146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GZXC813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4000504"/>
            <a:ext cx="3000364" cy="2250273"/>
          </a:xfrm>
          <a:prstGeom prst="rect">
            <a:avLst/>
          </a:prstGeom>
        </p:spPr>
      </p:pic>
      <p:pic>
        <p:nvPicPr>
          <p:cNvPr id="7" name="Рисунок 6" descr="HPSA5259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4942" y="3714752"/>
            <a:ext cx="3714744" cy="2786058"/>
          </a:xfrm>
          <a:prstGeom prst="rect">
            <a:avLst/>
          </a:prstGeom>
        </p:spPr>
      </p:pic>
      <p:pic>
        <p:nvPicPr>
          <p:cNvPr id="8" name="Рисунок 7" descr="KOFK367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428860" y="4429132"/>
            <a:ext cx="3000396" cy="22549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Выезд в город Якутск. Посещение музея авиации Якутии.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" name="Содержимое 3" descr="IMG_455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1500174"/>
            <a:ext cx="3064671" cy="2043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IMG_456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86116" y="1500174"/>
            <a:ext cx="3428992" cy="2285995"/>
          </a:xfrm>
          <a:prstGeom prst="rect">
            <a:avLst/>
          </a:prstGeom>
        </p:spPr>
      </p:pic>
      <p:pic>
        <p:nvPicPr>
          <p:cNvPr id="6" name="Рисунок 5" descr="IMG_457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43570" y="1785926"/>
            <a:ext cx="3357586" cy="2238391"/>
          </a:xfrm>
          <a:prstGeom prst="rect">
            <a:avLst/>
          </a:prstGeom>
        </p:spPr>
      </p:pic>
      <p:pic>
        <p:nvPicPr>
          <p:cNvPr id="7" name="Рисунок 6" descr="IMG_455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5720" y="3429000"/>
            <a:ext cx="2964645" cy="1976430"/>
          </a:xfrm>
          <a:prstGeom prst="rect">
            <a:avLst/>
          </a:prstGeom>
        </p:spPr>
      </p:pic>
      <p:pic>
        <p:nvPicPr>
          <p:cNvPr id="8" name="Рисунок 7" descr="IMG_454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43174" y="4143380"/>
            <a:ext cx="3286116" cy="2190744"/>
          </a:xfrm>
          <a:prstGeom prst="rect">
            <a:avLst/>
          </a:prstGeom>
        </p:spPr>
      </p:pic>
      <p:pic>
        <p:nvPicPr>
          <p:cNvPr id="9" name="Рисунок 8" descr="IMG_460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143504" y="3786190"/>
            <a:ext cx="3750495" cy="250033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Выезд в город Якутск</a:t>
            </a: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. Экскурсия по </a:t>
            </a:r>
            <a:r>
              <a:rPr lang="ru-RU" sz="3600" b="1" dirty="0" err="1" smtClean="0">
                <a:solidFill>
                  <a:srgbClr val="FF0000"/>
                </a:solidFill>
                <a:latin typeface="Monotype Corsiva" pitchFamily="66" charset="0"/>
              </a:rPr>
              <a:t>Маганскому</a:t>
            </a:r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 производственному  комплексу  АК «Полярные авиалинии»</a:t>
            </a:r>
            <a:endParaRPr lang="ru-RU" sz="3600" dirty="0"/>
          </a:p>
        </p:txBody>
      </p:sp>
      <p:pic>
        <p:nvPicPr>
          <p:cNvPr id="4" name="Содержимое 3" descr="IMG_465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643050"/>
            <a:ext cx="3214710" cy="2143140"/>
          </a:xfrm>
        </p:spPr>
      </p:pic>
      <p:pic>
        <p:nvPicPr>
          <p:cNvPr id="5" name="Рисунок 4" descr="IMG_468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00364" y="1785926"/>
            <a:ext cx="3321867" cy="2214578"/>
          </a:xfrm>
          <a:prstGeom prst="rect">
            <a:avLst/>
          </a:prstGeom>
        </p:spPr>
      </p:pic>
      <p:pic>
        <p:nvPicPr>
          <p:cNvPr id="6" name="Рисунок 5" descr="IMG_469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72198" y="1928802"/>
            <a:ext cx="2786082" cy="1857388"/>
          </a:xfrm>
          <a:prstGeom prst="rect">
            <a:avLst/>
          </a:prstGeom>
        </p:spPr>
      </p:pic>
      <p:pic>
        <p:nvPicPr>
          <p:cNvPr id="7" name="Рисунок 6" descr="IMG_529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282" y="3857628"/>
            <a:ext cx="3238491" cy="24288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IMG_532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14678" y="3643314"/>
            <a:ext cx="3333773" cy="2500330"/>
          </a:xfrm>
          <a:prstGeom prst="rect">
            <a:avLst/>
          </a:prstGeom>
        </p:spPr>
      </p:pic>
      <p:pic>
        <p:nvPicPr>
          <p:cNvPr id="9" name="Рисунок 8" descr="IMG_5305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57950" y="3714752"/>
            <a:ext cx="2571736" cy="1928802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11430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Закрытие профильной смены «Старт в космос», вручение сертификатов о прохождении образовательного курса дополнительного образования в аэрокосмической сфере</a:t>
            </a:r>
            <a:endParaRPr lang="ru-RU" sz="24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3074" name="Picture 2" descr="E:\фотки видео унс\закрытие космоса\IMG_434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571612"/>
            <a:ext cx="3707614" cy="2471742"/>
          </a:xfrm>
          <a:prstGeom prst="rect">
            <a:avLst/>
          </a:prstGeom>
          <a:noFill/>
        </p:spPr>
      </p:pic>
      <p:pic>
        <p:nvPicPr>
          <p:cNvPr id="3075" name="Picture 3" descr="E:\фотки видео унс\закрытие космоса\IMG_45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1571612"/>
            <a:ext cx="3643338" cy="2428892"/>
          </a:xfrm>
          <a:prstGeom prst="rect">
            <a:avLst/>
          </a:prstGeom>
          <a:noFill/>
        </p:spPr>
      </p:pic>
      <p:pic>
        <p:nvPicPr>
          <p:cNvPr id="8" name="Рисунок 7" descr="IMG_454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2976" y="4000504"/>
            <a:ext cx="3500462" cy="2333642"/>
          </a:xfrm>
          <a:prstGeom prst="rect">
            <a:avLst/>
          </a:prstGeom>
        </p:spPr>
      </p:pic>
      <p:pic>
        <p:nvPicPr>
          <p:cNvPr id="9" name="Рисунок 8" descr="IMG_453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00562" y="3857628"/>
            <a:ext cx="3643338" cy="24288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Monotype Corsiva" pitchFamily="66" charset="0"/>
              </a:rPr>
              <a:t>Спасибо за внимание!</a:t>
            </a:r>
            <a:endParaRPr lang="ru-RU" sz="6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" name="Содержимое 3" descr="эмблема космос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63939" y="1600200"/>
            <a:ext cx="4616122" cy="452596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Monotype Corsiva" pitchFamily="66" charset="0"/>
              </a:rPr>
              <a:t>Воспитатели лагеря:</a:t>
            </a:r>
            <a:endParaRPr lang="ru-RU" sz="48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428736"/>
            <a:ext cx="3829048" cy="4757757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Воспитатель 1 отряда </a:t>
            </a:r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– Бураева Зинаида Ивановна, студентка 2 курса СВФУ ИЕН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Воспитатель 2 отряда </a:t>
            </a:r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– </a:t>
            </a:r>
            <a:r>
              <a:rPr lang="ru-RU" dirty="0" err="1" smtClean="0">
                <a:solidFill>
                  <a:srgbClr val="FF0000"/>
                </a:solidFill>
                <a:latin typeface="Monotype Corsiva" pitchFamily="66" charset="0"/>
              </a:rPr>
              <a:t>Жиркова</a:t>
            </a:r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 Валерия Ильинична, студентка 2 курса ЯГСХА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Воспитатель 3 отряда </a:t>
            </a:r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– </a:t>
            </a:r>
            <a:r>
              <a:rPr lang="ru-RU" dirty="0" err="1" smtClean="0">
                <a:solidFill>
                  <a:srgbClr val="FF0000"/>
                </a:solidFill>
                <a:latin typeface="Monotype Corsiva" pitchFamily="66" charset="0"/>
              </a:rPr>
              <a:t>Скрыбыкин</a:t>
            </a:r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 Филипп Александрович, студент 2 отряда СВФУ, АДФ</a:t>
            </a:r>
            <a:endParaRPr lang="ru-RU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" name="Рисунок 3" descr="GTEQ24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0562" y="1928802"/>
            <a:ext cx="4286248" cy="32146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Преподавательский состав лагеря: 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4471990" cy="4972072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Захарова </a:t>
            </a:r>
            <a:r>
              <a:rPr lang="ru-RU" b="1" dirty="0" err="1" smtClean="0">
                <a:solidFill>
                  <a:srgbClr val="FF0000"/>
                </a:solidFill>
                <a:latin typeface="Monotype Corsiva" pitchFamily="66" charset="0"/>
              </a:rPr>
              <a:t>Саргылана</a:t>
            </a:r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 Егоровна</a:t>
            </a:r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 – руководитель проекта, кандидат психологических наук, доцент кафедры «Реклама и связи с общественностью в высокотехнологичных отраслях» факультета иностранных языков в ФГБОУ ВО «Московский авиационный институт» (национальный исследовательский университет) «МАИ».</a:t>
            </a:r>
          </a:p>
          <a:p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Читаемые дисциплины:</a:t>
            </a:r>
          </a:p>
          <a:p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1. Авиационная и космическая психология.</a:t>
            </a:r>
          </a:p>
          <a:p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2. Особенности </a:t>
            </a:r>
            <a:r>
              <a:rPr lang="en-US" dirty="0" smtClean="0">
                <a:solidFill>
                  <a:srgbClr val="FF0000"/>
                </a:solidFill>
                <a:latin typeface="Monotype Corsiva" pitchFamily="66" charset="0"/>
              </a:rPr>
              <a:t>PR</a:t>
            </a:r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-проектирования в рекламе и связях с общественностью в аэрокосмической отрасли.</a:t>
            </a:r>
          </a:p>
          <a:p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2" descr="https://psy.su/mod_files/reg_1/small_img_img_reg_1_6207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1714488"/>
            <a:ext cx="2722289" cy="406982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714356"/>
            <a:ext cx="4900618" cy="5257800"/>
          </a:xfrm>
        </p:spPr>
        <p:txBody>
          <a:bodyPr>
            <a:noAutofit/>
          </a:bodyPr>
          <a:lstStyle/>
          <a:p>
            <a:pPr lvl="0"/>
            <a:r>
              <a:rPr lang="ru-RU" sz="1600" b="1" dirty="0" smtClean="0">
                <a:solidFill>
                  <a:srgbClr val="FF0000"/>
                </a:solidFill>
                <a:latin typeface="Monotype Corsiva" pitchFamily="66" charset="0"/>
              </a:rPr>
              <a:t>Блинов Олег Владимирович</a:t>
            </a:r>
            <a:r>
              <a:rPr lang="ru-RU" sz="1600" dirty="0" smtClean="0">
                <a:solidFill>
                  <a:srgbClr val="FF0000"/>
                </a:solidFill>
                <a:latin typeface="Monotype Corsiva" pitchFamily="66" charset="0"/>
              </a:rPr>
              <a:t> – космонавт-испытатель +</a:t>
            </a:r>
            <a:r>
              <a:rPr lang="ru-RU" sz="1600" dirty="0" err="1" smtClean="0">
                <a:solidFill>
                  <a:srgbClr val="FF0000"/>
                </a:solidFill>
                <a:latin typeface="Monotype Corsiva" pitchFamily="66" charset="0"/>
              </a:rPr>
              <a:t>Роскосмоса</a:t>
            </a:r>
            <a:r>
              <a:rPr lang="ru-RU" sz="1600" dirty="0" smtClean="0">
                <a:solidFill>
                  <a:srgbClr val="FF0000"/>
                </a:solidFill>
                <a:latin typeface="Monotype Corsiva" pitchFamily="66" charset="0"/>
              </a:rPr>
              <a:t>, начальник специализированного тренажера «Выход-2», инструктор по подготовке космонавтов по скафандру для выхода в открытый космос и комплексу средств шлюзования ФГБУ «Научно-исследовательский испытательный центр подготовки космонавтов имени Ю.А. Гагарина» (Центр подготовки космонавтов имени Ю.А. Гагарина). </a:t>
            </a:r>
          </a:p>
          <a:p>
            <a:r>
              <a:rPr lang="ru-RU" sz="1600" dirty="0" smtClean="0">
                <a:solidFill>
                  <a:srgbClr val="FF0000"/>
                </a:solidFill>
                <a:latin typeface="Monotype Corsiva" pitchFamily="66" charset="0"/>
              </a:rPr>
              <a:t>Активный участник по проведению и участию общественно-патриотического воспитания подрастающего поколения (школьников, молодёжи), связанного с дополнительными образованиями научно-технических дисциплин. Подполковник запаса вооруженных сил Российской Федерации. Магистр «Авиастроения». Выпускник кафедры «Реклама и связи с общественностью в высокотехнологичных отраслях» факультета иностранных языков в ФГБОУ ВО «Московский авиационный институт» (национальный исследовательский университет) «МАИ».</a:t>
            </a:r>
          </a:p>
          <a:p>
            <a:r>
              <a:rPr lang="ru-RU" sz="1600" dirty="0" smtClean="0">
                <a:solidFill>
                  <a:srgbClr val="FF0000"/>
                </a:solidFill>
                <a:latin typeface="Monotype Corsiva" pitchFamily="66" charset="0"/>
              </a:rPr>
              <a:t>Читаемые дисциплины: </a:t>
            </a:r>
          </a:p>
          <a:p>
            <a:pPr lvl="0"/>
            <a:r>
              <a:rPr lang="ru-RU" sz="1600" dirty="0" smtClean="0">
                <a:solidFill>
                  <a:srgbClr val="FF0000"/>
                </a:solidFill>
                <a:latin typeface="Monotype Corsiva" pitchFamily="66" charset="0"/>
              </a:rPr>
              <a:t>История и современное состояние космонавтики.</a:t>
            </a:r>
          </a:p>
          <a:p>
            <a:pPr lvl="0"/>
            <a:r>
              <a:rPr lang="ru-RU" sz="1600" dirty="0" smtClean="0">
                <a:solidFill>
                  <a:srgbClr val="FF0000"/>
                </a:solidFill>
                <a:latin typeface="Monotype Corsiva" pitchFamily="66" charset="0"/>
              </a:rPr>
              <a:t>Особенности профессиональной деятельности космонавтов: теория и практика. </a:t>
            </a:r>
          </a:p>
          <a:p>
            <a:endParaRPr lang="ru-RU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2" descr="https://prabook.com/web/show-photo.jpg?id=15276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1142984"/>
            <a:ext cx="2643206" cy="39471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00042"/>
            <a:ext cx="4143404" cy="4929222"/>
          </a:xfrm>
        </p:spPr>
        <p:txBody>
          <a:bodyPr>
            <a:noAutofit/>
          </a:bodyPr>
          <a:lstStyle/>
          <a:p>
            <a:pPr lvl="0"/>
            <a:r>
              <a:rPr lang="ru-RU" sz="1600" b="1" dirty="0" smtClean="0">
                <a:solidFill>
                  <a:srgbClr val="FF0000"/>
                </a:solidFill>
                <a:latin typeface="Monotype Corsiva" pitchFamily="66" charset="0"/>
                <a:cs typeface="Times New Roman" panose="02020603050405020304" pitchFamily="18" charset="0"/>
              </a:rPr>
              <a:t>Фёдорова Раиса Анатольевна</a:t>
            </a:r>
            <a:r>
              <a:rPr lang="ru-RU" sz="1600" dirty="0" smtClean="0">
                <a:solidFill>
                  <a:srgbClr val="FF0000"/>
                </a:solidFill>
                <a:latin typeface="Monotype Corsiva" pitchFamily="66" charset="0"/>
                <a:cs typeface="Times New Roman" panose="02020603050405020304" pitchFamily="18" charset="0"/>
              </a:rPr>
              <a:t>–менеджер по связям с общественностью Автономном учреждении Республики Саха (Якутия) «Музейный комплекс «Моя история». Бакалавр по рекламе и связям с общественностью. Выпускник кафедры «Реклама и связи с общественностью в высокотехнологичных отраслях» факультета иностранных языков в ФГБОУ ВО «Московский авиационный институт» (национальный исследовательский университет) «МАИ». </a:t>
            </a:r>
          </a:p>
          <a:p>
            <a:pPr lvl="0"/>
            <a:r>
              <a:rPr lang="ru-RU" sz="1600" dirty="0" smtClean="0">
                <a:solidFill>
                  <a:srgbClr val="FF0000"/>
                </a:solidFill>
                <a:latin typeface="Monotype Corsiva" pitchFamily="66" charset="0"/>
                <a:cs typeface="Times New Roman" panose="02020603050405020304" pitchFamily="18" charset="0"/>
              </a:rPr>
              <a:t>Магистр </a:t>
            </a:r>
            <a:r>
              <a:rPr lang="ru-RU" sz="1600" dirty="0" err="1" smtClean="0">
                <a:solidFill>
                  <a:srgbClr val="FF0000"/>
                </a:solidFill>
                <a:latin typeface="Monotype Corsiva" pitchFamily="66" charset="0"/>
                <a:cs typeface="Times New Roman" panose="02020603050405020304" pitchFamily="18" charset="0"/>
              </a:rPr>
              <a:t>медиаполитики</a:t>
            </a:r>
            <a:r>
              <a:rPr lang="ru-RU" sz="1600" dirty="0" smtClean="0">
                <a:solidFill>
                  <a:srgbClr val="FF0000"/>
                </a:solidFill>
                <a:latin typeface="Monotype Corsiva" pitchFamily="66" charset="0"/>
                <a:cs typeface="Times New Roman" panose="02020603050405020304" pitchFamily="18" charset="0"/>
              </a:rPr>
              <a:t> и общественных связей. Выпускник факультета журналистики Института государственной службы и управления, Российская академия народного хозяйства и государственной службы при Президенте Российской Федерации.</a:t>
            </a:r>
            <a:endParaRPr lang="ru-RU" sz="1600" b="1" dirty="0" smtClean="0">
              <a:solidFill>
                <a:srgbClr val="FF0000"/>
              </a:solidFill>
              <a:latin typeface="Monotype Corsiva" pitchFamily="66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rgbClr val="FF0000"/>
                </a:solidFill>
                <a:latin typeface="Monotype Corsiva" pitchFamily="66" charset="0"/>
                <a:cs typeface="Times New Roman" panose="02020603050405020304" pitchFamily="18" charset="0"/>
              </a:rPr>
              <a:t>Читаемые курсы:</a:t>
            </a:r>
          </a:p>
          <a:p>
            <a:pPr lvl="0"/>
            <a:r>
              <a:rPr lang="ru-RU" sz="1600" dirty="0" smtClean="0">
                <a:solidFill>
                  <a:srgbClr val="FF0000"/>
                </a:solidFill>
                <a:latin typeface="Monotype Corsiva" pitchFamily="66" charset="0"/>
                <a:cs typeface="Times New Roman" panose="02020603050405020304" pitchFamily="18" charset="0"/>
              </a:rPr>
              <a:t>Организация и проведение </a:t>
            </a:r>
            <a:r>
              <a:rPr lang="en-US" sz="1600" dirty="0" smtClean="0">
                <a:solidFill>
                  <a:srgbClr val="FF0000"/>
                </a:solidFill>
                <a:latin typeface="Monotype Corsiva" pitchFamily="66" charset="0"/>
                <a:cs typeface="Times New Roman" panose="02020603050405020304" pitchFamily="18" charset="0"/>
              </a:rPr>
              <a:t>PR</a:t>
            </a:r>
            <a:r>
              <a:rPr lang="ru-RU" sz="1600" dirty="0" smtClean="0">
                <a:solidFill>
                  <a:srgbClr val="FF0000"/>
                </a:solidFill>
                <a:latin typeface="Monotype Corsiva" pitchFamily="66" charset="0"/>
                <a:cs typeface="Times New Roman" panose="02020603050405020304" pitchFamily="18" charset="0"/>
              </a:rPr>
              <a:t>-мероприятий.</a:t>
            </a:r>
          </a:p>
          <a:p>
            <a:pPr lvl="0"/>
            <a:r>
              <a:rPr lang="ru-RU" sz="1600" dirty="0" smtClean="0">
                <a:solidFill>
                  <a:srgbClr val="FF0000"/>
                </a:solidFill>
                <a:latin typeface="Monotype Corsiva" pitchFamily="66" charset="0"/>
                <a:cs typeface="Times New Roman" panose="02020603050405020304" pitchFamily="18" charset="0"/>
              </a:rPr>
              <a:t>Формирование и развитие имиджа Республики Саха (Якутия).</a:t>
            </a:r>
          </a:p>
          <a:p>
            <a:endParaRPr lang="ru-RU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380" y="1214422"/>
            <a:ext cx="2786082" cy="480749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3757610" cy="5643602"/>
          </a:xfrm>
        </p:spPr>
        <p:txBody>
          <a:bodyPr>
            <a:normAutofit fontScale="62500" lnSpcReduction="20000"/>
          </a:bodyPr>
          <a:lstStyle/>
          <a:p>
            <a:pPr lvl="0">
              <a:buNone/>
            </a:pPr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Григорьев Юрий Егорович</a:t>
            </a:r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 – командир воздушного судна Боинг 737 авиакомпании «Якутия». Магистр авиастроения. Выпускник кафедры «Реклама и связи с общественностью в высокотехнологичных отраслях» факультета иностранных языков в ФГБОУ ВО «Московский авиационный институт» (национальный исследовательский университет) «МАИ».</a:t>
            </a:r>
          </a:p>
          <a:p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Читаемые дисциплины:</a:t>
            </a:r>
          </a:p>
          <a:p>
            <a:pPr lvl="0"/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История и современное состояние гражданской авиации и самолётостроения.</a:t>
            </a:r>
          </a:p>
          <a:p>
            <a:pPr lvl="0"/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Особенности профессиональной деятельности пилотов. </a:t>
            </a:r>
          </a:p>
          <a:p>
            <a:endParaRPr lang="ru-RU" dirty="0">
              <a:solidFill>
                <a:schemeClr val="accent2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628" y="1428736"/>
            <a:ext cx="3246242" cy="434237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643050"/>
            <a:ext cx="4043362" cy="4525963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В этом году лагерь «</a:t>
            </a:r>
            <a:r>
              <a:rPr lang="ru-RU" dirty="0" err="1" smtClean="0">
                <a:solidFill>
                  <a:srgbClr val="FF0000"/>
                </a:solidFill>
                <a:latin typeface="Monotype Corsiva" pitchFamily="66" charset="0"/>
              </a:rPr>
              <a:t>Уунээйис</a:t>
            </a:r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» объединил 30 детей из разных уголков нашей республики: </a:t>
            </a:r>
            <a:r>
              <a:rPr lang="ru-RU" dirty="0" err="1" smtClean="0">
                <a:solidFill>
                  <a:srgbClr val="FF0000"/>
                </a:solidFill>
                <a:latin typeface="Monotype Corsiva" pitchFamily="66" charset="0"/>
              </a:rPr>
              <a:t>Усть-Алданский</a:t>
            </a:r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 улус, </a:t>
            </a:r>
            <a:r>
              <a:rPr lang="ru-RU" dirty="0" err="1" smtClean="0">
                <a:solidFill>
                  <a:srgbClr val="FF0000"/>
                </a:solidFill>
                <a:latin typeface="Monotype Corsiva" pitchFamily="66" charset="0"/>
              </a:rPr>
              <a:t>Мегино-Кангаласский</a:t>
            </a:r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 улус, </a:t>
            </a:r>
            <a:r>
              <a:rPr lang="ru-RU" dirty="0" err="1" smtClean="0">
                <a:solidFill>
                  <a:srgbClr val="FF0000"/>
                </a:solidFill>
                <a:latin typeface="Monotype Corsiva" pitchFamily="66" charset="0"/>
              </a:rPr>
              <a:t>Намский</a:t>
            </a:r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 улус, город Якутск, </a:t>
            </a:r>
            <a:r>
              <a:rPr lang="ru-RU" dirty="0" err="1" smtClean="0">
                <a:solidFill>
                  <a:srgbClr val="FF0000"/>
                </a:solidFill>
                <a:latin typeface="Monotype Corsiva" pitchFamily="66" charset="0"/>
              </a:rPr>
              <a:t>Амгинский</a:t>
            </a:r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 улус.</a:t>
            </a:r>
          </a:p>
          <a:p>
            <a:r>
              <a:rPr lang="ru-RU" dirty="0" smtClean="0">
                <a:solidFill>
                  <a:srgbClr val="FF0000"/>
                </a:solidFill>
                <a:latin typeface="Monotype Corsiva" pitchFamily="66" charset="0"/>
              </a:rPr>
              <a:t>Возраст детей от 12 лет и старше.</a:t>
            </a:r>
          </a:p>
          <a:p>
            <a:endParaRPr lang="ru-RU" dirty="0"/>
          </a:p>
        </p:txBody>
      </p:sp>
      <p:pic>
        <p:nvPicPr>
          <p:cNvPr id="4" name="Рисунок 3" descr="BWGH46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438" y="1857364"/>
            <a:ext cx="4191029" cy="3143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472518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Торжественное открытие профильной смены «Старт в Космос!»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4" name="Содержимое 3" descr="IMG_313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1643050"/>
            <a:ext cx="3321868" cy="2214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IMG_318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14678" y="1500174"/>
            <a:ext cx="3214710" cy="2143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IMG_318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57818" y="2571744"/>
            <a:ext cx="3429024" cy="2286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IMG_320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00232" y="3286124"/>
            <a:ext cx="3321867" cy="2214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357158" y="5572140"/>
            <a:ext cx="8615394" cy="1071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Почетные</a:t>
            </a:r>
            <a:r>
              <a:rPr kumimoji="0" lang="ru-RU" sz="44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 гости глава МР «</a:t>
            </a:r>
            <a:r>
              <a:rPr kumimoji="0" lang="ru-RU" sz="44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Амгински</a:t>
            </a:r>
            <a:r>
              <a:rPr lang="ru-RU" sz="4400" b="1" dirty="0" err="1" smtClean="0">
                <a:solidFill>
                  <a:srgbClr val="FF0000"/>
                </a:solidFill>
                <a:latin typeface="Monotype Corsiva" pitchFamily="66" charset="0"/>
                <a:ea typeface="+mj-ea"/>
                <a:cs typeface="+mj-cs"/>
              </a:rPr>
              <a:t>й</a:t>
            </a:r>
            <a:r>
              <a:rPr lang="ru-RU" sz="4400" b="1" dirty="0" smtClean="0">
                <a:solidFill>
                  <a:srgbClr val="FF0000"/>
                </a:solidFill>
                <a:latin typeface="Monotype Corsiva" pitchFamily="66" charset="0"/>
                <a:ea typeface="+mj-ea"/>
                <a:cs typeface="+mj-cs"/>
              </a:rPr>
              <a:t> улус (район)</a:t>
            </a:r>
            <a:r>
              <a:rPr kumimoji="0" lang="ru-RU" sz="44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» Н.А. Архипов, директор  МБОУ «</a:t>
            </a:r>
            <a:r>
              <a:rPr kumimoji="0" lang="ru-RU" sz="44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Амгинский</a:t>
            </a:r>
            <a:r>
              <a:rPr kumimoji="0" lang="ru-RU" sz="44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 лицей имени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академика Л.В. Киренского» Д.И. Захарова 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onotype Corsiva" pitchFamily="66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663</Words>
  <PresentationFormat>Экран (4:3)</PresentationFormat>
  <Paragraphs>54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Летний оздоровительный образовательный лагерь «Уунээйис» Амгинский улус, с. Амга</vt:lpstr>
      <vt:lpstr>Педагогический состав лагеря</vt:lpstr>
      <vt:lpstr>Воспитатели лагеря:</vt:lpstr>
      <vt:lpstr>Преподавательский состав лагеря: </vt:lpstr>
      <vt:lpstr>Слайд 5</vt:lpstr>
      <vt:lpstr>Слайд 6</vt:lpstr>
      <vt:lpstr>Слайд 7</vt:lpstr>
      <vt:lpstr>Слайд 8</vt:lpstr>
      <vt:lpstr>Торжественное открытие профильной смены «Старт в Космос!»</vt:lpstr>
      <vt:lpstr>Во время торжественного открытия были вручены дипломы призеров и победителей Республиканской олимпиады «Старт в космос!»</vt:lpstr>
      <vt:lpstr>Выступления отрядов.  Отряд №1 «Стражи Галактики»</vt:lpstr>
      <vt:lpstr>Отряд №2 «Милки Уэй»</vt:lpstr>
      <vt:lpstr>Отряд №3 «Комета»</vt:lpstr>
      <vt:lpstr>«Вставай, с первыми лучами вставай!»</vt:lpstr>
      <vt:lpstr>«Спасибо нашим поварам за то, что вкусно варят нам!»</vt:lpstr>
      <vt:lpstr>Тренинг на выживание </vt:lpstr>
      <vt:lpstr>Тренинг на выживание </vt:lpstr>
      <vt:lpstr>Тренинг на выживание </vt:lpstr>
      <vt:lpstr>Учебные занятия</vt:lpstr>
      <vt:lpstr>«День Нептуна» на реке Амга</vt:lpstr>
      <vt:lpstr>«Один в один»</vt:lpstr>
      <vt:lpstr>Поход на гору Короленко</vt:lpstr>
      <vt:lpstr>Выезд в город Якутск. Посещение музея авиации Якутии.</vt:lpstr>
      <vt:lpstr>Выезд в город Якутск. Экскурсия по Маганскому производственному  комплексу  АК «Полярные авиалинии»</vt:lpstr>
      <vt:lpstr>Закрытие профильной смены «Старт в космос», вручение сертификатов о прохождении образовательного курса дополнительного образования в аэрокосмической сфере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Летний оздоровительный образовательный лагерь «Уунээйис» Амгинский улус, с. Амга</dc:title>
  <dc:creator>Жанна РЖВ. Расторгуева</dc:creator>
  <cp:lastModifiedBy>Секретарь</cp:lastModifiedBy>
  <cp:revision>18</cp:revision>
  <dcterms:created xsi:type="dcterms:W3CDTF">2019-07-24T05:44:37Z</dcterms:created>
  <dcterms:modified xsi:type="dcterms:W3CDTF">2019-07-24T08:46:33Z</dcterms:modified>
</cp:coreProperties>
</file>