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  <p:sldMasterId id="2147483660" r:id="rId2"/>
    <p:sldMasterId id="2147483672" r:id="rId3"/>
  </p:sldMasterIdLst>
  <p:notesMasterIdLst>
    <p:notesMasterId r:id="rId33"/>
  </p:notesMasterIdLst>
  <p:sldIdLst>
    <p:sldId id="293" r:id="rId4"/>
    <p:sldId id="294" r:id="rId5"/>
    <p:sldId id="295" r:id="rId6"/>
    <p:sldId id="296" r:id="rId7"/>
    <p:sldId id="325" r:id="rId8"/>
    <p:sldId id="297" r:id="rId9"/>
    <p:sldId id="302" r:id="rId10"/>
    <p:sldId id="324" r:id="rId11"/>
    <p:sldId id="326" r:id="rId12"/>
    <p:sldId id="314" r:id="rId13"/>
    <p:sldId id="301" r:id="rId14"/>
    <p:sldId id="300" r:id="rId15"/>
    <p:sldId id="299" r:id="rId16"/>
    <p:sldId id="309" r:id="rId17"/>
    <p:sldId id="317" r:id="rId18"/>
    <p:sldId id="318" r:id="rId19"/>
    <p:sldId id="298" r:id="rId20"/>
    <p:sldId id="308" r:id="rId21"/>
    <p:sldId id="319" r:id="rId22"/>
    <p:sldId id="320" r:id="rId23"/>
    <p:sldId id="321" r:id="rId24"/>
    <p:sldId id="303" r:id="rId25"/>
    <p:sldId id="310" r:id="rId26"/>
    <p:sldId id="311" r:id="rId27"/>
    <p:sldId id="316" r:id="rId28"/>
    <p:sldId id="315" r:id="rId29"/>
    <p:sldId id="322" r:id="rId30"/>
    <p:sldId id="313" r:id="rId31"/>
    <p:sldId id="29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06" autoAdjust="0"/>
    <p:restoredTop sz="94660"/>
  </p:normalViewPr>
  <p:slideViewPr>
    <p:cSldViewPr>
      <p:cViewPr varScale="1">
        <p:scale>
          <a:sx n="83" d="100"/>
          <a:sy n="83" d="100"/>
        </p:scale>
        <p:origin x="-146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70C94-9541-42AA-8706-AB0C4782F82A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63110-35EE-4592-854E-F678F539F7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585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63110-35EE-4592-854E-F678F539F73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07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63110-35EE-4592-854E-F678F539F73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272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63110-35EE-4592-854E-F678F539F73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913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5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5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37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7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90" y="170974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90" y="458947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249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027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4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41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849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50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930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1403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371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7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576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37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70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9" y="170974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9" y="458947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2499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0279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3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416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849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50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930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1403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371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576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B019E-6284-44A7-AF4D-9865F1D230B6}" type="datetimeFigureOut">
              <a:rPr lang="ru-RU" smtClean="0"/>
              <a:pPr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4FA0-5E69-4591-A438-2C91712474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3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3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6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3" y="635636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6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7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2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0E91D-699F-411C-8667-25253A68B9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2" y="635636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F2F7E-200E-45FC-9FFB-646E8AA547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7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971600" y="2132856"/>
            <a:ext cx="7560840" cy="216024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МБОУ </a:t>
            </a:r>
            <a:r>
              <a:rPr lang="ru-RU" sz="2800" dirty="0">
                <a:solidFill>
                  <a:srgbClr val="0070C0"/>
                </a:solidFill>
              </a:rPr>
              <a:t>«Булгунняхтахская </a:t>
            </a:r>
            <a:r>
              <a:rPr lang="ru-RU" sz="2800" dirty="0" smtClean="0">
                <a:solidFill>
                  <a:srgbClr val="0070C0"/>
                </a:solidFill>
              </a:rPr>
              <a:t>СОШим.С.П.Ефремова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6000" dirty="0" smtClean="0">
                <a:solidFill>
                  <a:srgbClr val="0070C0"/>
                </a:solidFill>
              </a:rPr>
              <a:t/>
            </a:r>
            <a:br>
              <a:rPr lang="ru-RU" sz="60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Лагерь труда и отдыха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00B050"/>
                </a:solidFill>
              </a:rPr>
              <a:t>« </a:t>
            </a:r>
            <a:r>
              <a:rPr lang="ru-RU" sz="6000" dirty="0">
                <a:solidFill>
                  <a:srgbClr val="00B050"/>
                </a:solidFill>
              </a:rPr>
              <a:t>К  У С  Т У </a:t>
            </a:r>
            <a:r>
              <a:rPr lang="ru-RU" sz="6000" dirty="0" smtClean="0">
                <a:solidFill>
                  <a:srgbClr val="00B050"/>
                </a:solidFill>
              </a:rPr>
              <a:t>К </a:t>
            </a:r>
            <a:r>
              <a:rPr lang="ru-RU" sz="6000" dirty="0" smtClean="0">
                <a:solidFill>
                  <a:srgbClr val="00B050"/>
                </a:solidFill>
              </a:rPr>
              <a:t>»   </a:t>
            </a:r>
            <a:r>
              <a:rPr lang="ru-RU" sz="2800" dirty="0" smtClean="0">
                <a:solidFill>
                  <a:srgbClr val="00B050"/>
                </a:solidFill>
              </a:rPr>
              <a:t/>
            </a:r>
            <a:br>
              <a:rPr lang="ru-RU" sz="2800" dirty="0" smtClean="0">
                <a:solidFill>
                  <a:srgbClr val="00B050"/>
                </a:solidFill>
              </a:rPr>
            </a:br>
            <a:r>
              <a:rPr lang="ru-RU" sz="2800" dirty="0" smtClean="0">
                <a:solidFill>
                  <a:srgbClr val="00B050"/>
                </a:solidFill>
              </a:rPr>
              <a:t/>
            </a:r>
            <a:br>
              <a:rPr lang="ru-RU" sz="2800" dirty="0" smtClean="0">
                <a:solidFill>
                  <a:srgbClr val="00B050"/>
                </a:solidFill>
              </a:rPr>
            </a:br>
            <a:r>
              <a:rPr lang="ru-RU" sz="2800" dirty="0">
                <a:solidFill>
                  <a:srgbClr val="00B050"/>
                </a:solidFill>
              </a:rPr>
              <a:t/>
            </a:r>
            <a:br>
              <a:rPr lang="ru-RU" sz="2800" dirty="0">
                <a:solidFill>
                  <a:srgbClr val="00B050"/>
                </a:solidFill>
              </a:rPr>
            </a:br>
            <a:r>
              <a:rPr lang="ru-RU" sz="2800" dirty="0" smtClean="0">
                <a:solidFill>
                  <a:srgbClr val="00B050"/>
                </a:solidFill>
              </a:rPr>
              <a:t/>
            </a:r>
            <a:br>
              <a:rPr lang="ru-RU" sz="2800" dirty="0" smtClean="0">
                <a:solidFill>
                  <a:srgbClr val="00B05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Начальник лагеря: Исакова Галина Григорьевна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Начальник лагеря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10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7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81" y="188642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3.Спортивно-оздоровительное</a:t>
            </a:r>
            <a:r>
              <a:rPr lang="ru-RU" dirty="0">
                <a:solidFill>
                  <a:srgbClr val="00B0F0"/>
                </a:solidFill>
              </a:rPr>
              <a:t>. </a:t>
            </a:r>
            <a:r>
              <a:rPr lang="ru-RU" dirty="0">
                <a:solidFill>
                  <a:srgbClr val="00B050"/>
                </a:solidFill>
              </a:rPr>
              <a:t>Отряд «Чемпион» оздоровление детей (вольная борьба) с1-10 класс. -20 детей ,2 сезон.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4223" y="1196752"/>
            <a:ext cx="4127782" cy="232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Ученик\Pictures\2018-10-16\0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6" y="4134161"/>
            <a:ext cx="4120042" cy="231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7" y="1196752"/>
            <a:ext cx="3024341" cy="537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9" y="476673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4.Эколого- </a:t>
            </a:r>
            <a:r>
              <a:rPr lang="ru-RU" dirty="0">
                <a:solidFill>
                  <a:srgbClr val="00B0F0"/>
                </a:solidFill>
              </a:rPr>
              <a:t>волонтерское.</a:t>
            </a:r>
            <a:r>
              <a:rPr lang="ru-RU" dirty="0"/>
              <a:t> </a:t>
            </a:r>
            <a:r>
              <a:rPr lang="ru-RU" dirty="0">
                <a:solidFill>
                  <a:srgbClr val="00B050"/>
                </a:solidFill>
              </a:rPr>
              <a:t>Отряд «Ровесник» для реализации эколого- трудовых навыков учащихся ,пропагандировать здоровый образ жизни в целях профилактики правонарушений среди несовершеннолетних с 8-10 класс, 15 учащихся, 1сезон    Проведены  культурно – массовые мероприятия , спортивно – оздоровительные , пропаганда  здорового образа жизни. Оказание  помощи   в благоустройстве  территории школы и села. </a:t>
            </a:r>
          </a:p>
        </p:txBody>
      </p:sp>
      <p:pic>
        <p:nvPicPr>
          <p:cNvPr id="6" name="Picture 4" descr="C:\Documents and Settings\admin\Рабочий стол\фото ровесник\IMG-20181011-WA0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214554"/>
            <a:ext cx="4286280" cy="4286280"/>
          </a:xfrm>
          <a:prstGeom prst="rect">
            <a:avLst/>
          </a:prstGeom>
          <a:noFill/>
        </p:spPr>
      </p:pic>
      <p:pic>
        <p:nvPicPr>
          <p:cNvPr id="8" name="Picture 5" descr="C:\Documents and Settings\admin\Рабочий стол\фото ровесник\IMG-20181011-WA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214554"/>
            <a:ext cx="3429024" cy="1930414"/>
          </a:xfrm>
          <a:prstGeom prst="rect">
            <a:avLst/>
          </a:prstGeom>
          <a:noFill/>
        </p:spPr>
      </p:pic>
      <p:pic>
        <p:nvPicPr>
          <p:cNvPr id="9" name="Picture 3" descr="C:\Documents and Settings\admin\Рабочий стол\фото ровесник\IMG-20181011-WA0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28596" y="4286256"/>
            <a:ext cx="3835506" cy="2157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062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9" y="260652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5.Научно- </a:t>
            </a:r>
            <a:r>
              <a:rPr lang="ru-RU" dirty="0">
                <a:solidFill>
                  <a:srgbClr val="00B0F0"/>
                </a:solidFill>
              </a:rPr>
              <a:t>исследовательское. </a:t>
            </a:r>
            <a:r>
              <a:rPr lang="ru-RU" dirty="0">
                <a:solidFill>
                  <a:srgbClr val="00B050"/>
                </a:solidFill>
              </a:rPr>
              <a:t>Отряд «Юный исследователь природы» открыт с целью организации опытнической работы в летнее время, приобретения учащимися навыков и знаний научно-исследовательской работы,2 сезон для формировании  экологического мировоззрения школьников  через их вовлечение в исследовательскую деятельность в природе и участие в природоохранных мероприятиях и реализации проекта «Зеленые пионеры»,   с 8-10 класс,10 детей 2 сезон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285998"/>
            <a:ext cx="3773198" cy="212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2285998"/>
            <a:ext cx="2815722" cy="211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1" y="4500576"/>
            <a:ext cx="3138999" cy="21731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91065" y="4500570"/>
            <a:ext cx="3810026" cy="21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01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17" y="23657"/>
            <a:ext cx="7560840" cy="674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8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613" y="-6968"/>
            <a:ext cx="4282832" cy="24090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85" y="2682533"/>
            <a:ext cx="3725830" cy="20957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14513" y="-25188"/>
            <a:ext cx="4297444" cy="2417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14513" y="4716828"/>
            <a:ext cx="3772017" cy="2121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0544" y="4783956"/>
            <a:ext cx="3687189" cy="20740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95" y="2626628"/>
            <a:ext cx="3772016" cy="212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198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5760640" cy="31289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69228"/>
            <a:ext cx="6012160" cy="3381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982" y="51846"/>
            <a:ext cx="2484258" cy="1811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35654" y="1769039"/>
            <a:ext cx="2176242" cy="1224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6" y="3469228"/>
            <a:ext cx="3077108" cy="17308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5" y="5126952"/>
            <a:ext cx="3077109" cy="173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17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70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6.Прикладное-творческое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r>
              <a:rPr lang="ru-RU" dirty="0">
                <a:solidFill>
                  <a:srgbClr val="00B050"/>
                </a:solidFill>
              </a:rPr>
              <a:t>Отряд «Мастерская талантов» развитие творческих способностей с 7-10 класс,25 детей,1 сезон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63" y="1200133"/>
            <a:ext cx="3611893" cy="27089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202" y="1182776"/>
            <a:ext cx="4188246" cy="55843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63" y="4058185"/>
            <a:ext cx="3611893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3851920" cy="28889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43" y="3789040"/>
            <a:ext cx="3851920" cy="28889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2656"/>
            <a:ext cx="3816424" cy="28623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75454"/>
            <a:ext cx="3779912" cy="283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8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99" y="-1469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2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7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Цель: </a:t>
            </a:r>
            <a:endParaRPr lang="ru-RU" sz="40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00B050"/>
                </a:solidFill>
              </a:rPr>
              <a:t>Обеспечение занятости и отдыха, оздоровления </a:t>
            </a:r>
            <a:r>
              <a:rPr lang="ru-RU" sz="2400" dirty="0">
                <a:solidFill>
                  <a:srgbClr val="00B050"/>
                </a:solidFill>
              </a:rPr>
              <a:t>детей, укрепление их физического здоровья, повышение  интеллектуального развитие, участие в полезном  труде  в период  летних каникул , сокращение  детского правонарушения , количества безнадзорных детей.</a:t>
            </a:r>
          </a:p>
        </p:txBody>
      </p:sp>
    </p:spTree>
    <p:extLst>
      <p:ext uri="{BB962C8B-B14F-4D97-AF65-F5344CB8AC3E}">
        <p14:creationId xmlns:p14="http://schemas.microsoft.com/office/powerpoint/2010/main" val="107655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4104456" cy="30783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2117"/>
            <a:ext cx="3851920" cy="28889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" y="3627022"/>
            <a:ext cx="3851920" cy="28889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27022"/>
            <a:ext cx="2114221" cy="28189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86" y="3627022"/>
            <a:ext cx="1947928" cy="14609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623" y="5015213"/>
            <a:ext cx="1907692" cy="143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6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4242"/>
            <a:ext cx="4482498" cy="59766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4242"/>
            <a:ext cx="4163955" cy="31229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3645024"/>
            <a:ext cx="4127443" cy="309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5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233090"/>
              </p:ext>
            </p:extLst>
          </p:nvPr>
        </p:nvGraphicFramePr>
        <p:xfrm>
          <a:off x="395542" y="1556791"/>
          <a:ext cx="8445623" cy="529410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957694"/>
                <a:gridCol w="1390151"/>
                <a:gridCol w="1047257"/>
                <a:gridCol w="1202657"/>
                <a:gridCol w="1005029"/>
                <a:gridCol w="1016854"/>
                <a:gridCol w="825981"/>
              </a:tblGrid>
              <a:tr h="5239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Число детей и подростков, имеющих: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95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Выраженный оздоровительный эффект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Слабый оздоровительный эффект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Отсутствие оздоровительного эффекта (ухудшение)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смена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смена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смена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смена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смена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2смена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Масса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2800" algn="l"/>
                        </a:tabLs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2800" algn="l"/>
                        </a:tabLs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Показатели мышечной массы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5070" algn="ctr"/>
                        </a:tabLs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5070" algn="ctr"/>
                        </a:tabLst>
                      </a:pPr>
                      <a:r>
                        <a:rPr lang="ru-RU" sz="1600" b="1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Итоговая оценка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68,7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5070" algn="ctr"/>
                        </a:tabLst>
                      </a:pPr>
                      <a:r>
                        <a:rPr lang="ru-RU" sz="1600" b="1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45,3</a:t>
                      </a:r>
                      <a:endParaRPr lang="ru-RU" sz="160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21,3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5070" algn="ctr"/>
                        </a:tabLs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4,7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Удельный вес (%) по итоговой оценке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87400" algn="l"/>
                        </a:tabLst>
                      </a:pPr>
                      <a:r>
                        <a:rPr lang="en-US" sz="1600" b="1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90,6%</a:t>
                      </a:r>
                      <a:endParaRPr lang="ru-RU" sz="160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ru-RU" sz="16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87400" algn="l"/>
                        </a:tabLs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87400" algn="l"/>
                        </a:tabLs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9,4%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32" y="325934"/>
            <a:ext cx="927767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7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Оценка эффективности оздоровления детей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7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подростков (итоговая таблица)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74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ЛТО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Кустук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», 1 и 2 смена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июнь,июль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2019г.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74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85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428604"/>
            <a:ext cx="78581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Ежегодный охват  детей  в сельскохозяйственных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работах  и практика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757885"/>
              </p:ext>
            </p:extLst>
          </p:nvPr>
        </p:nvGraphicFramePr>
        <p:xfrm>
          <a:off x="1071536" y="1571618"/>
          <a:ext cx="7358118" cy="3000395"/>
        </p:xfrm>
        <a:graphic>
          <a:graphicData uri="http://schemas.openxmlformats.org/drawingml/2006/table">
            <a:tbl>
              <a:tblPr/>
              <a:tblGrid>
                <a:gridCol w="1226353"/>
                <a:gridCol w="1226353"/>
                <a:gridCol w="1226353"/>
                <a:gridCol w="1226353"/>
                <a:gridCol w="1226353"/>
                <a:gridCol w="1226353"/>
              </a:tblGrid>
              <a:tr h="376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охват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сезон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сезон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сезон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ЦЗН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 (44%)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105 (58%)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2016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155 (85%)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130 (77%)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155 (92%)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3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140 (75,2%)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45615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" y="6"/>
            <a:ext cx="20697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6" y="785800"/>
          <a:ext cx="7000926" cy="4931047"/>
        </p:xfrm>
        <a:graphic>
          <a:graphicData uri="http://schemas.openxmlformats.org/drawingml/2006/table">
            <a:tbl>
              <a:tblPr/>
              <a:tblGrid>
                <a:gridCol w="670883"/>
                <a:gridCol w="1042312"/>
                <a:gridCol w="1266113"/>
                <a:gridCol w="1266113"/>
                <a:gridCol w="968235"/>
                <a:gridCol w="968235"/>
                <a:gridCol w="446555"/>
                <a:gridCol w="372480"/>
              </a:tblGrid>
              <a:tr h="37404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70C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Годы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Общее количество выпускников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70C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 них поступили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10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ВУЗ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ВУЗ с 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агро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эколнапр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ССУЗ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ССУЗ с 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агро</a:t>
                      </a: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эколнапр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ПТУ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ЯГСХА-2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БГФ, биология-1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ЯГСХА-2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1-СХТ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ЯГСХА-1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1-СХТ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70C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ЯГСХА-1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1-СХТ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ЯГСХА-1, БГФ-1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1-СХТ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2016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ЯГСХА-1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СПб техникум пищевой промышленности-1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ГБПОУ РС(Я) «Аграрный техникум» -1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ЯГСХА-1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СХТ-1 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107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642912" y="-1"/>
            <a:ext cx="78581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Доля выпускников продолживших обучение по программам среднего, высшего профессионального образования с/</a:t>
            </a:r>
            <a:r>
              <a:rPr kumimoji="0" lang="ru-RU" sz="1600" b="1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ru-RU" sz="16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направленности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88640"/>
            <a:ext cx="8028384" cy="66226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Юный исследователь  природы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46" y="1196752"/>
            <a:ext cx="3600399" cy="27002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013" y="4498063"/>
            <a:ext cx="3628999" cy="2042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440" y="1196752"/>
            <a:ext cx="4800531" cy="2700299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611633" y="4498063"/>
            <a:ext cx="3600399" cy="202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4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"/>
            <a:ext cx="12084496" cy="679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3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95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еник\Pictures\2018-10-16\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4136048" cy="232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еник\Pictures\2018-10-16\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65" y="3823600"/>
            <a:ext cx="409645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еник\Pictures\2018-10-16\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717" y="806388"/>
            <a:ext cx="4119042" cy="231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Ученик\Pictures\2018-10-16\0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154" y="3824576"/>
            <a:ext cx="4094720" cy="230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75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 descr="C:\Users\Пользователь\Desktop\колокольчик\IMG-20180619-WA00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951513">
            <a:off x="-549107" y="1284440"/>
            <a:ext cx="8229600" cy="1725345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Monotype Corsiva" pitchFamily="66" charset="0"/>
              </a:rPr>
              <a:t>До  новых  встреч!!!</a:t>
            </a:r>
            <a:endParaRPr lang="ru-RU" sz="60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2" y="692702"/>
            <a:ext cx="813690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2400" dirty="0">
                <a:solidFill>
                  <a:srgbClr val="00B050"/>
                </a:solidFill>
              </a:rPr>
              <a:t>1.Создать условия для формирования трудовых навыков  и умений </a:t>
            </a:r>
            <a:r>
              <a:rPr lang="ru-RU" sz="2400" dirty="0" smtClean="0">
                <a:solidFill>
                  <a:srgbClr val="00B050"/>
                </a:solidFill>
              </a:rPr>
              <a:t>детей </a:t>
            </a:r>
            <a:r>
              <a:rPr lang="ru-RU" sz="2400" dirty="0">
                <a:solidFill>
                  <a:srgbClr val="00B050"/>
                </a:solidFill>
              </a:rPr>
              <a:t>к трудовой </a:t>
            </a:r>
            <a:r>
              <a:rPr lang="ru-RU" sz="2400" dirty="0" smtClean="0">
                <a:solidFill>
                  <a:srgbClr val="00B050"/>
                </a:solidFill>
              </a:rPr>
              <a:t>деятельности</a:t>
            </a:r>
            <a:endParaRPr lang="ru-RU" sz="2400" dirty="0">
              <a:solidFill>
                <a:srgbClr val="00B050"/>
              </a:solidFill>
            </a:endParaRPr>
          </a:p>
          <a:p>
            <a:r>
              <a:rPr lang="ru-RU" sz="2400" dirty="0">
                <a:solidFill>
                  <a:srgbClr val="00B050"/>
                </a:solidFill>
              </a:rPr>
              <a:t>2.Проведения профилактических, оздоровительно–физкультурных и культурно массовых мероприятий с детьми, пропаганда  здорового образа </a:t>
            </a:r>
            <a:r>
              <a:rPr lang="ru-RU" sz="2400" dirty="0" smtClean="0">
                <a:solidFill>
                  <a:srgbClr val="00B050"/>
                </a:solidFill>
              </a:rPr>
              <a:t>жизни </a:t>
            </a:r>
            <a:endParaRPr lang="ru-RU" sz="2400" dirty="0">
              <a:solidFill>
                <a:srgbClr val="00B050"/>
              </a:solidFill>
            </a:endParaRPr>
          </a:p>
          <a:p>
            <a:r>
              <a:rPr lang="ru-RU" sz="2400" dirty="0">
                <a:solidFill>
                  <a:srgbClr val="00B050"/>
                </a:solidFill>
              </a:rPr>
              <a:t>3. Трудоустройство и организация летней занятости детей из социально  незащищенных </a:t>
            </a:r>
            <a:r>
              <a:rPr lang="ru-RU" sz="2400" dirty="0" smtClean="0">
                <a:solidFill>
                  <a:srgbClr val="00B050"/>
                </a:solidFill>
              </a:rPr>
              <a:t>семей</a:t>
            </a:r>
            <a:endParaRPr lang="ru-RU" sz="2400" dirty="0">
              <a:solidFill>
                <a:srgbClr val="00B050"/>
              </a:solidFill>
            </a:endParaRPr>
          </a:p>
          <a:p>
            <a:r>
              <a:rPr lang="ru-RU" sz="2400" dirty="0">
                <a:solidFill>
                  <a:srgbClr val="00B050"/>
                </a:solidFill>
              </a:rPr>
              <a:t>4. Организация помощи в благоустройстве территории школы и </a:t>
            </a:r>
            <a:r>
              <a:rPr lang="ru-RU" sz="2400" dirty="0" smtClean="0">
                <a:solidFill>
                  <a:srgbClr val="00B050"/>
                </a:solidFill>
              </a:rPr>
              <a:t>села</a:t>
            </a:r>
            <a:endParaRPr lang="ru-RU" sz="2400" dirty="0">
              <a:solidFill>
                <a:srgbClr val="00B050"/>
              </a:solidFill>
            </a:endParaRPr>
          </a:p>
          <a:p>
            <a:pPr marL="457200" indent="-457200">
              <a:buAutoNum type="arabicPeriod" startAt="5"/>
            </a:pPr>
            <a:r>
              <a:rPr lang="ru-RU" sz="2400" dirty="0" smtClean="0">
                <a:solidFill>
                  <a:srgbClr val="00B050"/>
                </a:solidFill>
              </a:rPr>
              <a:t>Формирование  </a:t>
            </a:r>
            <a:r>
              <a:rPr lang="ru-RU" sz="2400" dirty="0">
                <a:solidFill>
                  <a:srgbClr val="00B050"/>
                </a:solidFill>
              </a:rPr>
              <a:t>эстетической  и экологической культуры</a:t>
            </a:r>
            <a:r>
              <a:rPr lang="ru-RU" sz="2400" dirty="0" smtClean="0">
                <a:solidFill>
                  <a:srgbClr val="00B050"/>
                </a:solidFill>
              </a:rPr>
              <a:t>.</a:t>
            </a:r>
          </a:p>
          <a:p>
            <a:pPr marL="457200" indent="-457200">
              <a:buAutoNum type="arabicPeriod" startAt="5"/>
            </a:pPr>
            <a:r>
              <a:rPr lang="ru-RU" sz="2400" dirty="0" smtClean="0">
                <a:solidFill>
                  <a:srgbClr val="00B050"/>
                </a:solidFill>
              </a:rPr>
              <a:t>Пропаганда  </a:t>
            </a:r>
            <a:r>
              <a:rPr lang="ru-RU" sz="2400" dirty="0">
                <a:solidFill>
                  <a:srgbClr val="00B050"/>
                </a:solidFill>
              </a:rPr>
              <a:t>здорового образа </a:t>
            </a:r>
            <a:r>
              <a:rPr lang="ru-RU" sz="2400" dirty="0" smtClean="0">
                <a:solidFill>
                  <a:srgbClr val="00B050"/>
                </a:solidFill>
              </a:rPr>
              <a:t>жизни</a:t>
            </a:r>
            <a:endParaRPr lang="ru-RU" sz="2400" dirty="0">
              <a:solidFill>
                <a:srgbClr val="00B050"/>
              </a:solidFill>
            </a:endParaRPr>
          </a:p>
          <a:p>
            <a:pPr marL="457200" indent="-457200">
              <a:buAutoNum type="arabicPeriod" startAt="5"/>
            </a:pPr>
            <a:endParaRPr lang="ru-RU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22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32656"/>
            <a:ext cx="846445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Лагерь </a:t>
            </a:r>
            <a:r>
              <a:rPr lang="ru-RU" sz="4000" dirty="0">
                <a:solidFill>
                  <a:srgbClr val="FF0000"/>
                </a:solidFill>
              </a:rPr>
              <a:t>работает </a:t>
            </a:r>
            <a:r>
              <a:rPr lang="ru-RU" sz="4000" dirty="0" smtClean="0">
                <a:solidFill>
                  <a:srgbClr val="FF0000"/>
                </a:solidFill>
              </a:rPr>
              <a:t>по </a:t>
            </a:r>
            <a:r>
              <a:rPr lang="ru-RU" sz="4000" dirty="0">
                <a:solidFill>
                  <a:srgbClr val="FF0000"/>
                </a:solidFill>
              </a:rPr>
              <a:t>6 направлениям</a:t>
            </a:r>
            <a:r>
              <a:rPr lang="ru-RU" sz="4000" dirty="0" smtClean="0">
                <a:solidFill>
                  <a:srgbClr val="FF0000"/>
                </a:solidFill>
              </a:rPr>
              <a:t>:</a:t>
            </a:r>
            <a:endParaRPr lang="ru-RU" sz="4000" dirty="0">
              <a:solidFill>
                <a:srgbClr val="FF0000"/>
              </a:solidFill>
            </a:endParaRPr>
          </a:p>
          <a:p>
            <a:pPr algn="just"/>
            <a:r>
              <a:rPr lang="ru-RU" sz="2400" dirty="0">
                <a:solidFill>
                  <a:srgbClr val="00B050"/>
                </a:solidFill>
              </a:rPr>
              <a:t>1.Культурно-образовательное</a:t>
            </a:r>
          </a:p>
          <a:p>
            <a:pPr algn="just"/>
            <a:r>
              <a:rPr lang="ru-RU" sz="2400" dirty="0" smtClean="0">
                <a:solidFill>
                  <a:srgbClr val="00B050"/>
                </a:solidFill>
              </a:rPr>
              <a:t>2.Научно-исследовательское</a:t>
            </a:r>
          </a:p>
          <a:p>
            <a:pPr algn="just"/>
            <a:r>
              <a:rPr lang="ru-RU" sz="2400" dirty="0" smtClean="0">
                <a:solidFill>
                  <a:srgbClr val="00B050"/>
                </a:solidFill>
              </a:rPr>
              <a:t>3.Трудовое</a:t>
            </a:r>
          </a:p>
          <a:p>
            <a:pPr algn="just"/>
            <a:r>
              <a:rPr lang="ru-RU" sz="2400" dirty="0" smtClean="0">
                <a:solidFill>
                  <a:srgbClr val="00B050"/>
                </a:solidFill>
              </a:rPr>
              <a:t>4</a:t>
            </a:r>
            <a:r>
              <a:rPr lang="ru-RU" sz="2400" dirty="0">
                <a:solidFill>
                  <a:srgbClr val="00B050"/>
                </a:solidFill>
              </a:rPr>
              <a:t>. Спортивно-оздоровительное.</a:t>
            </a:r>
          </a:p>
          <a:p>
            <a:pPr algn="just"/>
            <a:r>
              <a:rPr lang="ru-RU" sz="2400" dirty="0" smtClean="0">
                <a:solidFill>
                  <a:srgbClr val="00B050"/>
                </a:solidFill>
              </a:rPr>
              <a:t>5</a:t>
            </a:r>
            <a:r>
              <a:rPr lang="ru-RU" sz="2400" dirty="0">
                <a:solidFill>
                  <a:srgbClr val="00B050"/>
                </a:solidFill>
              </a:rPr>
              <a:t>. </a:t>
            </a:r>
            <a:r>
              <a:rPr lang="ru-RU" sz="2400" dirty="0" smtClean="0">
                <a:solidFill>
                  <a:srgbClr val="00B050"/>
                </a:solidFill>
              </a:rPr>
              <a:t>Прикладное-творческое</a:t>
            </a:r>
            <a:endParaRPr lang="ru-RU" sz="2400" dirty="0">
              <a:solidFill>
                <a:srgbClr val="00B050"/>
              </a:solidFill>
            </a:endParaRPr>
          </a:p>
          <a:p>
            <a:pPr algn="just"/>
            <a:r>
              <a:rPr lang="ru-RU" sz="2400" dirty="0" smtClean="0">
                <a:solidFill>
                  <a:srgbClr val="00B050"/>
                </a:solidFill>
              </a:rPr>
              <a:t>6</a:t>
            </a:r>
            <a:r>
              <a:rPr lang="ru-RU" sz="2400" dirty="0">
                <a:solidFill>
                  <a:srgbClr val="00B050"/>
                </a:solidFill>
              </a:rPr>
              <a:t>. Эколого-волонтерское</a:t>
            </a:r>
          </a:p>
        </p:txBody>
      </p:sp>
    </p:spTree>
    <p:extLst>
      <p:ext uri="{BB962C8B-B14F-4D97-AF65-F5344CB8AC3E}">
        <p14:creationId xmlns:p14="http://schemas.microsoft.com/office/powerpoint/2010/main" val="264957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Константин\Desktop\лагерь 2015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83568" y="1196752"/>
            <a:ext cx="7816650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256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6" y="404665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1.Культурно – образовательное. </a:t>
            </a:r>
          </a:p>
          <a:p>
            <a:r>
              <a:rPr lang="ru-RU" dirty="0">
                <a:solidFill>
                  <a:srgbClr val="00B050"/>
                </a:solidFill>
              </a:rPr>
              <a:t>Отряд «Колокольчик» создан для раскрытия общекультурного кругозора младших школьников, приобретения новых навыков через участие в творческой и исследовательской работе.</a:t>
            </a:r>
          </a:p>
          <a:p>
            <a:r>
              <a:rPr lang="ru-RU" dirty="0">
                <a:solidFill>
                  <a:srgbClr val="00B050"/>
                </a:solidFill>
              </a:rPr>
              <a:t>(с1-4 класс).-30 детей, 1 сезон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172" y="1881992"/>
            <a:ext cx="3528392" cy="2862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7" y="1565399"/>
            <a:ext cx="3996533" cy="260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61201"/>
            <a:ext cx="4009713" cy="2496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8" y="4715827"/>
            <a:ext cx="3528392" cy="2142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913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32" y="260648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2.Трудовое направление</a:t>
            </a:r>
            <a:r>
              <a:rPr lang="ru-RU" dirty="0">
                <a:solidFill>
                  <a:srgbClr val="00B050"/>
                </a:solidFill>
              </a:rPr>
              <a:t>. Отряд «Юный огородник», объединяет учащихся с 5 по 10 классы с целью приобретения практических навыков по профессии овощевод.(5-10 класс).Подготовка учащихся к основным сельскохозяйственным работам (выращивание овощей и цветочных культур)</a:t>
            </a:r>
          </a:p>
          <a:p>
            <a:r>
              <a:rPr lang="ru-RU" dirty="0">
                <a:solidFill>
                  <a:srgbClr val="00B050"/>
                </a:solidFill>
              </a:rPr>
              <a:t>Научить учащихся самостоятельному выполнению планируемых работ (работа по бригадам) » 1,2сезон,40 детей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97162"/>
            <a:ext cx="3888432" cy="21872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98" y="4339373"/>
            <a:ext cx="3889718" cy="21879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997162"/>
            <a:ext cx="2529382" cy="449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1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7978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548680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Урожайность по годам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2013- 2019г.г.)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465810"/>
              </p:ext>
            </p:extLst>
          </p:nvPr>
        </p:nvGraphicFramePr>
        <p:xfrm>
          <a:off x="457200" y="1412778"/>
          <a:ext cx="8229599" cy="4346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316"/>
                <a:gridCol w="1493610"/>
                <a:gridCol w="965671"/>
                <a:gridCol w="901486"/>
                <a:gridCol w="980127"/>
                <a:gridCol w="832096"/>
                <a:gridCol w="1031013"/>
                <a:gridCol w="924037"/>
                <a:gridCol w="711243"/>
              </a:tblGrid>
              <a:tr h="329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№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2013г.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2014г.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2015г.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2016г.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</a:tr>
              <a:tr h="658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Рассада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3000шт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5000шт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5000шт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5000шт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3500 шт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3000шт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4000 шт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</a:tr>
              <a:tr h="790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Картофель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7т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4т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</a:tr>
              <a:tr h="1252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Капуста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2т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2т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</a:tr>
              <a:tr h="9872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Морковь, свекла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250кг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700кг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300 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300/400кг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700кг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 600кг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300/400кг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700кг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</a:tr>
              <a:tr h="329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Разное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136кг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136кг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200кг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780кг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  657кг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700 кг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1" marR="6245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5832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3613</TotalTime>
  <Words>744</Words>
  <Application>Microsoft Office PowerPoint</Application>
  <PresentationFormat>Экран (4:3)</PresentationFormat>
  <Paragraphs>288</Paragraphs>
  <Slides>29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Тема Office</vt:lpstr>
      <vt:lpstr>1_Тема Office</vt:lpstr>
      <vt:lpstr>2_Тема Office</vt:lpstr>
      <vt:lpstr> МБОУ «Булгунняхтахская СОШим.С.П.Ефремова  Лагерь труда и отдыха   « К  У С  Т У К »       Начальник лагеря: Исакова Галина Григорьевна Начальник лагеря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Юный исследователь  природы</vt:lpstr>
      <vt:lpstr>Презентация PowerPoint</vt:lpstr>
      <vt:lpstr>Презентация PowerPoint</vt:lpstr>
      <vt:lpstr>Презентация PowerPoint</vt:lpstr>
      <vt:lpstr>До  новых  встреч!!!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ЛТО Кустук отряд Колокольчик</dc:title>
  <dc:creator>Пользователь</dc:creator>
  <cp:lastModifiedBy>acer</cp:lastModifiedBy>
  <cp:revision>92</cp:revision>
  <dcterms:created xsi:type="dcterms:W3CDTF">2018-06-23T08:21:54Z</dcterms:created>
  <dcterms:modified xsi:type="dcterms:W3CDTF">2020-07-16T03:35:20Z</dcterms:modified>
</cp:coreProperties>
</file>