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504" r:id="rId2"/>
    <p:sldId id="585" r:id="rId3"/>
    <p:sldId id="580" r:id="rId4"/>
    <p:sldId id="581" r:id="rId5"/>
    <p:sldId id="582" r:id="rId6"/>
    <p:sldId id="583" r:id="rId7"/>
    <p:sldId id="584" r:id="rId8"/>
    <p:sldId id="520" r:id="rId9"/>
    <p:sldId id="566" r:id="rId10"/>
    <p:sldId id="594" r:id="rId11"/>
    <p:sldId id="535" r:id="rId12"/>
    <p:sldId id="579" r:id="rId13"/>
    <p:sldId id="576" r:id="rId14"/>
    <p:sldId id="578" r:id="rId15"/>
    <p:sldId id="589" r:id="rId16"/>
    <p:sldId id="590" r:id="rId17"/>
    <p:sldId id="591" r:id="rId18"/>
    <p:sldId id="503" r:id="rId19"/>
    <p:sldId id="489" r:id="rId20"/>
    <p:sldId id="447" r:id="rId21"/>
    <p:sldId id="452" r:id="rId22"/>
    <p:sldId id="451" r:id="rId23"/>
    <p:sldId id="453" r:id="rId24"/>
    <p:sldId id="454" r:id="rId25"/>
    <p:sldId id="490" r:id="rId26"/>
    <p:sldId id="491" r:id="rId27"/>
    <p:sldId id="492" r:id="rId28"/>
    <p:sldId id="493" r:id="rId29"/>
    <p:sldId id="494" r:id="rId30"/>
    <p:sldId id="495" r:id="rId31"/>
    <p:sldId id="496" r:id="rId32"/>
    <p:sldId id="276" r:id="rId33"/>
    <p:sldId id="441" r:id="rId34"/>
    <p:sldId id="442" r:id="rId35"/>
    <p:sldId id="443" r:id="rId36"/>
    <p:sldId id="446" r:id="rId37"/>
    <p:sldId id="455" r:id="rId38"/>
    <p:sldId id="532" r:id="rId39"/>
    <p:sldId id="533" r:id="rId40"/>
    <p:sldId id="457" r:id="rId41"/>
    <p:sldId id="505" r:id="rId42"/>
    <p:sldId id="529" r:id="rId43"/>
    <p:sldId id="595" r:id="rId44"/>
    <p:sldId id="273" r:id="rId45"/>
    <p:sldId id="281" r:id="rId46"/>
    <p:sldId id="536" r:id="rId47"/>
    <p:sldId id="534" r:id="rId48"/>
    <p:sldId id="31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935AAA1-66C9-48F4-AD38-2FF70EB57EBD}">
          <p14:sldIdLst>
            <p14:sldId id="268"/>
            <p14:sldId id="256"/>
            <p14:sldId id="272"/>
            <p14:sldId id="261"/>
            <p14:sldId id="262"/>
            <p14:sldId id="260"/>
            <p14:sldId id="257"/>
            <p14:sldId id="258"/>
            <p14:sldId id="271"/>
          </p14:sldIdLst>
        </p14:section>
        <p14:section name="Раздел без заголовка" id="{91A6FAFE-6B77-4AFC-A75A-632367E59818}">
          <p14:sldIdLst>
            <p14:sldId id="259"/>
            <p14:sldId id="263"/>
            <p14:sldId id="264"/>
            <p14:sldId id="265"/>
            <p14:sldId id="266"/>
            <p14:sldId id="267"/>
            <p14:sldId id="270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65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F9AA8-FD1C-4717-B9F8-839110CFE7D6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5F6EE-8733-4478-BBA2-7B28805D5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3D59F-D351-4302-A531-AC16D3C197B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62BD3-0306-4B3C-94C3-0423E9023F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444685@mail.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АНО ДПО «Центр инновационного развития образования»</a:t>
            </a:r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3300" b="1" dirty="0" smtClean="0"/>
              <a:t>ПРЕДПРИНИМАТЕЛЬСТВО КАК ПРАКТИЧЕСКИЙ ИНСТРУМЕНТ ПРОЕКТНОЙ ДЕЯТЕЛЬНОСТИ  </a:t>
            </a:r>
            <a:endParaRPr lang="ru-RU" sz="3300" b="1" dirty="0"/>
          </a:p>
        </p:txBody>
      </p:sp>
      <p:pic>
        <p:nvPicPr>
          <p:cNvPr id="80899" name="Picture 3" descr="F:\ЯФЭК кружок\БИЗНЕС СООБЩЕСТВО\логотип бизнес инкубат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717004"/>
            <a:ext cx="1857388" cy="1731496"/>
          </a:xfrm>
          <a:prstGeom prst="rect">
            <a:avLst/>
          </a:prstGeom>
          <a:noFill/>
        </p:spPr>
      </p:pic>
      <p:pic>
        <p:nvPicPr>
          <p:cNvPr id="80900" name="Picture 4" descr="F:\ЯФЭК кружок\БИЗНЕС СООБЩЕСТВО\КПК\022c7d3845ee739f21d17c09eb0c91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643446"/>
            <a:ext cx="1785950" cy="1785950"/>
          </a:xfrm>
          <a:prstGeom prst="rect">
            <a:avLst/>
          </a:prstGeom>
          <a:noFill/>
        </p:spPr>
      </p:pic>
      <p:pic>
        <p:nvPicPr>
          <p:cNvPr id="1026" name="Picture 2" descr="C:\Users\ЕГЭ\Downloads\баннер НОЦ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714620"/>
            <a:ext cx="1643074" cy="1643074"/>
          </a:xfrm>
          <a:prstGeom prst="rect">
            <a:avLst/>
          </a:prstGeom>
          <a:noFill/>
        </p:spPr>
      </p:pic>
      <p:pic>
        <p:nvPicPr>
          <p:cNvPr id="1027" name="Picture 3" descr="F:\ЭРГИЭН 2\ЭРГИЭН 2019 фото\логотип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14620"/>
            <a:ext cx="1752615" cy="1752615"/>
          </a:xfrm>
          <a:prstGeom prst="rect">
            <a:avLst/>
          </a:prstGeom>
          <a:noFill/>
        </p:spPr>
      </p:pic>
      <p:pic>
        <p:nvPicPr>
          <p:cNvPr id="3" name="Picture 2" descr="C:\Users\ЕГЭ\Documents\КЭСКИЛ издательство\эмблема школ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2643182"/>
            <a:ext cx="1857388" cy="1829031"/>
          </a:xfrm>
          <a:prstGeom prst="rect">
            <a:avLst/>
          </a:prstGeom>
          <a:noFill/>
        </p:spPr>
      </p:pic>
      <p:pic>
        <p:nvPicPr>
          <p:cNvPr id="4" name="Picture 3" descr="C:\Users\ЕГЭ\Pictures\ЭРГИЭН журнал\бичик логотип пнг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4786322"/>
            <a:ext cx="2800350" cy="1638300"/>
          </a:xfrm>
          <a:prstGeom prst="rect">
            <a:avLst/>
          </a:prstGeom>
          <a:noFill/>
        </p:spPr>
      </p:pic>
      <p:pic>
        <p:nvPicPr>
          <p:cNvPr id="1028" name="Picture 4" descr="C:\Users\ЕГЭ\Desktop\кэскил лого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4786322"/>
            <a:ext cx="2844628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ГЭ\Desktop\СЕМИНАР МАТЕРИАЛЫ\Картинка для урок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8676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Практический план образовательной программы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1" y="1357312"/>
          <a:ext cx="6858048" cy="4768852"/>
        </p:xfrm>
        <a:graphic>
          <a:graphicData uri="http://schemas.openxmlformats.org/drawingml/2006/table">
            <a:tbl>
              <a:tblPr/>
              <a:tblGrid>
                <a:gridCol w="2285777"/>
                <a:gridCol w="2285777"/>
                <a:gridCol w="2286494"/>
              </a:tblGrid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Тема занятия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Форма занятия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Зачетная форма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Окружающая среда – Потребительский рынок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Целевая аудитория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Портрет клиента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Как создать идею?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Планирование бизнес-процесса по месяцам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Что такое потребность?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SWOT-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анализ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Сегментация рынка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Что такое реклама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Конкуренция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Что такое бренд?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Что такое доход и расход?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Что такое прямые продажи?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Составление бизнес-плана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87" marR="60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C00000"/>
                </a:solidFill>
              </a:rPr>
              <a:t>Уровень воспитательных результатов</a:t>
            </a:r>
            <a:endParaRPr lang="ru-RU" sz="35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Первый уровень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Определение практической компетенции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/>
              <a:t>Второй уровень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Планирование проектной деятельности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/>
              <a:t>Третий уровень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Интеграция программ ВУД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ИНТЕГРАЦИЯ ПРОГРАММ ВУД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МАРКЕТИНГ БЛОК</a:t>
            </a:r>
          </a:p>
          <a:p>
            <a:pPr algn="ctr"/>
            <a:r>
              <a:rPr lang="ru-RU" sz="3600" dirty="0" smtClean="0"/>
              <a:t>Творчество/Анализ рынка/Технология</a:t>
            </a:r>
          </a:p>
          <a:p>
            <a:pPr algn="ctr"/>
            <a:r>
              <a:rPr lang="ru-RU" sz="4000" b="1" dirty="0" smtClean="0"/>
              <a:t>МЕНЕДЖМЕНТ БЛОК</a:t>
            </a:r>
          </a:p>
          <a:p>
            <a:pPr algn="ctr"/>
            <a:r>
              <a:rPr lang="ru-RU" sz="3600" dirty="0" smtClean="0"/>
              <a:t>Управление/Продвижение/Реализация</a:t>
            </a:r>
          </a:p>
          <a:p>
            <a:pPr algn="ctr"/>
            <a:r>
              <a:rPr lang="ru-RU" sz="4000" b="1" dirty="0" smtClean="0"/>
              <a:t>ФИНАНСОВЫЙ БЛОК</a:t>
            </a:r>
          </a:p>
          <a:p>
            <a:pPr algn="ctr"/>
            <a:r>
              <a:rPr lang="ru-RU" sz="4000" dirty="0" smtClean="0"/>
              <a:t>Расчет/Аналитика/Планирование</a:t>
            </a:r>
            <a:endParaRPr lang="ru-RU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Ожидаемый результат ВУД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- Обеспечение условий развития проектной деятельности: </a:t>
            </a:r>
            <a:r>
              <a:rPr lang="ru-RU" b="1" dirty="0" smtClean="0">
                <a:solidFill>
                  <a:srgbClr val="FF0000"/>
                </a:solidFill>
              </a:rPr>
              <a:t>КОВОРКИНГ ЦЕНТР</a:t>
            </a:r>
          </a:p>
          <a:p>
            <a:pPr algn="just"/>
            <a:r>
              <a:rPr lang="ru-RU" b="1" dirty="0" smtClean="0"/>
              <a:t>- Содействие росту общей культуры предпринимательства: </a:t>
            </a:r>
            <a:r>
              <a:rPr lang="ru-RU" b="1" dirty="0" smtClean="0">
                <a:solidFill>
                  <a:srgbClr val="FF0000"/>
                </a:solidFill>
              </a:rPr>
              <a:t>КОММУНИКАЦИЯ</a:t>
            </a:r>
          </a:p>
          <a:p>
            <a:pPr algn="just"/>
            <a:r>
              <a:rPr lang="ru-RU" b="1" dirty="0" smtClean="0"/>
              <a:t>- Повышение конкурентоспособности проектной деятельности: </a:t>
            </a:r>
            <a:r>
              <a:rPr lang="ru-RU" b="1" dirty="0" smtClean="0">
                <a:solidFill>
                  <a:srgbClr val="FF0000"/>
                </a:solidFill>
              </a:rPr>
              <a:t>ЭСКЛЮЗИВ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Бизнес-игра «ЭРГИЭН»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1432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Бизнес-игра предоставляет возможности учащимся:</a:t>
            </a:r>
          </a:p>
          <a:p>
            <a:pPr lvl="0" algn="just"/>
            <a:r>
              <a:rPr lang="ru-RU" b="1" dirty="0" smtClean="0"/>
              <a:t>выявить наличие у них предпринимательских способностей;</a:t>
            </a:r>
          </a:p>
          <a:p>
            <a:pPr lvl="0" algn="just"/>
            <a:r>
              <a:rPr lang="ru-RU" b="1" dirty="0" smtClean="0"/>
              <a:t>эффективно использовать свой творческий и исследовательский потенциал в командной работе</a:t>
            </a:r>
          </a:p>
          <a:p>
            <a:pPr lvl="0" algn="just"/>
            <a:r>
              <a:rPr lang="ru-RU" b="1" dirty="0" smtClean="0"/>
              <a:t>получить опыт работы в управленческом аппарате игры (директор, менеджер, </a:t>
            </a:r>
            <a:r>
              <a:rPr lang="ru-RU" b="1" dirty="0" err="1" smtClean="0"/>
              <a:t>маркетолог</a:t>
            </a:r>
            <a:r>
              <a:rPr lang="ru-RU" b="1" dirty="0" smtClean="0"/>
              <a:t>, финансист, технолог);</a:t>
            </a:r>
          </a:p>
          <a:p>
            <a:pPr lvl="0" algn="just"/>
            <a:r>
              <a:rPr lang="ru-RU" b="1" dirty="0" smtClean="0"/>
              <a:t>помощь в профессиональной ориентации.</a:t>
            </a:r>
          </a:p>
          <a:p>
            <a:endParaRPr lang="ru-RU" dirty="0"/>
          </a:p>
        </p:txBody>
      </p:sp>
      <p:pic>
        <p:nvPicPr>
          <p:cNvPr id="1026" name="Picture 2" descr="C:\Users\ЕГЭ\Documents\ЭРГИЭН 2\ЭРГИЭН\горный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14356"/>
            <a:ext cx="557216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Для участия в игре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       Учащиеся делятся на команды из пяти человек. В команде распределяются следующие должностные лица:</a:t>
            </a:r>
          </a:p>
          <a:p>
            <a:pPr algn="ctr"/>
            <a:r>
              <a:rPr lang="ru-RU" b="1" dirty="0" smtClean="0"/>
              <a:t>1) Директор 2) </a:t>
            </a:r>
            <a:r>
              <a:rPr lang="ru-RU" b="1" dirty="0" err="1" smtClean="0"/>
              <a:t>Маркетолог</a:t>
            </a:r>
            <a:r>
              <a:rPr lang="ru-RU" b="1" dirty="0" smtClean="0"/>
              <a:t> 3) Менеджер  4) Финансист 5) Технолог</a:t>
            </a:r>
          </a:p>
          <a:p>
            <a:pPr algn="just"/>
            <a:r>
              <a:rPr lang="ru-RU" dirty="0" smtClean="0"/>
              <a:t>       Каждая команда путем жеребьевки выбирает направление и  разрабатывает собственный уникальный проект </a:t>
            </a:r>
            <a:r>
              <a:rPr lang="ru-RU" b="1" dirty="0" smtClean="0">
                <a:solidFill>
                  <a:srgbClr val="FF0000"/>
                </a:solidFill>
              </a:rPr>
              <a:t>с использованием материально-технической ресурсов образовательного учреждения</a:t>
            </a:r>
            <a:r>
              <a:rPr lang="ru-RU" dirty="0" smtClean="0"/>
              <a:t>, рассчитанный на </a:t>
            </a:r>
            <a:r>
              <a:rPr lang="ru-RU" b="1" dirty="0" smtClean="0">
                <a:solidFill>
                  <a:srgbClr val="FF0000"/>
                </a:solidFill>
              </a:rPr>
              <a:t>стартовый капитал  5 000 рублей.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Игра состоит из четырех этапов: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1. Командная работа, разработка проекта</a:t>
            </a:r>
          </a:p>
          <a:p>
            <a:pPr algn="just"/>
            <a:r>
              <a:rPr lang="ru-RU" dirty="0" smtClean="0"/>
              <a:t>2. Защита проекта</a:t>
            </a:r>
          </a:p>
          <a:p>
            <a:pPr algn="just"/>
            <a:r>
              <a:rPr lang="ru-RU" dirty="0" smtClean="0"/>
              <a:t>3. Презентация чужой компании</a:t>
            </a:r>
          </a:p>
          <a:p>
            <a:pPr algn="just"/>
            <a:r>
              <a:rPr lang="ru-RU" dirty="0" smtClean="0"/>
              <a:t>4. Прямые продажи или метод холодных звонков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ИНТЕГРАЦИЯ СООБЩЕСТВА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00436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УЧЕНИК -  ПЕДАГОГ – РОДИТЕЛЬ – ПАРТНЕР</a:t>
            </a:r>
          </a:p>
          <a:p>
            <a:pPr algn="ctr"/>
            <a:r>
              <a:rPr lang="ru-RU" b="1" dirty="0" smtClean="0"/>
              <a:t>Сильные и слабые стороны</a:t>
            </a:r>
          </a:p>
          <a:p>
            <a:pPr algn="ctr"/>
            <a:r>
              <a:rPr lang="ru-RU" b="1" dirty="0" smtClean="0"/>
              <a:t>Компетенция</a:t>
            </a:r>
          </a:p>
          <a:p>
            <a:pPr algn="ctr"/>
            <a:r>
              <a:rPr lang="ru-RU" b="1" dirty="0" smtClean="0"/>
              <a:t>Ресурсы</a:t>
            </a:r>
          </a:p>
          <a:p>
            <a:pPr algn="ctr"/>
            <a:r>
              <a:rPr lang="ru-RU" b="1" dirty="0" smtClean="0"/>
              <a:t>Возможности </a:t>
            </a:r>
            <a:endParaRPr lang="ru-RU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ПРОДАЖА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РЕАЛИЗАЦИЯ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ЛОГИСТИКА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МАРКЕТИНГ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ЕГЭ\Documents\БИЧИК\лог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2786058"/>
            <a:ext cx="8858280" cy="304174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СЕМЕН</a:t>
            </a:r>
          </a:p>
          <a:p>
            <a:pPr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ПОСЕЛЬСКИЙ</a:t>
            </a:r>
          </a:p>
          <a:p>
            <a:pPr>
              <a:buNone/>
            </a:pPr>
            <a:r>
              <a:rPr lang="ru-RU" b="1" dirty="0" smtClean="0"/>
              <a:t>Продюсер</a:t>
            </a:r>
          </a:p>
          <a:p>
            <a:pPr>
              <a:buNone/>
            </a:pPr>
            <a:r>
              <a:rPr lang="ru-RU" b="1" dirty="0" smtClean="0"/>
              <a:t>образовательных</a:t>
            </a:r>
          </a:p>
          <a:p>
            <a:pPr>
              <a:buNone/>
            </a:pPr>
            <a:r>
              <a:rPr lang="ru-RU" b="1" dirty="0" smtClean="0"/>
              <a:t>проектов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INSTAGRAM</a:t>
            </a:r>
          </a:p>
          <a:p>
            <a:pPr>
              <a:buNone/>
            </a:pPr>
            <a:r>
              <a:rPr lang="en-US" b="1" dirty="0" smtClean="0"/>
              <a:t>@</a:t>
            </a:r>
            <a:r>
              <a:rPr lang="en-US" b="1" dirty="0" err="1" smtClean="0"/>
              <a:t>semen.poselskiy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#</a:t>
            </a:r>
            <a:r>
              <a:rPr lang="ru-RU" b="1" dirty="0" smtClean="0"/>
              <a:t>ЭРГИЭН</a:t>
            </a:r>
            <a:endParaRPr lang="ru-RU" b="1" dirty="0"/>
          </a:p>
        </p:txBody>
      </p:sp>
      <p:pic>
        <p:nvPicPr>
          <p:cNvPr id="6147" name="Picture 3" descr="C:\Users\ЕГЭ\Documents\ЖУРНАЛ\презентац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85728"/>
            <a:ext cx="4866226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Партнеры проекта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2864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АНО Центр подтверждения качества продукции и услуг в  Республике Саха (Якутия)</a:t>
            </a:r>
          </a:p>
          <a:p>
            <a:pPr>
              <a:buFontTx/>
              <a:buChar char="-"/>
            </a:pPr>
            <a:r>
              <a:rPr lang="ru-RU" b="1" dirty="0" smtClean="0"/>
              <a:t>Сертификация и декларирование пищевой продукции, промышленные товары</a:t>
            </a:r>
          </a:p>
          <a:p>
            <a:pPr>
              <a:buFontTx/>
              <a:buChar char="-"/>
            </a:pPr>
            <a:r>
              <a:rPr lang="ru-RU" b="1" dirty="0" smtClean="0"/>
              <a:t>Разработка технической документации</a:t>
            </a:r>
          </a:p>
          <a:p>
            <a:pPr>
              <a:buFontTx/>
              <a:buChar char="-"/>
            </a:pPr>
            <a:r>
              <a:rPr lang="ru-RU" b="1" dirty="0" smtClean="0"/>
              <a:t>Консультации и семинары в области производства пищевой продукции </a:t>
            </a:r>
          </a:p>
          <a:p>
            <a:pPr algn="ctr"/>
            <a:r>
              <a:rPr lang="ru-RU" sz="2400" b="1" dirty="0" smtClean="0"/>
              <a:t>г. Якутск, ул. Орджоникидзе 34/2 оф.9 тел: 8(4112)44-46-85  </a:t>
            </a:r>
          </a:p>
          <a:p>
            <a:pPr algn="ctr"/>
            <a:r>
              <a:rPr lang="ru-RU" sz="2400" b="1" dirty="0" smtClean="0"/>
              <a:t>8924-168-46-78 </a:t>
            </a:r>
            <a:r>
              <a:rPr lang="ru-RU" sz="2400" b="1" dirty="0" smtClean="0">
                <a:hlinkClick r:id="rId2"/>
              </a:rPr>
              <a:t>444685</a:t>
            </a:r>
            <a:r>
              <a:rPr lang="en-US" sz="2400" b="1" dirty="0" smtClean="0">
                <a:hlinkClick r:id="rId2"/>
              </a:rPr>
              <a:t>@</a:t>
            </a:r>
            <a:r>
              <a:rPr lang="en-US" sz="2400" b="1" dirty="0" err="1" smtClean="0">
                <a:hlinkClick r:id="rId2"/>
              </a:rPr>
              <a:t>mail.ru</a:t>
            </a:r>
            <a:r>
              <a:rPr lang="en-US" sz="2400" b="1" dirty="0" smtClean="0"/>
              <a:t> </a:t>
            </a:r>
            <a:endParaRPr lang="ru-RU" sz="2400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Первая сделка по продаже продукций школьных </a:t>
            </a:r>
            <a:r>
              <a:rPr lang="ru-RU" sz="3200" b="1" dirty="0" err="1" smtClean="0">
                <a:solidFill>
                  <a:srgbClr val="C00000"/>
                </a:solidFill>
              </a:rPr>
              <a:t>бизнес-инкубаторов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ЕГЭ\Documents\Майинская СОШ\Первая сделка ШБ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6926" y="21288500"/>
            <a:ext cx="3414147" cy="4025531"/>
          </a:xfrm>
          <a:prstGeom prst="rect">
            <a:avLst/>
          </a:prstGeom>
          <a:noFill/>
        </p:spPr>
      </p:pic>
      <p:pic>
        <p:nvPicPr>
          <p:cNvPr id="3074" name="Picture 2" descr="C:\Users\ЕГЭ\Documents\Майинская СОШ\Первая сделка ШБ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357298"/>
            <a:ext cx="6072230" cy="4810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Первый сертифицированный продукт – МБОУ «</a:t>
            </a:r>
            <a:r>
              <a:rPr lang="ru-RU" sz="2800" b="1" dirty="0" err="1" smtClean="0">
                <a:solidFill>
                  <a:srgbClr val="C00000"/>
                </a:solidFill>
              </a:rPr>
              <a:t>Майинская</a:t>
            </a:r>
            <a:r>
              <a:rPr lang="ru-RU" sz="2800" b="1" dirty="0" smtClean="0">
                <a:solidFill>
                  <a:srgbClr val="C00000"/>
                </a:solidFill>
              </a:rPr>
              <a:t> СОШ </a:t>
            </a:r>
            <a:r>
              <a:rPr lang="ru-RU" sz="2800" b="1" dirty="0" err="1" smtClean="0">
                <a:solidFill>
                  <a:srgbClr val="C00000"/>
                </a:solidFill>
              </a:rPr>
              <a:t>им.В.П.Ларионова</a:t>
            </a:r>
            <a:r>
              <a:rPr lang="ru-RU" sz="2800" b="1" dirty="0" smtClean="0">
                <a:solidFill>
                  <a:srgbClr val="C00000"/>
                </a:solidFill>
              </a:rPr>
              <a:t>»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ЕГЭ\Documents\Майинская СОШ\IMG-20190313-WA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3429024" cy="2571768"/>
          </a:xfrm>
          <a:prstGeom prst="rect">
            <a:avLst/>
          </a:prstGeom>
          <a:noFill/>
        </p:spPr>
      </p:pic>
      <p:pic>
        <p:nvPicPr>
          <p:cNvPr id="1027" name="Picture 3" descr="C:\Users\ЕГЭ\Documents\Майинская СОШ\IMG-20190313-WA0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428736"/>
            <a:ext cx="4568098" cy="2571768"/>
          </a:xfrm>
          <a:prstGeom prst="rect">
            <a:avLst/>
          </a:prstGeom>
          <a:noFill/>
        </p:spPr>
      </p:pic>
      <p:pic>
        <p:nvPicPr>
          <p:cNvPr id="1028" name="Picture 4" descr="C:\Users\ЕГЭ\Documents\Майинская СОШ\IMG-20190313-WA00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4067584"/>
            <a:ext cx="4000528" cy="2252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Реализация через торговые сети «Саха чай»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ЕГЭ\Documents\Майинская СОШ\IMG-20190315-WA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2893239" cy="3857652"/>
          </a:xfrm>
          <a:prstGeom prst="rect">
            <a:avLst/>
          </a:prstGeom>
          <a:noFill/>
        </p:spPr>
      </p:pic>
      <p:pic>
        <p:nvPicPr>
          <p:cNvPr id="4099" name="Picture 3" descr="C:\Users\ЕГЭ\Documents\Майинская СОШ\IMG-20190315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500174"/>
            <a:ext cx="5143536" cy="3857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Реализация через торговые сети «Камелек»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ЕГЭ\Documents\Майинская СОШ\IMG-20190409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2582456" cy="3443275"/>
          </a:xfrm>
          <a:prstGeom prst="rect">
            <a:avLst/>
          </a:prstGeom>
          <a:noFill/>
        </p:spPr>
      </p:pic>
      <p:pic>
        <p:nvPicPr>
          <p:cNvPr id="5123" name="Picture 3" descr="C:\Users\ЕГЭ\Documents\Майинская СОШ\P90430-1225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2726" y="11144304"/>
            <a:ext cx="27360547" cy="36480728"/>
          </a:xfrm>
          <a:prstGeom prst="rect">
            <a:avLst/>
          </a:prstGeom>
          <a:noFill/>
        </p:spPr>
      </p:pic>
      <p:pic>
        <p:nvPicPr>
          <p:cNvPr id="1028" name="Picture 4" descr="C:\Users\ЕГЭ\Documents\Майинская СОШ\11111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1714488"/>
            <a:ext cx="2571768" cy="3429024"/>
          </a:xfrm>
          <a:prstGeom prst="rect">
            <a:avLst/>
          </a:prstGeom>
          <a:noFill/>
        </p:spPr>
      </p:pic>
      <p:pic>
        <p:nvPicPr>
          <p:cNvPr id="1029" name="Picture 5" descr="C:\Users\ЕГЭ\Documents\Майинская СОШ\1111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1714488"/>
            <a:ext cx="2571767" cy="3429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Сувенирные изделия из дерева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ЕГЭ\Videos\2012-01-03\DSC00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193" y="1285860"/>
            <a:ext cx="6953269" cy="5214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Бизнес-сувениры</a:t>
            </a:r>
            <a:r>
              <a:rPr lang="ru-RU" b="1" dirty="0" smtClean="0">
                <a:solidFill>
                  <a:srgbClr val="C00000"/>
                </a:solidFill>
              </a:rPr>
              <a:t> для руководителей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ЕГЭ\Videos\2012-01-03\DSC00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82284"/>
            <a:ext cx="6929486" cy="519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Подарочные и сувенирные магниты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ГЭ\Videos\2012-01-03\DSC008151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639899"/>
            <a:ext cx="3357586" cy="4477481"/>
          </a:xfrm>
          <a:prstGeom prst="rect">
            <a:avLst/>
          </a:prstGeom>
          <a:noFill/>
        </p:spPr>
      </p:pic>
      <p:pic>
        <p:nvPicPr>
          <p:cNvPr id="4099" name="Picture 3" descr="C:\Users\ЕГЭ\Videos\2012-01-03\DSC0081111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643050"/>
            <a:ext cx="3357586" cy="4477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Душистая подушка с лечебными травами и набор </a:t>
            </a:r>
            <a:r>
              <a:rPr lang="ru-RU" b="1" dirty="0" err="1" smtClean="0">
                <a:solidFill>
                  <a:srgbClr val="C00000"/>
                </a:solidFill>
              </a:rPr>
              <a:t>хабылык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ЕГЭ\Videos\2012-01-03\DSC00822222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1"/>
            <a:ext cx="3429024" cy="4572747"/>
          </a:xfrm>
          <a:prstGeom prst="rect">
            <a:avLst/>
          </a:prstGeom>
          <a:noFill/>
        </p:spPr>
      </p:pic>
      <p:pic>
        <p:nvPicPr>
          <p:cNvPr id="5123" name="Picture 3" descr="C:\Users\ЕГЭ\Videos\2012-01-03\DSC0ннннн0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71612"/>
            <a:ext cx="3429024" cy="4572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Сувениры из оленьего рога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ЕГЭ\Videos\2012-01-03\DSC00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49"/>
            <a:ext cx="6072230" cy="4553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Основной концепт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/>
              <a:t>Уметь – Компетенция</a:t>
            </a:r>
          </a:p>
          <a:p>
            <a:pPr algn="ctr"/>
            <a:r>
              <a:rPr lang="ru-RU" sz="5400" b="1" dirty="0" smtClean="0"/>
              <a:t>Иметь – Ресурсы</a:t>
            </a:r>
          </a:p>
          <a:p>
            <a:pPr algn="ctr"/>
            <a:r>
              <a:rPr lang="ru-RU" sz="5400" b="1" dirty="0" smtClean="0"/>
              <a:t>Влиять – Проект</a:t>
            </a:r>
            <a:endParaRPr lang="ru-RU" sz="5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Продукции из </a:t>
            </a:r>
            <a:r>
              <a:rPr lang="ru-RU" b="1" dirty="0" err="1" smtClean="0">
                <a:solidFill>
                  <a:srgbClr val="C00000"/>
                </a:solidFill>
              </a:rPr>
              <a:t>фоамирана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ЕГЭ\Videos\2012-01-03\DSC00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5544" y="1571612"/>
            <a:ext cx="6105414" cy="4578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Бизнес-сувенир для руководителей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ЕГЭ\Videos\2012-01-03\DSC00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614366"/>
            <a:ext cx="6143668" cy="4607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Наши проекты: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429684" cy="56436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Бизнес-игра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Эргиэн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just"/>
            <a:r>
              <a:rPr lang="ru-RU" dirty="0" smtClean="0"/>
              <a:t>Бизнес-игра для студентов СПО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СахаМедиумСтарт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just"/>
            <a:r>
              <a:rPr lang="ru-RU" dirty="0" smtClean="0"/>
              <a:t>Марафон </a:t>
            </a:r>
            <a:r>
              <a:rPr lang="ru-RU" dirty="0" err="1" smtClean="0"/>
              <a:t>бизнес-идей</a:t>
            </a:r>
            <a:r>
              <a:rPr lang="ru-RU" dirty="0" smtClean="0"/>
              <a:t> </a:t>
            </a:r>
            <a:r>
              <a:rPr lang="ru-RU" sz="2900" b="1" dirty="0" smtClean="0">
                <a:solidFill>
                  <a:srgbClr val="C00000"/>
                </a:solidFill>
              </a:rPr>
              <a:t>«Шаг в будущую профессию»</a:t>
            </a:r>
          </a:p>
          <a:p>
            <a:pPr algn="just"/>
            <a:r>
              <a:rPr lang="ru-RU" dirty="0" smtClean="0"/>
              <a:t>Республиканский бизнес-слет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Эргиэн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дьоно</a:t>
            </a:r>
            <a:r>
              <a:rPr lang="ru-RU" b="1" dirty="0" smtClean="0">
                <a:solidFill>
                  <a:srgbClr val="C00000"/>
                </a:solidFill>
              </a:rPr>
              <a:t>»  </a:t>
            </a:r>
          </a:p>
          <a:p>
            <a:pPr algn="just"/>
            <a:r>
              <a:rPr lang="ru-RU" dirty="0" smtClean="0"/>
              <a:t>Республиканская премия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Эргиэн</a:t>
            </a:r>
            <a:r>
              <a:rPr lang="ru-RU" b="1" dirty="0" smtClean="0">
                <a:solidFill>
                  <a:srgbClr val="C00000"/>
                </a:solidFill>
              </a:rPr>
              <a:t>» </a:t>
            </a:r>
            <a:r>
              <a:rPr lang="ru-RU" dirty="0" smtClean="0"/>
              <a:t>для начинающих предпринимателей-школьников и лучших педагогов-наставников (в рамках Педагогической ярмарки)</a:t>
            </a:r>
          </a:p>
          <a:p>
            <a:pPr algn="just"/>
            <a:r>
              <a:rPr lang="ru-RU" dirty="0" smtClean="0"/>
              <a:t>Курсы ПК и семинары </a:t>
            </a:r>
            <a:r>
              <a:rPr lang="ru-RU" b="1" dirty="0" smtClean="0">
                <a:solidFill>
                  <a:srgbClr val="C00000"/>
                </a:solidFill>
              </a:rPr>
              <a:t>«Создание </a:t>
            </a:r>
            <a:r>
              <a:rPr lang="ru-RU" b="1" dirty="0" err="1" smtClean="0">
                <a:solidFill>
                  <a:srgbClr val="C00000"/>
                </a:solidFill>
              </a:rPr>
              <a:t>бизнес-сообщества</a:t>
            </a:r>
            <a:r>
              <a:rPr lang="ru-RU" b="1" dirty="0" smtClean="0">
                <a:solidFill>
                  <a:srgbClr val="C00000"/>
                </a:solidFill>
              </a:rPr>
              <a:t> в системе образования» </a:t>
            </a:r>
          </a:p>
          <a:p>
            <a:pPr algn="just"/>
            <a:r>
              <a:rPr lang="ru-RU" dirty="0" smtClean="0"/>
              <a:t>Бизнес-смена в летних лагерях</a:t>
            </a:r>
            <a:r>
              <a:rPr lang="ru-RU" b="1" dirty="0" smtClean="0">
                <a:solidFill>
                  <a:srgbClr val="C00000"/>
                </a:solidFill>
              </a:rPr>
              <a:t> «</a:t>
            </a:r>
            <a:r>
              <a:rPr lang="ru-RU" b="1" dirty="0" err="1" smtClean="0">
                <a:solidFill>
                  <a:srgbClr val="C00000"/>
                </a:solidFill>
              </a:rPr>
              <a:t>Эргиэн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dirty="0" smtClean="0"/>
          </a:p>
          <a:p>
            <a:pPr algn="just"/>
            <a:r>
              <a:rPr lang="ru-RU" dirty="0" smtClean="0"/>
              <a:t>Глянцевый журнал про детское предпринимательство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Эргиэн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кэскилэ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just"/>
            <a:r>
              <a:rPr lang="ru-RU" dirty="0" err="1" smtClean="0"/>
              <a:t>Ютуб-канал</a:t>
            </a:r>
            <a:r>
              <a:rPr lang="ru-RU" dirty="0" smtClean="0"/>
              <a:t> про детское предпринимательство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Эргиэн-медиа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БИЗНЕС-ИГРА «ЭРГИЭН»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ЭРГИЭН 2\ЭРГИЭН 2019 фото\8dedc031-d4eb-4475-87b7-289c16fb5b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3833840" cy="2875380"/>
          </a:xfrm>
          <a:prstGeom prst="rect">
            <a:avLst/>
          </a:prstGeom>
          <a:noFill/>
        </p:spPr>
      </p:pic>
      <p:pic>
        <p:nvPicPr>
          <p:cNvPr id="1027" name="Picture 3" descr="F:\ЭРГИЭН 2\ЭРГИЭН 2019 фото\51319b8b-83b7-4fbd-8a55-5b957b94e90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2984"/>
            <a:ext cx="3854448" cy="2890836"/>
          </a:xfrm>
          <a:prstGeom prst="rect">
            <a:avLst/>
          </a:prstGeom>
          <a:noFill/>
        </p:spPr>
      </p:pic>
      <p:pic>
        <p:nvPicPr>
          <p:cNvPr id="1028" name="Picture 4" descr="F:\ЭРГИЭН 2\ЭРГИЭН 2019 фото\ec819634-dc68-41b5-b0df-ec5fe9eb73c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7" y="3714752"/>
            <a:ext cx="3865536" cy="2899152"/>
          </a:xfrm>
          <a:prstGeom prst="rect">
            <a:avLst/>
          </a:prstGeom>
          <a:noFill/>
        </p:spPr>
      </p:pic>
      <p:pic>
        <p:nvPicPr>
          <p:cNvPr id="1029" name="Picture 5" descr="F:\ЭРГИЭН 2\ЭРГИЭН 2019 фото\1eef770d-5e75-4670-99a6-03831b5286c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643314"/>
            <a:ext cx="3968736" cy="2976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Бизнес-игра «САХАМЕДИУМСТАРТ»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ЯФЭК кружок\БИЗНЕС СООБЩЕСТВО\ОТЧЕТ\P71101-1043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4191029" cy="2357454"/>
          </a:xfrm>
          <a:prstGeom prst="rect">
            <a:avLst/>
          </a:prstGeom>
          <a:noFill/>
        </p:spPr>
      </p:pic>
      <p:pic>
        <p:nvPicPr>
          <p:cNvPr id="2052" name="Picture 4" descr="F:\ЯФЭК кружок\БИЗНЕС СООБЩЕСТВО\ОТЧЕТ\P70921-1353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4422"/>
            <a:ext cx="4254496" cy="2393154"/>
          </a:xfrm>
          <a:prstGeom prst="rect">
            <a:avLst/>
          </a:prstGeom>
          <a:noFill/>
        </p:spPr>
      </p:pic>
      <p:pic>
        <p:nvPicPr>
          <p:cNvPr id="2053" name="Picture 5" descr="F:\ЯФЭК кружок\БИЗНЕС СООБЩЕСТВО\ОТЧЕТ\P71016-1631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876"/>
            <a:ext cx="4190986" cy="2357430"/>
          </a:xfrm>
          <a:prstGeom prst="rect">
            <a:avLst/>
          </a:prstGeom>
          <a:noFill/>
        </p:spPr>
      </p:pic>
      <p:pic>
        <p:nvPicPr>
          <p:cNvPr id="2057" name="Picture 9" descr="F:\ЯФЭК кружок\БИЗНЕС СООБЩЕСТВО\ОТЧЕТ\P71024-1123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643314"/>
            <a:ext cx="4214842" cy="2326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Марафон </a:t>
            </a:r>
            <a:r>
              <a:rPr lang="ru-RU" b="1" dirty="0" err="1" smtClean="0">
                <a:solidFill>
                  <a:srgbClr val="FF0000"/>
                </a:solidFill>
              </a:rPr>
              <a:t>бизнес-идей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ЯФЭК кружок\БИЗНЕС СООБЩЕСТВО\ОТЧЕТ\P71214-1609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4318030" cy="2428892"/>
          </a:xfrm>
          <a:prstGeom prst="rect">
            <a:avLst/>
          </a:prstGeom>
          <a:noFill/>
        </p:spPr>
      </p:pic>
      <p:pic>
        <p:nvPicPr>
          <p:cNvPr id="3077" name="Picture 5" descr="F:\ЯФЭК 2018\МАРАФОН БИЗНЕС ИДЕЙ\IMG_3245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714752"/>
            <a:ext cx="4286280" cy="2858413"/>
          </a:xfrm>
          <a:prstGeom prst="rect">
            <a:avLst/>
          </a:prstGeom>
          <a:noFill/>
        </p:spPr>
      </p:pic>
      <p:pic>
        <p:nvPicPr>
          <p:cNvPr id="3078" name="Picture 6" descr="F:\ЯФЭК 2018\МАРАФОН БИЗНЕС ИДЕЙ\IMG_3240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86190"/>
            <a:ext cx="4107652" cy="2739290"/>
          </a:xfrm>
          <a:prstGeom prst="rect">
            <a:avLst/>
          </a:prstGeom>
          <a:noFill/>
        </p:spPr>
      </p:pic>
      <p:pic>
        <p:nvPicPr>
          <p:cNvPr id="3079" name="Picture 7" descr="F:\ЯФЭК кружок\БИЗНЕС СООБЩЕСТВО\ОТЧЕТ\P71214-1609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1285860"/>
            <a:ext cx="3881464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Курсы повышения </a:t>
            </a:r>
            <a:r>
              <a:rPr lang="ru-RU" b="1" dirty="0" err="1" smtClean="0">
                <a:solidFill>
                  <a:srgbClr val="FF0000"/>
                </a:solidFill>
              </a:rPr>
              <a:t>квафиликации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F:\ЯФЭК кружок\БИЗНЕС СООБЩЕСТВО\ОТЧЕТ\P71220-1127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4286280" cy="2500306"/>
          </a:xfrm>
          <a:prstGeom prst="rect">
            <a:avLst/>
          </a:prstGeom>
          <a:noFill/>
        </p:spPr>
      </p:pic>
      <p:pic>
        <p:nvPicPr>
          <p:cNvPr id="4099" name="Picture 3" descr="F:\ЯФЭК кружок\БИЗНЕС СООБЩЕСТВО\ОТЧЕТ\P71220-1016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357298"/>
            <a:ext cx="4024512" cy="2500330"/>
          </a:xfrm>
          <a:prstGeom prst="rect">
            <a:avLst/>
          </a:prstGeom>
          <a:noFill/>
        </p:spPr>
      </p:pic>
      <p:pic>
        <p:nvPicPr>
          <p:cNvPr id="4100" name="Picture 4" descr="F:\ЯФЭК кружок\БИЗНЕС СООБЩЕСТВО\ОТЧЕТ\P71220-1236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857628"/>
            <a:ext cx="4233858" cy="2381545"/>
          </a:xfrm>
          <a:prstGeom prst="rect">
            <a:avLst/>
          </a:prstGeom>
          <a:noFill/>
        </p:spPr>
      </p:pic>
      <p:pic>
        <p:nvPicPr>
          <p:cNvPr id="4101" name="Picture 5" descr="F:\ЯФЭК кружок\БИЗНЕС СООБЩЕСТВО\ОТЧЕТ\IMG_20171221_203729_3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7196" y="3429000"/>
            <a:ext cx="4249646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Республиканский бизнес-слет «</a:t>
            </a:r>
            <a:r>
              <a:rPr lang="ru-RU" sz="3200" b="1" dirty="0" err="1" smtClean="0">
                <a:solidFill>
                  <a:srgbClr val="C00000"/>
                </a:solidFill>
              </a:rPr>
              <a:t>Эргиэн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</a:rPr>
              <a:t>дьоно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C:\Users\ЕГЭ\Documents\ЯФЭК 2019\Бизнес слет 2019\бизнес-слет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286808" cy="3500462"/>
          </a:xfrm>
          <a:prstGeom prst="rect">
            <a:avLst/>
          </a:prstGeom>
          <a:noFill/>
        </p:spPr>
      </p:pic>
      <p:pic>
        <p:nvPicPr>
          <p:cNvPr id="2054" name="Picture 6" descr="C:\Users\ЕГЭ\Documents\ЯФЭК 2019\Бизнес слет 2019\IMG_2793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000504"/>
            <a:ext cx="3775658" cy="2514588"/>
          </a:xfrm>
          <a:prstGeom prst="rect">
            <a:avLst/>
          </a:prstGeom>
          <a:noFill/>
        </p:spPr>
      </p:pic>
      <p:pic>
        <p:nvPicPr>
          <p:cNvPr id="2055" name="Picture 7" descr="C:\Users\ЕГЭ\Documents\Майинская СОШ\IMG-20190323-WA0011111111111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00504"/>
            <a:ext cx="3429024" cy="2571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ГЭ\Desktop\май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000528" cy="3000201"/>
          </a:xfrm>
          <a:prstGeom prst="rect">
            <a:avLst/>
          </a:prstGeom>
          <a:noFill/>
        </p:spPr>
      </p:pic>
      <p:pic>
        <p:nvPicPr>
          <p:cNvPr id="1027" name="Picture 3" descr="C:\Users\ЕГЭ\Desktop\суотт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91634"/>
            <a:ext cx="4071966" cy="3192868"/>
          </a:xfrm>
          <a:prstGeom prst="rect">
            <a:avLst/>
          </a:prstGeom>
          <a:noFill/>
        </p:spPr>
      </p:pic>
      <p:pic>
        <p:nvPicPr>
          <p:cNvPr id="1028" name="Picture 4" descr="C:\Users\ЕГЭ\Desktop\анаб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357562"/>
            <a:ext cx="4110802" cy="3082901"/>
          </a:xfrm>
          <a:prstGeom prst="rect">
            <a:avLst/>
          </a:prstGeom>
          <a:noFill/>
        </p:spPr>
      </p:pic>
      <p:pic>
        <p:nvPicPr>
          <p:cNvPr id="1029" name="Picture 5" descr="C:\Users\ЕГЭ\Desktop\атама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7" y="3357562"/>
            <a:ext cx="4071966" cy="3053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ГЭ\Desktop\жемк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7"/>
            <a:ext cx="4119845" cy="3089683"/>
          </a:xfrm>
          <a:prstGeom prst="rect">
            <a:avLst/>
          </a:prstGeom>
          <a:noFill/>
        </p:spPr>
      </p:pic>
      <p:pic>
        <p:nvPicPr>
          <p:cNvPr id="2051" name="Picture 3" descr="C:\Users\ЕГЭ\Desktop\сыла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429000"/>
            <a:ext cx="4286559" cy="3214710"/>
          </a:xfrm>
          <a:prstGeom prst="rect">
            <a:avLst/>
          </a:prstGeom>
          <a:noFill/>
        </p:spPr>
      </p:pic>
      <p:pic>
        <p:nvPicPr>
          <p:cNvPr id="2052" name="Picture 4" descr="C:\Users\ЕГЭ\Desktop\атама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729"/>
            <a:ext cx="4096045" cy="3071834"/>
          </a:xfrm>
          <a:prstGeom prst="rect">
            <a:avLst/>
          </a:prstGeom>
          <a:noFill/>
        </p:spPr>
      </p:pic>
      <p:pic>
        <p:nvPicPr>
          <p:cNvPr id="2053" name="Picture 5" descr="C:\Users\ЕГЭ\Desktop\май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429000"/>
            <a:ext cx="4238680" cy="3178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Уметь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Инструмент самоанализа и стороннего анализа</a:t>
            </a:r>
          </a:p>
          <a:p>
            <a:pPr algn="ctr"/>
            <a:r>
              <a:rPr lang="ru-RU" b="1" dirty="0" smtClean="0"/>
              <a:t>Увлечение или хобби</a:t>
            </a:r>
          </a:p>
          <a:p>
            <a:pPr algn="ctr"/>
            <a:r>
              <a:rPr lang="ru-RU" b="1" dirty="0" smtClean="0"/>
              <a:t>Внеурочная деятельность</a:t>
            </a:r>
          </a:p>
          <a:p>
            <a:pPr algn="ctr"/>
            <a:r>
              <a:rPr lang="ru-RU" b="1" dirty="0" smtClean="0"/>
              <a:t>Дополнительное образование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Глянцевый журнал про детское предпринимательство «ЭРГИЭН КЭСКИЛЭ»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ЕГЭ\Documents\КЭСКИЛ издательство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022" y="2000241"/>
            <a:ext cx="3401338" cy="4357717"/>
          </a:xfrm>
          <a:prstGeom prst="rect">
            <a:avLst/>
          </a:prstGeom>
          <a:noFill/>
        </p:spPr>
      </p:pic>
      <p:pic>
        <p:nvPicPr>
          <p:cNvPr id="1027" name="Picture 3" descr="C:\Users\ЕГЭ\Documents\КЭСКИЛ издательство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000240"/>
            <a:ext cx="3258168" cy="4464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Ютуб-канал</a:t>
            </a:r>
            <a:r>
              <a:rPr lang="ru-RU" b="1" dirty="0" smtClean="0">
                <a:solidFill>
                  <a:srgbClr val="C00000"/>
                </a:solidFill>
              </a:rPr>
              <a:t> про детское предпринимательство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ЕГЭ\Pictures\ЭРГИЭН журнал\ЮТУБ ЭК л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785926"/>
            <a:ext cx="4500594" cy="4584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ГЭ\Documents\КЭСКИЛ издательство\Борогонцы Ерке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74"/>
            <a:ext cx="3585242" cy="2214578"/>
          </a:xfrm>
          <a:prstGeom prst="rect">
            <a:avLst/>
          </a:prstGeom>
          <a:noFill/>
        </p:spPr>
      </p:pic>
      <p:pic>
        <p:nvPicPr>
          <p:cNvPr id="1028" name="Picture 4" descr="C:\Users\ЕГЭ\Documents\КЭСКИЛ издательство\Найах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643074"/>
            <a:ext cx="3234716" cy="2143140"/>
          </a:xfrm>
          <a:prstGeom prst="rect">
            <a:avLst/>
          </a:prstGeom>
          <a:noFill/>
        </p:spPr>
      </p:pic>
      <p:pic>
        <p:nvPicPr>
          <p:cNvPr id="1029" name="Picture 5" descr="C:\Users\ЕГЭ\Documents\КЭСКИЛ издательство\Октемц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786214"/>
            <a:ext cx="2714644" cy="2447704"/>
          </a:xfrm>
          <a:prstGeom prst="rect">
            <a:avLst/>
          </a:prstGeom>
          <a:noFill/>
        </p:spPr>
      </p:pic>
      <p:pic>
        <p:nvPicPr>
          <p:cNvPr id="1030" name="Picture 6" descr="C:\Users\ЕГЭ\Documents\КЭСКИЛ издательство\Олене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786214"/>
            <a:ext cx="3214710" cy="2413475"/>
          </a:xfrm>
          <a:prstGeom prst="rect">
            <a:avLst/>
          </a:prstGeom>
          <a:noFill/>
        </p:spPr>
      </p:pic>
      <p:pic>
        <p:nvPicPr>
          <p:cNvPr id="1031" name="Picture 7" descr="C:\Users\ЕГЭ\Desktop\майинская сош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857652"/>
            <a:ext cx="3052875" cy="2643182"/>
          </a:xfrm>
          <a:prstGeom prst="rect">
            <a:avLst/>
          </a:prstGeom>
          <a:noFill/>
        </p:spPr>
      </p:pic>
      <p:pic>
        <p:nvPicPr>
          <p:cNvPr id="1032" name="Picture 8" descr="C:\Users\ЕГЭ\Desktop\Уолбинская СОШ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1643074"/>
            <a:ext cx="1853793" cy="2471724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Направления проектов и виды продукций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детей со всей Якутии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Реализованный проект победителей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4 сезона </a:t>
            </a:r>
            <a:r>
              <a:rPr lang="ru-RU" sz="3600" b="1" dirty="0" err="1" smtClean="0">
                <a:solidFill>
                  <a:srgbClr val="C00000"/>
                </a:solidFill>
              </a:rPr>
              <a:t>бизнес-игры</a:t>
            </a:r>
            <a:r>
              <a:rPr lang="ru-RU" sz="3600" b="1" dirty="0" smtClean="0">
                <a:solidFill>
                  <a:srgbClr val="C00000"/>
                </a:solidFill>
              </a:rPr>
              <a:t> «ЭРГИЭН»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ЕГЭ\Documents\ЭРГИЭН 2\Ейумэй\Сахалыы кроссворд сборни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3455193" cy="4606924"/>
          </a:xfrm>
          <a:prstGeom prst="rect">
            <a:avLst/>
          </a:prstGeom>
          <a:noFill/>
        </p:spPr>
      </p:pic>
      <p:pic>
        <p:nvPicPr>
          <p:cNvPr id="1027" name="Picture 3" descr="C:\Users\ЕГЭ\Documents\ЭРГИЭН 2\Ейумэй\Сборная команда в работ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7" y="1714488"/>
            <a:ext cx="4786346" cy="4630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САМОАНАЛИЗ</a:t>
            </a:r>
            <a:endParaRPr lang="ru-RU" b="1" dirty="0"/>
          </a:p>
        </p:txBody>
      </p:sp>
      <p:pic>
        <p:nvPicPr>
          <p:cNvPr id="2050" name="Picture 2" descr="C:\Users\ЕГЭ\Desktop\ЖУРНАЛ\Самоанали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088984"/>
            <a:ext cx="5500726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СТОРОННИЙ АНАЛИЗ</a:t>
            </a:r>
            <a:endParaRPr lang="ru-RU" dirty="0"/>
          </a:p>
        </p:txBody>
      </p:sp>
      <p:pic>
        <p:nvPicPr>
          <p:cNvPr id="2050" name="Picture 2" descr="C:\Users\ЕГЭ\Desktop\ЖУРНАЛ\Сторонний анали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142960"/>
            <a:ext cx="571504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Инструмент рефлексии для каждого занятия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29" y="1643051"/>
          <a:ext cx="6643734" cy="2428892"/>
        </p:xfrm>
        <a:graphic>
          <a:graphicData uri="http://schemas.openxmlformats.org/drawingml/2006/table">
            <a:tbl>
              <a:tblPr/>
              <a:tblGrid>
                <a:gridCol w="3362143"/>
                <a:gridCol w="3281591"/>
              </a:tblGrid>
              <a:tr h="778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Слово дня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Ученик дня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7" y="4500570"/>
            <a:ext cx="77153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Заполняет каждый участник и приводит аргумент обозначенного слова и ученика.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СЛОВО ДНЯ и УЧЕНИК ДНЯ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- Впечатление</a:t>
            </a:r>
          </a:p>
          <a:p>
            <a:r>
              <a:rPr lang="ru-RU" b="1" dirty="0" smtClean="0"/>
              <a:t>- Успешное выступление</a:t>
            </a:r>
          </a:p>
          <a:p>
            <a:r>
              <a:rPr lang="ru-RU" b="1" dirty="0" smtClean="0"/>
              <a:t>- Успешное выполнение задания</a:t>
            </a:r>
          </a:p>
          <a:p>
            <a:r>
              <a:rPr lang="ru-RU" b="1" dirty="0" smtClean="0"/>
              <a:t>- Взаимодействие:</a:t>
            </a:r>
          </a:p>
          <a:p>
            <a:r>
              <a:rPr lang="ru-RU" dirty="0" smtClean="0"/>
              <a:t>- Коммуникация</a:t>
            </a:r>
          </a:p>
          <a:p>
            <a:r>
              <a:rPr lang="ru-RU" dirty="0" smtClean="0"/>
              <a:t>- Помощь</a:t>
            </a:r>
          </a:p>
          <a:p>
            <a:r>
              <a:rPr lang="ru-RU" dirty="0" smtClean="0"/>
              <a:t>- Поведение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Инструмент рефлексии траектории проектной деятельности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ПОРТФОЛИО проекта глазами учащегося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Аккаунт</a:t>
            </a:r>
            <a:r>
              <a:rPr lang="ru-RU" dirty="0" smtClean="0"/>
              <a:t> в социальных сетях</a:t>
            </a:r>
          </a:p>
          <a:p>
            <a:pPr algn="just"/>
            <a:r>
              <a:rPr lang="ru-RU" dirty="0" smtClean="0"/>
              <a:t>- Экран проектной деятельности (стенд)</a:t>
            </a:r>
          </a:p>
          <a:p>
            <a:pPr algn="just">
              <a:buNone/>
            </a:pPr>
            <a:r>
              <a:rPr lang="ru-RU" dirty="0" smtClean="0"/>
              <a:t> </a:t>
            </a:r>
            <a:r>
              <a:rPr lang="ru-RU" b="1" dirty="0" smtClean="0"/>
              <a:t>Структура урока:</a:t>
            </a:r>
          </a:p>
          <a:p>
            <a:pPr algn="just">
              <a:buFontTx/>
              <a:buChar char="-"/>
            </a:pPr>
            <a:r>
              <a:rPr lang="ru-RU" dirty="0" smtClean="0"/>
              <a:t>Фотография</a:t>
            </a:r>
          </a:p>
          <a:p>
            <a:pPr algn="just">
              <a:buFontTx/>
              <a:buChar char="-"/>
            </a:pPr>
            <a:r>
              <a:rPr lang="ru-RU" dirty="0" smtClean="0"/>
              <a:t>Комментарий </a:t>
            </a:r>
          </a:p>
          <a:p>
            <a:pPr algn="just">
              <a:buFontTx/>
              <a:buChar char="-"/>
            </a:pPr>
            <a:r>
              <a:rPr lang="ru-RU" dirty="0" err="1" smtClean="0"/>
              <a:t>Стикер</a:t>
            </a:r>
            <a:r>
              <a:rPr lang="ru-RU" dirty="0" smtClean="0"/>
              <a:t> – нравится / не нравится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Иметь - Ресурсы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Материально-техническая база образовательного учреждения</a:t>
            </a:r>
          </a:p>
          <a:p>
            <a:pPr algn="ctr"/>
            <a:r>
              <a:rPr lang="ru-RU" b="1" dirty="0" smtClean="0"/>
              <a:t>ВЛАДЕНИЕ</a:t>
            </a:r>
          </a:p>
          <a:p>
            <a:pPr algn="ctr"/>
            <a:r>
              <a:rPr lang="ru-RU" b="1" dirty="0" smtClean="0"/>
              <a:t>НАВЫК</a:t>
            </a:r>
          </a:p>
          <a:p>
            <a:pPr algn="ctr"/>
            <a:r>
              <a:rPr lang="ru-RU" b="1" dirty="0" smtClean="0"/>
              <a:t>ОТВЕТСТВЕННОСТЬ</a:t>
            </a:r>
          </a:p>
          <a:p>
            <a:pPr algn="ctr"/>
            <a:r>
              <a:rPr lang="ru-RU" b="1" dirty="0" smtClean="0"/>
              <a:t>БЕРЕЖНОСТЬ</a:t>
            </a:r>
          </a:p>
          <a:p>
            <a:pPr algn="ctr"/>
            <a:r>
              <a:rPr lang="ru-RU" b="1" dirty="0" smtClean="0"/>
              <a:t>ТЕХНИКА БЕЗОПАСНОСТИ</a:t>
            </a:r>
          </a:p>
          <a:p>
            <a:pPr algn="ctr"/>
            <a:r>
              <a:rPr lang="ru-RU" b="1" dirty="0" smtClean="0"/>
              <a:t>ПРЕЕМСТВЕННОСТЬ</a:t>
            </a:r>
            <a:endParaRPr lang="ru-RU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Влиять - Проект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Окружающая среда – Потребительский рынок</a:t>
            </a:r>
          </a:p>
          <a:p>
            <a:pPr algn="ctr"/>
            <a:r>
              <a:rPr lang="ru-RU" b="1" dirty="0" smtClean="0"/>
              <a:t>Анализ</a:t>
            </a:r>
          </a:p>
          <a:p>
            <a:pPr algn="ctr"/>
            <a:r>
              <a:rPr lang="ru-RU" b="1" dirty="0" smtClean="0"/>
              <a:t>Проблема и потребность</a:t>
            </a:r>
          </a:p>
          <a:p>
            <a:pPr algn="ctr"/>
            <a:r>
              <a:rPr lang="ru-RU" b="1" dirty="0" smtClean="0"/>
              <a:t>Решение </a:t>
            </a:r>
          </a:p>
          <a:p>
            <a:pPr algn="ctr"/>
            <a:r>
              <a:rPr lang="ru-RU" b="1" dirty="0" smtClean="0"/>
              <a:t>План</a:t>
            </a:r>
          </a:p>
          <a:p>
            <a:pPr algn="ctr"/>
            <a:r>
              <a:rPr lang="ru-RU" b="1" dirty="0" smtClean="0"/>
              <a:t>Управление</a:t>
            </a:r>
          </a:p>
          <a:p>
            <a:pPr algn="ctr"/>
            <a:r>
              <a:rPr lang="ru-RU" b="1" dirty="0" smtClean="0"/>
              <a:t>Интеграция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КОНЦЕПТ ОЖИДАЕМОГО РЕЗУЛЬТАТА ПРОЕКТНОЙ ДЕЯТЕЛЬНОСТИ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5769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/>
              <a:t>Производство продукций с национальным колоритом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МАГНИТ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ОТКРЫТКА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БРЕЛОК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БРАСЛЕТ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ОБЕРЕГ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ИГРУШКИ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ПРЕДМЕТ ИНТЕРЬЕРА</a:t>
            </a:r>
          </a:p>
          <a:p>
            <a:pPr algn="ct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472" y="54292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ЦЕНОВОЙ ДИАПАЗОН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100-1000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рублей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ЕГЭ\Desktop\ФГ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452"/>
            <a:ext cx="9144000" cy="6467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ЕГЭ\Desktop\бизнес коман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339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3455</TotalTime>
  <Words>664</Words>
  <Application>Microsoft Office PowerPoint</Application>
  <PresentationFormat>Экран (4:3)</PresentationFormat>
  <Paragraphs>167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 АНО ДПО «Центр инновационного развития образования» ПРЕДПРИНИМАТЕЛЬСТВО КАК ПРАКТИЧЕСКИЙ ИНСТРУМЕНТ ПРОЕКТНОЙ ДЕЯТЕЛЬНОСТИ  </vt:lpstr>
      <vt:lpstr>Слайд 2</vt:lpstr>
      <vt:lpstr>Основной концепт</vt:lpstr>
      <vt:lpstr>Уметь</vt:lpstr>
      <vt:lpstr>Иметь - Ресурсы</vt:lpstr>
      <vt:lpstr>Влиять - Проект</vt:lpstr>
      <vt:lpstr>КОНЦЕПТ ОЖИДАЕМОГО РЕЗУЛЬТАТА ПРОЕКТНОЙ ДЕЯТЕЛЬНОСТИ</vt:lpstr>
      <vt:lpstr>Слайд 8</vt:lpstr>
      <vt:lpstr>Слайд 9</vt:lpstr>
      <vt:lpstr>Слайд 10</vt:lpstr>
      <vt:lpstr>Практический план образовательной программы</vt:lpstr>
      <vt:lpstr>Уровень воспитательных результатов</vt:lpstr>
      <vt:lpstr>ИНТЕГРАЦИЯ ПРОГРАММ ВУД</vt:lpstr>
      <vt:lpstr>Ожидаемый результат ВУД </vt:lpstr>
      <vt:lpstr>Бизнес-игра «ЭРГИЭН»</vt:lpstr>
      <vt:lpstr>Для участия в игре</vt:lpstr>
      <vt:lpstr>Игра состоит из четырех этапов: </vt:lpstr>
      <vt:lpstr>ИНТЕГРАЦИЯ СООБЩЕСТВА</vt:lpstr>
      <vt:lpstr>ПРОДАЖА  РЕАЛИЗАЦИЯ  ЛОГИСТИКА  МАРКЕТИНГ</vt:lpstr>
      <vt:lpstr>Партнеры проекта</vt:lpstr>
      <vt:lpstr>Первая сделка по продаже продукций школьных бизнес-инкубаторов</vt:lpstr>
      <vt:lpstr>Первый сертифицированный продукт – МБОУ «Майинская СОШ им.В.П.Ларионова» </vt:lpstr>
      <vt:lpstr>Реализация через торговые сети «Саха чай»</vt:lpstr>
      <vt:lpstr>Реализация через торговые сети «Камелек»</vt:lpstr>
      <vt:lpstr>Сувенирные изделия из дерева</vt:lpstr>
      <vt:lpstr>Бизнес-сувениры для руководителей</vt:lpstr>
      <vt:lpstr>Подарочные и сувенирные магниты</vt:lpstr>
      <vt:lpstr>Душистая подушка с лечебными травами и набор хабылык</vt:lpstr>
      <vt:lpstr>Сувениры из оленьего рога</vt:lpstr>
      <vt:lpstr>Продукции из фоамирана</vt:lpstr>
      <vt:lpstr>Бизнес-сувенир для руководителей</vt:lpstr>
      <vt:lpstr>Наши проекты: </vt:lpstr>
      <vt:lpstr>БИЗНЕС-ИГРА «ЭРГИЭН»</vt:lpstr>
      <vt:lpstr>Бизнес-игра «САХАМЕДИУМСТАРТ»</vt:lpstr>
      <vt:lpstr>Марафон бизнес-идей</vt:lpstr>
      <vt:lpstr>Курсы повышения квафиликации</vt:lpstr>
      <vt:lpstr>Республиканский бизнес-слет «Эргиэн дьоно»</vt:lpstr>
      <vt:lpstr>Слайд 38</vt:lpstr>
      <vt:lpstr>Слайд 39</vt:lpstr>
      <vt:lpstr>Глянцевый журнал про детское предпринимательство «ЭРГИЭН КЭСКИЛЭ»</vt:lpstr>
      <vt:lpstr>Ютуб-канал про детское предпринимательство</vt:lpstr>
      <vt:lpstr>Направления проектов и виды продукций детей со всей Якутии</vt:lpstr>
      <vt:lpstr>Реализованный проект победителей  4 сезона бизнес-игры «ЭРГИЭН»</vt:lpstr>
      <vt:lpstr>САМОАНАЛИЗ</vt:lpstr>
      <vt:lpstr>СТОРОННИЙ АНАЛИЗ</vt:lpstr>
      <vt:lpstr>   Инструмент рефлексии для каждого занятия </vt:lpstr>
      <vt:lpstr>СЛОВО ДНЯ и УЧЕНИК ДНЯ</vt:lpstr>
      <vt:lpstr>Инструмент рефлексии траектории проектной деятельности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ГЕНЕРАЦИЯ БИЗНЕС-ИДЕИ</dc:title>
  <dc:creator>Админ</dc:creator>
  <cp:lastModifiedBy>ЕГЭ</cp:lastModifiedBy>
  <cp:revision>255</cp:revision>
  <dcterms:created xsi:type="dcterms:W3CDTF">2018-09-21T11:22:37Z</dcterms:created>
  <dcterms:modified xsi:type="dcterms:W3CDTF">2020-06-29T03:41:01Z</dcterms:modified>
</cp:coreProperties>
</file>