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EFEF0B-7BE1-4B0F-91EF-A9A40236ABA0}" type="doc">
      <dgm:prSet loTypeId="urn:microsoft.com/office/officeart/2005/8/layout/chevron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CB956E-13D0-4F8A-8356-D1FE330DA0D2}">
      <dgm:prSet phldrT="[Текст]"/>
      <dgm:spPr/>
      <dgm:t>
        <a:bodyPr/>
        <a:lstStyle/>
        <a:p>
          <a:r>
            <a:rPr lang="ru-RU" dirty="0" smtClean="0"/>
            <a:t>Штаб по борьбе с распространением новой </a:t>
          </a:r>
          <a:r>
            <a:rPr lang="ru-RU" dirty="0" err="1" smtClean="0"/>
            <a:t>коронавирусной</a:t>
          </a:r>
          <a:r>
            <a:rPr lang="ru-RU" dirty="0" smtClean="0"/>
            <a:t> инфекции (COVID-19) на территории Республики Саха (Якутия</a:t>
          </a:r>
          <a:endParaRPr lang="ru-RU" dirty="0"/>
        </a:p>
      </dgm:t>
    </dgm:pt>
    <dgm:pt modelId="{40ADFF17-283B-479B-ABC9-B90BFB054DA3}" type="parTrans" cxnId="{8F89F2C7-A090-4876-AE53-EBD6FEA1EF45}">
      <dgm:prSet/>
      <dgm:spPr/>
      <dgm:t>
        <a:bodyPr/>
        <a:lstStyle/>
        <a:p>
          <a:endParaRPr lang="ru-RU"/>
        </a:p>
      </dgm:t>
    </dgm:pt>
    <dgm:pt modelId="{C4F88B80-7463-4927-BF62-A88D336669EF}" type="sibTrans" cxnId="{8F89F2C7-A090-4876-AE53-EBD6FEA1EF45}">
      <dgm:prSet/>
      <dgm:spPr/>
      <dgm:t>
        <a:bodyPr/>
        <a:lstStyle/>
        <a:p>
          <a:endParaRPr lang="ru-RU"/>
        </a:p>
      </dgm:t>
    </dgm:pt>
    <dgm:pt modelId="{A14F1F1E-5774-4F66-B55F-1E696689C282}">
      <dgm:prSet phldrT="[Текст]"/>
      <dgm:spPr/>
      <dgm:t>
        <a:bodyPr/>
        <a:lstStyle/>
        <a:p>
          <a:r>
            <a:rPr lang="ru-RU" dirty="0" smtClean="0"/>
            <a:t>ответственное лицо – Глава администрации муниципального района (городского округа)</a:t>
          </a:r>
          <a:endParaRPr lang="ru-RU" dirty="0"/>
        </a:p>
      </dgm:t>
    </dgm:pt>
    <dgm:pt modelId="{0BCF3A48-0CC4-4A6D-A814-6BFF03F3235C}" type="parTrans" cxnId="{791DF583-C70C-4A3F-9AAB-A0A0707ED715}">
      <dgm:prSet/>
      <dgm:spPr/>
      <dgm:t>
        <a:bodyPr/>
        <a:lstStyle/>
        <a:p>
          <a:endParaRPr lang="ru-RU"/>
        </a:p>
      </dgm:t>
    </dgm:pt>
    <dgm:pt modelId="{4B03A642-BC67-423F-B0A0-E06FC4D12C73}" type="sibTrans" cxnId="{791DF583-C70C-4A3F-9AAB-A0A0707ED715}">
      <dgm:prSet/>
      <dgm:spPr/>
      <dgm:t>
        <a:bodyPr/>
        <a:lstStyle/>
        <a:p>
          <a:endParaRPr lang="ru-RU"/>
        </a:p>
      </dgm:t>
    </dgm:pt>
    <dgm:pt modelId="{4536A438-2D66-47DD-B2BD-656EB4395AB5}">
      <dgm:prSet phldrT="[Текст]" phldr="1"/>
      <dgm:spPr>
        <a:gradFill rotWithShape="0">
          <a:gsLst>
            <a:gs pos="0">
              <a:schemeClr val="accent1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endParaRPr lang="ru-RU" dirty="0"/>
        </a:p>
      </dgm:t>
    </dgm:pt>
    <dgm:pt modelId="{F1334875-13A7-48E9-A209-850C607B4A8D}" type="parTrans" cxnId="{B6DAD35B-0376-445E-AE25-0AF23447ECA3}">
      <dgm:prSet/>
      <dgm:spPr/>
      <dgm:t>
        <a:bodyPr/>
        <a:lstStyle/>
        <a:p>
          <a:endParaRPr lang="ru-RU"/>
        </a:p>
      </dgm:t>
    </dgm:pt>
    <dgm:pt modelId="{2569ECB9-0370-4ECE-9BB2-E5F100B66812}" type="sibTrans" cxnId="{B6DAD35B-0376-445E-AE25-0AF23447ECA3}">
      <dgm:prSet/>
      <dgm:spPr/>
      <dgm:t>
        <a:bodyPr/>
        <a:lstStyle/>
        <a:p>
          <a:endParaRPr lang="ru-RU"/>
        </a:p>
      </dgm:t>
    </dgm:pt>
    <dgm:pt modelId="{462D4445-59C1-4EC6-920B-04C895D58D88}">
      <dgm:prSet phldrT="[Текст]"/>
      <dgm:spPr/>
      <dgm:t>
        <a:bodyPr/>
        <a:lstStyle/>
        <a:p>
          <a:r>
            <a:rPr lang="ru-RU" dirty="0" smtClean="0"/>
            <a:t>согласованное действие межведомственной комиссии по организации отдыха детей в каникулярное время, в части проведения акта приемки надзорных органов, осуществления медицинского  обеспечения (обязательный медперсонал: врач и медсестра), определения наполняемости детей не более 50 % от проектной вместимости и </a:t>
          </a:r>
          <a:r>
            <a:rPr lang="ru-RU" dirty="0" err="1" smtClean="0"/>
            <a:t>др</a:t>
          </a:r>
          <a:endParaRPr lang="ru-RU" dirty="0"/>
        </a:p>
      </dgm:t>
    </dgm:pt>
    <dgm:pt modelId="{38616C58-83CC-4ECD-A16B-1AE5E919689C}" type="parTrans" cxnId="{518D26F5-89F3-4D48-AB79-BE5BA62BDE30}">
      <dgm:prSet/>
      <dgm:spPr/>
      <dgm:t>
        <a:bodyPr/>
        <a:lstStyle/>
        <a:p>
          <a:endParaRPr lang="ru-RU"/>
        </a:p>
      </dgm:t>
    </dgm:pt>
    <dgm:pt modelId="{5A71D0E5-35C3-411A-BD24-04E7715A624F}" type="sibTrans" cxnId="{518D26F5-89F3-4D48-AB79-BE5BA62BDE30}">
      <dgm:prSet/>
      <dgm:spPr/>
      <dgm:t>
        <a:bodyPr/>
        <a:lstStyle/>
        <a:p>
          <a:endParaRPr lang="ru-RU"/>
        </a:p>
      </dgm:t>
    </dgm:pt>
    <dgm:pt modelId="{14651F84-15CB-45FD-B971-2ED491B0E4A7}">
      <dgm:prSet/>
      <dgm:spPr/>
      <dgm:t>
        <a:bodyPr/>
        <a:lstStyle/>
        <a:p>
          <a:endParaRPr lang="ru-RU"/>
        </a:p>
      </dgm:t>
    </dgm:pt>
    <dgm:pt modelId="{16EB3CE0-A7FE-426D-B71A-D9A5221CEBBB}" type="parTrans" cxnId="{C975AD72-EA91-4E81-9894-F3C1C18889DC}">
      <dgm:prSet/>
      <dgm:spPr/>
      <dgm:t>
        <a:bodyPr/>
        <a:lstStyle/>
        <a:p>
          <a:endParaRPr lang="ru-RU"/>
        </a:p>
      </dgm:t>
    </dgm:pt>
    <dgm:pt modelId="{FF2BA7C2-D41C-4E23-84EF-CD410B4171E5}" type="sibTrans" cxnId="{C975AD72-EA91-4E81-9894-F3C1C18889DC}">
      <dgm:prSet/>
      <dgm:spPr/>
      <dgm:t>
        <a:bodyPr/>
        <a:lstStyle/>
        <a:p>
          <a:endParaRPr lang="ru-RU"/>
        </a:p>
      </dgm:t>
    </dgm:pt>
    <dgm:pt modelId="{83793326-BB1F-4ECE-883C-89DB39A1E908}">
      <dgm:prSet phldrT="[Текст]"/>
      <dgm:spPr/>
      <dgm:t>
        <a:bodyPr/>
        <a:lstStyle/>
        <a:p>
          <a:endParaRPr lang="ru-RU" dirty="0"/>
        </a:p>
      </dgm:t>
    </dgm:pt>
    <dgm:pt modelId="{367904C2-7B85-4AB8-8DED-A15BE6557D64}" type="sibTrans" cxnId="{5E9A8723-66AE-42B9-BF3C-58B8F6C178AF}">
      <dgm:prSet/>
      <dgm:spPr/>
      <dgm:t>
        <a:bodyPr/>
        <a:lstStyle/>
        <a:p>
          <a:endParaRPr lang="ru-RU"/>
        </a:p>
      </dgm:t>
    </dgm:pt>
    <dgm:pt modelId="{EA9E5D87-2026-4202-AAB0-BA565AB967A9}" type="parTrans" cxnId="{5E9A8723-66AE-42B9-BF3C-58B8F6C178AF}">
      <dgm:prSet/>
      <dgm:spPr/>
      <dgm:t>
        <a:bodyPr/>
        <a:lstStyle/>
        <a:p>
          <a:endParaRPr lang="ru-RU"/>
        </a:p>
      </dgm:t>
    </dgm:pt>
    <dgm:pt modelId="{18D287A7-0460-4A40-93AA-6E984DF4178B}">
      <dgm:prSet/>
      <dgm:spPr/>
      <dgm:t>
        <a:bodyPr/>
        <a:lstStyle/>
        <a:p>
          <a:r>
            <a:rPr lang="ru-RU" dirty="0" smtClean="0"/>
            <a:t>Предусматривает дополнительные финансовые средства для обеспечения средствами индивидуальной защиты  и приобретения дезинфицирующих средств по потребностям ДЗСОЛ</a:t>
          </a:r>
          <a:endParaRPr lang="ru-RU" dirty="0"/>
        </a:p>
      </dgm:t>
    </dgm:pt>
    <dgm:pt modelId="{C6D6C4CC-3880-4DE3-B65C-DEDCE129ECA7}" type="parTrans" cxnId="{72E6C05B-12BA-47A9-860F-B1AB94C6FAB2}">
      <dgm:prSet/>
      <dgm:spPr/>
      <dgm:t>
        <a:bodyPr/>
        <a:lstStyle/>
        <a:p>
          <a:endParaRPr lang="ru-RU"/>
        </a:p>
      </dgm:t>
    </dgm:pt>
    <dgm:pt modelId="{D2F08758-6BAC-4787-9AF6-EA02F82990BC}" type="sibTrans" cxnId="{72E6C05B-12BA-47A9-860F-B1AB94C6FAB2}">
      <dgm:prSet/>
      <dgm:spPr/>
      <dgm:t>
        <a:bodyPr/>
        <a:lstStyle/>
        <a:p>
          <a:endParaRPr lang="ru-RU"/>
        </a:p>
      </dgm:t>
    </dgm:pt>
    <dgm:pt modelId="{B521DA8A-CD7A-4160-B2AF-06AFF2BAEB47}">
      <dgm:prSet/>
      <dgm:spPr/>
      <dgm:t>
        <a:bodyPr/>
        <a:lstStyle/>
        <a:p>
          <a:endParaRPr lang="ru-RU"/>
        </a:p>
      </dgm:t>
    </dgm:pt>
    <dgm:pt modelId="{6D305776-5886-459A-8711-12F4F6962162}" type="parTrans" cxnId="{AB322891-9761-46EE-B786-CFFD50A4DD39}">
      <dgm:prSet/>
      <dgm:spPr/>
      <dgm:t>
        <a:bodyPr/>
        <a:lstStyle/>
        <a:p>
          <a:endParaRPr lang="ru-RU"/>
        </a:p>
      </dgm:t>
    </dgm:pt>
    <dgm:pt modelId="{8164EBCF-5225-4C3C-8129-1972E73ABC77}" type="sibTrans" cxnId="{AB322891-9761-46EE-B786-CFFD50A4DD39}">
      <dgm:prSet/>
      <dgm:spPr/>
      <dgm:t>
        <a:bodyPr/>
        <a:lstStyle/>
        <a:p>
          <a:endParaRPr lang="ru-RU"/>
        </a:p>
      </dgm:t>
    </dgm:pt>
    <dgm:pt modelId="{DB575E79-3B21-457F-8870-F9946C371FC0}">
      <dgm:prSet/>
      <dgm:spPr/>
      <dgm:t>
        <a:bodyPr/>
        <a:lstStyle/>
        <a:p>
          <a:r>
            <a:rPr lang="ru-RU" dirty="0" smtClean="0"/>
            <a:t>Не принимает детей в ДЗСОЛ, прибывающих из других муниципальных образований и городских округов</a:t>
          </a:r>
          <a:endParaRPr lang="ru-RU" dirty="0"/>
        </a:p>
      </dgm:t>
    </dgm:pt>
    <dgm:pt modelId="{A369D3F2-A820-4776-9449-C7C76E9C7387}" type="parTrans" cxnId="{6443E738-6119-4C34-ADB6-7068AAF3643E}">
      <dgm:prSet/>
      <dgm:spPr/>
      <dgm:t>
        <a:bodyPr/>
        <a:lstStyle/>
        <a:p>
          <a:endParaRPr lang="ru-RU"/>
        </a:p>
      </dgm:t>
    </dgm:pt>
    <dgm:pt modelId="{F4002649-9E18-498E-88D4-0908C034F3D8}" type="sibTrans" cxnId="{6443E738-6119-4C34-ADB6-7068AAF3643E}">
      <dgm:prSet/>
      <dgm:spPr/>
      <dgm:t>
        <a:bodyPr/>
        <a:lstStyle/>
        <a:p>
          <a:endParaRPr lang="ru-RU"/>
        </a:p>
      </dgm:t>
    </dgm:pt>
    <dgm:pt modelId="{39C9226D-2092-4DDE-96CB-96918842EC43}">
      <dgm:prSet/>
      <dgm:spPr/>
      <dgm:t>
        <a:bodyPr/>
        <a:lstStyle/>
        <a:p>
          <a:endParaRPr lang="ru-RU"/>
        </a:p>
      </dgm:t>
    </dgm:pt>
    <dgm:pt modelId="{EA38B578-7603-470E-82CE-EA45DD9A50D5}" type="parTrans" cxnId="{B29572D9-2383-47C6-A9DF-246A47DD2DB3}">
      <dgm:prSet/>
      <dgm:spPr/>
      <dgm:t>
        <a:bodyPr/>
        <a:lstStyle/>
        <a:p>
          <a:endParaRPr lang="ru-RU"/>
        </a:p>
      </dgm:t>
    </dgm:pt>
    <dgm:pt modelId="{9049C88E-E2EA-4AE1-AB0C-A9DB15F6DA41}" type="sibTrans" cxnId="{B29572D9-2383-47C6-A9DF-246A47DD2DB3}">
      <dgm:prSet/>
      <dgm:spPr/>
      <dgm:t>
        <a:bodyPr/>
        <a:lstStyle/>
        <a:p>
          <a:endParaRPr lang="ru-RU"/>
        </a:p>
      </dgm:t>
    </dgm:pt>
    <dgm:pt modelId="{A3FE2FDF-4393-4426-9CB9-D6281CAF8207}">
      <dgm:prSet/>
      <dgm:spPr/>
      <dgm:t>
        <a:bodyPr/>
        <a:lstStyle/>
        <a:p>
          <a:r>
            <a:rPr lang="ru-RU" dirty="0" smtClean="0"/>
            <a:t>Заключает  договора  с персоналом ДЗСОЛ (медицинским, педагогическим, работниками пищеблока, младшим обслуживающим персоналом) в период работы ДЗСОЛ в целях повышения ответственности сторон (врач + медсестра)</a:t>
          </a:r>
          <a:endParaRPr lang="ru-RU" dirty="0"/>
        </a:p>
      </dgm:t>
    </dgm:pt>
    <dgm:pt modelId="{744AC813-C9C3-420A-AAA5-E4A198250F3D}" type="parTrans" cxnId="{7192A5F2-33FA-489C-A7C0-83B594128327}">
      <dgm:prSet/>
      <dgm:spPr/>
      <dgm:t>
        <a:bodyPr/>
        <a:lstStyle/>
        <a:p>
          <a:endParaRPr lang="ru-RU"/>
        </a:p>
      </dgm:t>
    </dgm:pt>
    <dgm:pt modelId="{07F73207-DA95-481F-81DC-A9244850D7AF}" type="sibTrans" cxnId="{7192A5F2-33FA-489C-A7C0-83B594128327}">
      <dgm:prSet/>
      <dgm:spPr/>
      <dgm:t>
        <a:bodyPr/>
        <a:lstStyle/>
        <a:p>
          <a:endParaRPr lang="ru-RU"/>
        </a:p>
      </dgm:t>
    </dgm:pt>
    <dgm:pt modelId="{B5424B65-CF87-4E2B-90BC-2DC712301F6A}">
      <dgm:prSet phldrT="[Текст]" phldr="1"/>
      <dgm:spPr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</dgm:spPr>
      <dgm:t>
        <a:bodyPr/>
        <a:lstStyle/>
        <a:p>
          <a:endParaRPr lang="ru-RU" dirty="0"/>
        </a:p>
      </dgm:t>
    </dgm:pt>
    <dgm:pt modelId="{34A068F7-7EFC-4F55-A89C-821FC06392DD}" type="sibTrans" cxnId="{8BFDE723-C65C-4DA8-91E0-796081A60A79}">
      <dgm:prSet/>
      <dgm:spPr/>
      <dgm:t>
        <a:bodyPr/>
        <a:lstStyle/>
        <a:p>
          <a:endParaRPr lang="ru-RU"/>
        </a:p>
      </dgm:t>
    </dgm:pt>
    <dgm:pt modelId="{B636D61E-95B1-43AB-BC11-7700314AE1F5}" type="parTrans" cxnId="{8BFDE723-C65C-4DA8-91E0-796081A60A79}">
      <dgm:prSet/>
      <dgm:spPr/>
      <dgm:t>
        <a:bodyPr/>
        <a:lstStyle/>
        <a:p>
          <a:endParaRPr lang="ru-RU"/>
        </a:p>
      </dgm:t>
    </dgm:pt>
    <dgm:pt modelId="{A3A1FCA2-2D87-4C0F-8ABB-96E2B1DC36AA}">
      <dgm:prSet/>
      <dgm:spPr/>
      <dgm:t>
        <a:bodyPr/>
        <a:lstStyle/>
        <a:p>
          <a:endParaRPr lang="ru-RU"/>
        </a:p>
      </dgm:t>
    </dgm:pt>
    <dgm:pt modelId="{59CDCB96-BD35-4CBA-80E4-C66B604EB28C}" type="parTrans" cxnId="{7FBF6936-990E-4D15-8E09-69B59EA56C14}">
      <dgm:prSet/>
      <dgm:spPr/>
      <dgm:t>
        <a:bodyPr/>
        <a:lstStyle/>
        <a:p>
          <a:endParaRPr lang="ru-RU"/>
        </a:p>
      </dgm:t>
    </dgm:pt>
    <dgm:pt modelId="{D133616A-A056-4623-9EFB-09C177398F78}" type="sibTrans" cxnId="{7FBF6936-990E-4D15-8E09-69B59EA56C14}">
      <dgm:prSet/>
      <dgm:spPr/>
      <dgm:t>
        <a:bodyPr/>
        <a:lstStyle/>
        <a:p>
          <a:endParaRPr lang="ru-RU"/>
        </a:p>
      </dgm:t>
    </dgm:pt>
    <dgm:pt modelId="{58D5F1B0-8E0E-4433-A63A-AF08F2A9EF1C}">
      <dgm:prSet/>
      <dgm:spPr/>
      <dgm:t>
        <a:bodyPr/>
        <a:lstStyle/>
        <a:p>
          <a:endParaRPr lang="ru-RU" dirty="0">
            <a:solidFill>
              <a:schemeClr val="tx1"/>
            </a:solidFill>
          </a:endParaRPr>
        </a:p>
      </dgm:t>
    </dgm:pt>
    <dgm:pt modelId="{9718128A-12CC-41CD-A2FF-D0501DE662F4}" type="parTrans" cxnId="{860D14BB-9526-4C58-A9B1-DBC952A4E03E}">
      <dgm:prSet/>
      <dgm:spPr/>
      <dgm:t>
        <a:bodyPr/>
        <a:lstStyle/>
        <a:p>
          <a:endParaRPr lang="ru-RU"/>
        </a:p>
      </dgm:t>
    </dgm:pt>
    <dgm:pt modelId="{3F6FA6EF-62AD-45F1-A4AB-B1A304D130E3}" type="sibTrans" cxnId="{860D14BB-9526-4C58-A9B1-DBC952A4E03E}">
      <dgm:prSet/>
      <dgm:spPr/>
      <dgm:t>
        <a:bodyPr/>
        <a:lstStyle/>
        <a:p>
          <a:endParaRPr lang="ru-RU"/>
        </a:p>
      </dgm:t>
    </dgm:pt>
    <dgm:pt modelId="{200DA517-2317-421D-9768-205CECABFF90}">
      <dgm:prSet/>
      <dgm:spPr/>
      <dgm:t>
        <a:bodyPr/>
        <a:lstStyle/>
        <a:p>
          <a:r>
            <a:rPr lang="ru-RU" dirty="0" smtClean="0"/>
            <a:t>Допуск детей к пребыванию в лагере необходимо осуществлять согласно Приказу Минздрава России от 13.06.2018 № 327н «Об утверждении Порядка оказания медицинской помощи несовершеннолетним в период оздоровления и организованного отдыха»</a:t>
          </a:r>
          <a:endParaRPr lang="ru-RU" dirty="0"/>
        </a:p>
      </dgm:t>
    </dgm:pt>
    <dgm:pt modelId="{2850BD10-E4BB-4330-86F9-AD5C2A169825}" type="parTrans" cxnId="{6064FA30-B1E0-4FCF-B3AB-EF17BE2775AE}">
      <dgm:prSet/>
      <dgm:spPr/>
      <dgm:t>
        <a:bodyPr/>
        <a:lstStyle/>
        <a:p>
          <a:endParaRPr lang="ru-RU"/>
        </a:p>
      </dgm:t>
    </dgm:pt>
    <dgm:pt modelId="{04E1C068-1F63-48B1-84EA-E385A3B8FCDD}" type="sibTrans" cxnId="{6064FA30-B1E0-4FCF-B3AB-EF17BE2775AE}">
      <dgm:prSet/>
      <dgm:spPr/>
      <dgm:t>
        <a:bodyPr/>
        <a:lstStyle/>
        <a:p>
          <a:endParaRPr lang="ru-RU"/>
        </a:p>
      </dgm:t>
    </dgm:pt>
    <dgm:pt modelId="{AD5F8B62-FC76-4841-8D3E-733FF046EA60}" type="pres">
      <dgm:prSet presAssocID="{99EFEF0B-7BE1-4B0F-91EF-A9A40236ABA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86E49B-7AC2-482A-BF7C-2CB924367DE8}" type="pres">
      <dgm:prSet presAssocID="{83793326-BB1F-4ECE-883C-89DB39A1E908}" presName="composite" presStyleCnt="0"/>
      <dgm:spPr/>
    </dgm:pt>
    <dgm:pt modelId="{4C6B633E-5016-46DC-BA32-3C0C96D09037}" type="pres">
      <dgm:prSet presAssocID="{83793326-BB1F-4ECE-883C-89DB39A1E908}" presName="parentText" presStyleLbl="alignNode1" presStyleIdx="0" presStyleCnt="7" custScaleX="73873" custScaleY="36507" custLinFactNeighborX="19509" custLinFactNeighborY="905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D5B1E-9921-4906-BBEA-6B6E1FA63157}" type="pres">
      <dgm:prSet presAssocID="{83793326-BB1F-4ECE-883C-89DB39A1E908}" presName="descendantText" presStyleLbl="alignAcc1" presStyleIdx="0" presStyleCnt="7" custScaleY="100000" custLinFactNeighborX="0" custLinFactNeighborY="-2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0EDB4F-0432-4673-ABB2-2FA58D6A8E06}" type="pres">
      <dgm:prSet presAssocID="{367904C2-7B85-4AB8-8DED-A15BE6557D64}" presName="sp" presStyleCnt="0"/>
      <dgm:spPr/>
    </dgm:pt>
    <dgm:pt modelId="{DE7EC1B7-2AFD-4C6E-86BB-D364721A5282}" type="pres">
      <dgm:prSet presAssocID="{B5424B65-CF87-4E2B-90BC-2DC712301F6A}" presName="composite" presStyleCnt="0"/>
      <dgm:spPr/>
    </dgm:pt>
    <dgm:pt modelId="{F2759129-85EE-4DE5-9185-900B26337C24}" type="pres">
      <dgm:prSet presAssocID="{B5424B65-CF87-4E2B-90BC-2DC712301F6A}" presName="parentText" presStyleLbl="alignNode1" presStyleIdx="1" presStyleCnt="7" custScaleX="71201" custScaleY="37322" custLinFactNeighborX="19355" custLinFactNeighborY="115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D494C9-5955-451B-952A-94D2A36C58F3}" type="pres">
      <dgm:prSet presAssocID="{B5424B65-CF87-4E2B-90BC-2DC712301F6A}" presName="descendantText" presStyleLbl="alignAcc1" presStyleIdx="1" presStyleCnt="7" custLinFactNeighborX="-104" custLinFactNeighborY="-7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47A883-DC39-4A26-BDF4-BF8821293E1D}" type="pres">
      <dgm:prSet presAssocID="{34A068F7-7EFC-4F55-A89C-821FC06392DD}" presName="sp" presStyleCnt="0"/>
      <dgm:spPr/>
    </dgm:pt>
    <dgm:pt modelId="{1CFC9888-0418-4B2A-86D6-C1A9ACD9FB4F}" type="pres">
      <dgm:prSet presAssocID="{4536A438-2D66-47DD-B2BD-656EB4395AB5}" presName="composite" presStyleCnt="0"/>
      <dgm:spPr/>
    </dgm:pt>
    <dgm:pt modelId="{19B558AD-EEAC-4082-B39E-47EDCEA8BA65}" type="pres">
      <dgm:prSet presAssocID="{4536A438-2D66-47DD-B2BD-656EB4395AB5}" presName="parentText" presStyleLbl="alignNode1" presStyleIdx="2" presStyleCnt="7" custScaleX="71067" custScaleY="36332" custLinFactNeighborX="19545" custLinFactNeighborY="113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2BAFF0-5D46-4A8E-A60E-631BD9A98226}" type="pres">
      <dgm:prSet presAssocID="{4536A438-2D66-47DD-B2BD-656EB4395AB5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D1DE09-A250-44BF-892C-33B4C5A0F4C8}" type="pres">
      <dgm:prSet presAssocID="{2569ECB9-0370-4ECE-9BB2-E5F100B66812}" presName="sp" presStyleCnt="0"/>
      <dgm:spPr/>
    </dgm:pt>
    <dgm:pt modelId="{1A2F8E5A-01CF-4826-8D58-1B96A01967DB}" type="pres">
      <dgm:prSet presAssocID="{14651F84-15CB-45FD-B971-2ED491B0E4A7}" presName="composite" presStyleCnt="0"/>
      <dgm:spPr/>
    </dgm:pt>
    <dgm:pt modelId="{B39EBB77-44B4-49FA-A98B-8002B3ACA9EA}" type="pres">
      <dgm:prSet presAssocID="{14651F84-15CB-45FD-B971-2ED491B0E4A7}" presName="parentText" presStyleLbl="alignNode1" presStyleIdx="3" presStyleCnt="7" custScaleX="71928" custScaleY="39235" custLinFactNeighborX="20997" custLinFactNeighborY="572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02CB2D-61EA-44DB-82BA-73A1AA0072FD}" type="pres">
      <dgm:prSet presAssocID="{14651F84-15CB-45FD-B971-2ED491B0E4A7}" presName="descendantText" presStyleLbl="alignAcc1" presStyleIdx="3" presStyleCnt="7" custScaleY="62606" custLinFactNeighborX="-206" custLinFactNeighborY="-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ABB845-9D0B-480E-B9F0-C09C79D1CA8D}" type="pres">
      <dgm:prSet presAssocID="{FF2BA7C2-D41C-4E23-84EF-CD410B4171E5}" presName="sp" presStyleCnt="0"/>
      <dgm:spPr/>
    </dgm:pt>
    <dgm:pt modelId="{2176DAE1-2C00-4965-B344-8D03E989BE2A}" type="pres">
      <dgm:prSet presAssocID="{B521DA8A-CD7A-4160-B2AF-06AFF2BAEB47}" presName="composite" presStyleCnt="0"/>
      <dgm:spPr/>
    </dgm:pt>
    <dgm:pt modelId="{46F2C2D9-F301-4829-9787-162312CC6D4E}" type="pres">
      <dgm:prSet presAssocID="{B521DA8A-CD7A-4160-B2AF-06AFF2BAEB47}" presName="parentText" presStyleLbl="alignNode1" presStyleIdx="4" presStyleCnt="7" custScaleX="70426" custScaleY="38554" custLinFactNeighborX="21394" custLinFactNeighborY="110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F92469-1FE3-444E-85E4-6778D85FFEE5}" type="pres">
      <dgm:prSet presAssocID="{B521DA8A-CD7A-4160-B2AF-06AFF2BAEB47}" presName="descendantText" presStyleLbl="alignAcc1" presStyleIdx="4" presStyleCnt="7" custScaleY="70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B515A-58F9-4B11-81AB-183134D90BF2}" type="pres">
      <dgm:prSet presAssocID="{8164EBCF-5225-4C3C-8129-1972E73ABC77}" presName="sp" presStyleCnt="0"/>
      <dgm:spPr/>
    </dgm:pt>
    <dgm:pt modelId="{AB4D1C25-F6F2-4D0B-89C2-68483D570599}" type="pres">
      <dgm:prSet presAssocID="{39C9226D-2092-4DDE-96CB-96918842EC43}" presName="composite" presStyleCnt="0"/>
      <dgm:spPr/>
    </dgm:pt>
    <dgm:pt modelId="{5BF60855-839C-4515-A7F3-6441808A78A7}" type="pres">
      <dgm:prSet presAssocID="{39C9226D-2092-4DDE-96CB-96918842EC43}" presName="parentText" presStyleLbl="alignNode1" presStyleIdx="5" presStyleCnt="7" custScaleX="74354" custScaleY="38025" custLinFactNeighborX="21827" custLinFactNeighborY="143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C33D2A-B06B-452C-AB9F-F357834C6719}" type="pres">
      <dgm:prSet presAssocID="{39C9226D-2092-4DDE-96CB-96918842EC43}" presName="descendantText" presStyleLbl="alignAcc1" presStyleIdx="5" presStyleCnt="7" custScaleY="74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891E73-4EEA-44F1-962C-5AA72C570604}" type="pres">
      <dgm:prSet presAssocID="{9049C88E-E2EA-4AE1-AB0C-A9DB15F6DA41}" presName="sp" presStyleCnt="0"/>
      <dgm:spPr/>
    </dgm:pt>
    <dgm:pt modelId="{457FDCD5-06DA-40EE-8F70-241C5BB1F541}" type="pres">
      <dgm:prSet presAssocID="{A3A1FCA2-2D87-4C0F-8ABB-96E2B1DC36AA}" presName="composite" presStyleCnt="0"/>
      <dgm:spPr/>
    </dgm:pt>
    <dgm:pt modelId="{39326154-35F6-4C8C-B435-90BBAEE0D9E9}" type="pres">
      <dgm:prSet presAssocID="{A3A1FCA2-2D87-4C0F-8ABB-96E2B1DC36AA}" presName="parentText" presStyleLbl="alignNode1" presStyleIdx="6" presStyleCnt="7" custScaleX="77123" custScaleY="37364" custLinFactNeighborX="18018" custLinFactNeighborY="126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F3CF13-81EC-46E0-B7C5-76BA91E04A5C}" type="pres">
      <dgm:prSet presAssocID="{A3A1FCA2-2D87-4C0F-8ABB-96E2B1DC36AA}" presName="descendantText" presStyleLbl="alignAcc1" presStyleIdx="6" presStyleCnt="7" custScaleY="76184" custLinFactNeighborX="-16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322891-9761-46EE-B786-CFFD50A4DD39}" srcId="{99EFEF0B-7BE1-4B0F-91EF-A9A40236ABA0}" destId="{B521DA8A-CD7A-4160-B2AF-06AFF2BAEB47}" srcOrd="4" destOrd="0" parTransId="{6D305776-5886-459A-8711-12F4F6962162}" sibTransId="{8164EBCF-5225-4C3C-8129-1972E73ABC77}"/>
    <dgm:cxn modelId="{7FBF6936-990E-4D15-8E09-69B59EA56C14}" srcId="{99EFEF0B-7BE1-4B0F-91EF-A9A40236ABA0}" destId="{A3A1FCA2-2D87-4C0F-8ABB-96E2B1DC36AA}" srcOrd="6" destOrd="0" parTransId="{59CDCB96-BD35-4CBA-80E4-C66B604EB28C}" sibTransId="{D133616A-A056-4623-9EFB-09C177398F78}"/>
    <dgm:cxn modelId="{6443E738-6119-4C34-ADB6-7068AAF3643E}" srcId="{B521DA8A-CD7A-4160-B2AF-06AFF2BAEB47}" destId="{DB575E79-3B21-457F-8870-F9946C371FC0}" srcOrd="0" destOrd="0" parTransId="{A369D3F2-A820-4776-9449-C7C76E9C7387}" sibTransId="{F4002649-9E18-498E-88D4-0908C034F3D8}"/>
    <dgm:cxn modelId="{DA80390F-FEC6-4F99-9661-731267E99F1B}" type="presOf" srcId="{200DA517-2317-421D-9768-205CECABFF90}" destId="{3EF3CF13-81EC-46E0-B7C5-76BA91E04A5C}" srcOrd="0" destOrd="1" presId="urn:microsoft.com/office/officeart/2005/8/layout/chevron2"/>
    <dgm:cxn modelId="{D246E859-F3FF-4C93-9212-07C74E182F00}" type="presOf" srcId="{39C9226D-2092-4DDE-96CB-96918842EC43}" destId="{5BF60855-839C-4515-A7F3-6441808A78A7}" srcOrd="0" destOrd="0" presId="urn:microsoft.com/office/officeart/2005/8/layout/chevron2"/>
    <dgm:cxn modelId="{EC1204EB-2C54-41DF-AD5F-0C43DDC435E3}" type="presOf" srcId="{A14F1F1E-5774-4F66-B55F-1E696689C282}" destId="{C3D494C9-5955-451B-952A-94D2A36C58F3}" srcOrd="0" destOrd="0" presId="urn:microsoft.com/office/officeart/2005/8/layout/chevron2"/>
    <dgm:cxn modelId="{791DF583-C70C-4A3F-9AAB-A0A0707ED715}" srcId="{B5424B65-CF87-4E2B-90BC-2DC712301F6A}" destId="{A14F1F1E-5774-4F66-B55F-1E696689C282}" srcOrd="0" destOrd="0" parTransId="{0BCF3A48-0CC4-4A6D-A814-6BFF03F3235C}" sibTransId="{4B03A642-BC67-423F-B0A0-E06FC4D12C73}"/>
    <dgm:cxn modelId="{8A399899-1ACD-41C8-BCC5-1B3AC8807943}" type="presOf" srcId="{B521DA8A-CD7A-4160-B2AF-06AFF2BAEB47}" destId="{46F2C2D9-F301-4829-9787-162312CC6D4E}" srcOrd="0" destOrd="0" presId="urn:microsoft.com/office/officeart/2005/8/layout/chevron2"/>
    <dgm:cxn modelId="{8E5DC00C-DA0E-4822-8B3F-F129015C9144}" type="presOf" srcId="{14651F84-15CB-45FD-B971-2ED491B0E4A7}" destId="{B39EBB77-44B4-49FA-A98B-8002B3ACA9EA}" srcOrd="0" destOrd="0" presId="urn:microsoft.com/office/officeart/2005/8/layout/chevron2"/>
    <dgm:cxn modelId="{72E6C05B-12BA-47A9-860F-B1AB94C6FAB2}" srcId="{14651F84-15CB-45FD-B971-2ED491B0E4A7}" destId="{18D287A7-0460-4A40-93AA-6E984DF4178B}" srcOrd="0" destOrd="0" parTransId="{C6D6C4CC-3880-4DE3-B65C-DEDCE129ECA7}" sibTransId="{D2F08758-6BAC-4787-9AF6-EA02F82990BC}"/>
    <dgm:cxn modelId="{ED841526-61DA-4676-8E7E-DF30C24D6655}" type="presOf" srcId="{B5424B65-CF87-4E2B-90BC-2DC712301F6A}" destId="{F2759129-85EE-4DE5-9185-900B26337C24}" srcOrd="0" destOrd="0" presId="urn:microsoft.com/office/officeart/2005/8/layout/chevron2"/>
    <dgm:cxn modelId="{8B3232F9-2EFC-40CD-A97A-319BBC697A0C}" type="presOf" srcId="{83793326-BB1F-4ECE-883C-89DB39A1E908}" destId="{4C6B633E-5016-46DC-BA32-3C0C96D09037}" srcOrd="0" destOrd="0" presId="urn:microsoft.com/office/officeart/2005/8/layout/chevron2"/>
    <dgm:cxn modelId="{C975AD72-EA91-4E81-9894-F3C1C18889DC}" srcId="{99EFEF0B-7BE1-4B0F-91EF-A9A40236ABA0}" destId="{14651F84-15CB-45FD-B971-2ED491B0E4A7}" srcOrd="3" destOrd="0" parTransId="{16EB3CE0-A7FE-426D-B71A-D9A5221CEBBB}" sibTransId="{FF2BA7C2-D41C-4E23-84EF-CD410B4171E5}"/>
    <dgm:cxn modelId="{5E9A8723-66AE-42B9-BF3C-58B8F6C178AF}" srcId="{99EFEF0B-7BE1-4B0F-91EF-A9A40236ABA0}" destId="{83793326-BB1F-4ECE-883C-89DB39A1E908}" srcOrd="0" destOrd="0" parTransId="{EA9E5D87-2026-4202-AAB0-BA565AB967A9}" sibTransId="{367904C2-7B85-4AB8-8DED-A15BE6557D64}"/>
    <dgm:cxn modelId="{88C65B46-8858-4187-AE4D-24D10A73BB9A}" type="presOf" srcId="{A3A1FCA2-2D87-4C0F-8ABB-96E2B1DC36AA}" destId="{39326154-35F6-4C8C-B435-90BBAEE0D9E9}" srcOrd="0" destOrd="0" presId="urn:microsoft.com/office/officeart/2005/8/layout/chevron2"/>
    <dgm:cxn modelId="{518D26F5-89F3-4D48-AB79-BE5BA62BDE30}" srcId="{4536A438-2D66-47DD-B2BD-656EB4395AB5}" destId="{462D4445-59C1-4EC6-920B-04C895D58D88}" srcOrd="0" destOrd="0" parTransId="{38616C58-83CC-4ECD-A16B-1AE5E919689C}" sibTransId="{5A71D0E5-35C3-411A-BD24-04E7715A624F}"/>
    <dgm:cxn modelId="{4871268F-1EA1-43E1-A7FF-2AED9BAB53F9}" type="presOf" srcId="{18D287A7-0460-4A40-93AA-6E984DF4178B}" destId="{3A02CB2D-61EA-44DB-82BA-73A1AA0072FD}" srcOrd="0" destOrd="0" presId="urn:microsoft.com/office/officeart/2005/8/layout/chevron2"/>
    <dgm:cxn modelId="{8BFDE723-C65C-4DA8-91E0-796081A60A79}" srcId="{99EFEF0B-7BE1-4B0F-91EF-A9A40236ABA0}" destId="{B5424B65-CF87-4E2B-90BC-2DC712301F6A}" srcOrd="1" destOrd="0" parTransId="{B636D61E-95B1-43AB-BC11-7700314AE1F5}" sibTransId="{34A068F7-7EFC-4F55-A89C-821FC06392DD}"/>
    <dgm:cxn modelId="{8168DF3E-D09E-4963-AB19-88EE49A6896F}" type="presOf" srcId="{58D5F1B0-8E0E-4433-A63A-AF08F2A9EF1C}" destId="{3EF3CF13-81EC-46E0-B7C5-76BA91E04A5C}" srcOrd="0" destOrd="0" presId="urn:microsoft.com/office/officeart/2005/8/layout/chevron2"/>
    <dgm:cxn modelId="{5A40FA07-0AA7-4773-94A5-4ABA3C58087A}" type="presOf" srcId="{F9CB956E-13D0-4F8A-8356-D1FE330DA0D2}" destId="{8A4D5B1E-9921-4906-BBEA-6B6E1FA63157}" srcOrd="0" destOrd="0" presId="urn:microsoft.com/office/officeart/2005/8/layout/chevron2"/>
    <dgm:cxn modelId="{6064FA30-B1E0-4FCF-B3AB-EF17BE2775AE}" srcId="{A3A1FCA2-2D87-4C0F-8ABB-96E2B1DC36AA}" destId="{200DA517-2317-421D-9768-205CECABFF90}" srcOrd="1" destOrd="0" parTransId="{2850BD10-E4BB-4330-86F9-AD5C2A169825}" sibTransId="{04E1C068-1F63-48B1-84EA-E385A3B8FCDD}"/>
    <dgm:cxn modelId="{465166EF-B326-4281-99A6-162F3ECE0DDF}" type="presOf" srcId="{99EFEF0B-7BE1-4B0F-91EF-A9A40236ABA0}" destId="{AD5F8B62-FC76-4841-8D3E-733FF046EA60}" srcOrd="0" destOrd="0" presId="urn:microsoft.com/office/officeart/2005/8/layout/chevron2"/>
    <dgm:cxn modelId="{860D14BB-9526-4C58-A9B1-DBC952A4E03E}" srcId="{A3A1FCA2-2D87-4C0F-8ABB-96E2B1DC36AA}" destId="{58D5F1B0-8E0E-4433-A63A-AF08F2A9EF1C}" srcOrd="0" destOrd="0" parTransId="{9718128A-12CC-41CD-A2FF-D0501DE662F4}" sibTransId="{3F6FA6EF-62AD-45F1-A4AB-B1A304D130E3}"/>
    <dgm:cxn modelId="{5A08FAF9-E872-4A63-A09E-F00214500E25}" type="presOf" srcId="{4536A438-2D66-47DD-B2BD-656EB4395AB5}" destId="{19B558AD-EEAC-4082-B39E-47EDCEA8BA65}" srcOrd="0" destOrd="0" presId="urn:microsoft.com/office/officeart/2005/8/layout/chevron2"/>
    <dgm:cxn modelId="{259B8AF4-58C2-4875-A95F-78704F9EB69F}" type="presOf" srcId="{DB575E79-3B21-457F-8870-F9946C371FC0}" destId="{BEF92469-1FE3-444E-85E4-6778D85FFEE5}" srcOrd="0" destOrd="0" presId="urn:microsoft.com/office/officeart/2005/8/layout/chevron2"/>
    <dgm:cxn modelId="{B29572D9-2383-47C6-A9DF-246A47DD2DB3}" srcId="{99EFEF0B-7BE1-4B0F-91EF-A9A40236ABA0}" destId="{39C9226D-2092-4DDE-96CB-96918842EC43}" srcOrd="5" destOrd="0" parTransId="{EA38B578-7603-470E-82CE-EA45DD9A50D5}" sibTransId="{9049C88E-E2EA-4AE1-AB0C-A9DB15F6DA41}"/>
    <dgm:cxn modelId="{64766FCF-714B-4D3A-8714-C0C2773E91CF}" type="presOf" srcId="{A3FE2FDF-4393-4426-9CB9-D6281CAF8207}" destId="{45C33D2A-B06B-452C-AB9F-F357834C6719}" srcOrd="0" destOrd="0" presId="urn:microsoft.com/office/officeart/2005/8/layout/chevron2"/>
    <dgm:cxn modelId="{7192A5F2-33FA-489C-A7C0-83B594128327}" srcId="{39C9226D-2092-4DDE-96CB-96918842EC43}" destId="{A3FE2FDF-4393-4426-9CB9-D6281CAF8207}" srcOrd="0" destOrd="0" parTransId="{744AC813-C9C3-420A-AAA5-E4A198250F3D}" sibTransId="{07F73207-DA95-481F-81DC-A9244850D7AF}"/>
    <dgm:cxn modelId="{5593770D-CF58-43CF-A1FF-4E7A262854D6}" type="presOf" srcId="{462D4445-59C1-4EC6-920B-04C895D58D88}" destId="{662BAFF0-5D46-4A8E-A60E-631BD9A98226}" srcOrd="0" destOrd="0" presId="urn:microsoft.com/office/officeart/2005/8/layout/chevron2"/>
    <dgm:cxn modelId="{B6DAD35B-0376-445E-AE25-0AF23447ECA3}" srcId="{99EFEF0B-7BE1-4B0F-91EF-A9A40236ABA0}" destId="{4536A438-2D66-47DD-B2BD-656EB4395AB5}" srcOrd="2" destOrd="0" parTransId="{F1334875-13A7-48E9-A209-850C607B4A8D}" sibTransId="{2569ECB9-0370-4ECE-9BB2-E5F100B66812}"/>
    <dgm:cxn modelId="{8F89F2C7-A090-4876-AE53-EBD6FEA1EF45}" srcId="{83793326-BB1F-4ECE-883C-89DB39A1E908}" destId="{F9CB956E-13D0-4F8A-8356-D1FE330DA0D2}" srcOrd="0" destOrd="0" parTransId="{40ADFF17-283B-479B-ABC9-B90BFB054DA3}" sibTransId="{C4F88B80-7463-4927-BF62-A88D336669EF}"/>
    <dgm:cxn modelId="{0CE34C39-CC9E-4C2E-99C6-386F9222ECEE}" type="presParOf" srcId="{AD5F8B62-FC76-4841-8D3E-733FF046EA60}" destId="{7286E49B-7AC2-482A-BF7C-2CB924367DE8}" srcOrd="0" destOrd="0" presId="urn:microsoft.com/office/officeart/2005/8/layout/chevron2"/>
    <dgm:cxn modelId="{E834CE74-E4D3-458A-B71B-9CEA6EA1E0CC}" type="presParOf" srcId="{7286E49B-7AC2-482A-BF7C-2CB924367DE8}" destId="{4C6B633E-5016-46DC-BA32-3C0C96D09037}" srcOrd="0" destOrd="0" presId="urn:microsoft.com/office/officeart/2005/8/layout/chevron2"/>
    <dgm:cxn modelId="{BAD6C4CF-B730-4487-82B0-21976EF4B950}" type="presParOf" srcId="{7286E49B-7AC2-482A-BF7C-2CB924367DE8}" destId="{8A4D5B1E-9921-4906-BBEA-6B6E1FA63157}" srcOrd="1" destOrd="0" presId="urn:microsoft.com/office/officeart/2005/8/layout/chevron2"/>
    <dgm:cxn modelId="{91D96A69-FDFD-4ED5-A38D-DAE1CECC7960}" type="presParOf" srcId="{AD5F8B62-FC76-4841-8D3E-733FF046EA60}" destId="{ED0EDB4F-0432-4673-ABB2-2FA58D6A8E06}" srcOrd="1" destOrd="0" presId="urn:microsoft.com/office/officeart/2005/8/layout/chevron2"/>
    <dgm:cxn modelId="{886CDA04-BDCB-4764-BC1F-7786C4B91E56}" type="presParOf" srcId="{AD5F8B62-FC76-4841-8D3E-733FF046EA60}" destId="{DE7EC1B7-2AFD-4C6E-86BB-D364721A5282}" srcOrd="2" destOrd="0" presId="urn:microsoft.com/office/officeart/2005/8/layout/chevron2"/>
    <dgm:cxn modelId="{5E4887FA-F992-46F0-9328-C9F75D2B3B55}" type="presParOf" srcId="{DE7EC1B7-2AFD-4C6E-86BB-D364721A5282}" destId="{F2759129-85EE-4DE5-9185-900B26337C24}" srcOrd="0" destOrd="0" presId="urn:microsoft.com/office/officeart/2005/8/layout/chevron2"/>
    <dgm:cxn modelId="{116B63AF-0522-49EE-9C99-5ADA82A39870}" type="presParOf" srcId="{DE7EC1B7-2AFD-4C6E-86BB-D364721A5282}" destId="{C3D494C9-5955-451B-952A-94D2A36C58F3}" srcOrd="1" destOrd="0" presId="urn:microsoft.com/office/officeart/2005/8/layout/chevron2"/>
    <dgm:cxn modelId="{8C5D9322-BC5E-40B3-B867-5471E919D486}" type="presParOf" srcId="{AD5F8B62-FC76-4841-8D3E-733FF046EA60}" destId="{A247A883-DC39-4A26-BDF4-BF8821293E1D}" srcOrd="3" destOrd="0" presId="urn:microsoft.com/office/officeart/2005/8/layout/chevron2"/>
    <dgm:cxn modelId="{B54CF6B4-6E24-489E-8C33-1F7028B5150B}" type="presParOf" srcId="{AD5F8B62-FC76-4841-8D3E-733FF046EA60}" destId="{1CFC9888-0418-4B2A-86D6-C1A9ACD9FB4F}" srcOrd="4" destOrd="0" presId="urn:microsoft.com/office/officeart/2005/8/layout/chevron2"/>
    <dgm:cxn modelId="{CD492A3D-7183-4BF0-B257-CC2DB141E00A}" type="presParOf" srcId="{1CFC9888-0418-4B2A-86D6-C1A9ACD9FB4F}" destId="{19B558AD-EEAC-4082-B39E-47EDCEA8BA65}" srcOrd="0" destOrd="0" presId="urn:microsoft.com/office/officeart/2005/8/layout/chevron2"/>
    <dgm:cxn modelId="{67509047-F30E-4B65-BF94-32AB9895E908}" type="presParOf" srcId="{1CFC9888-0418-4B2A-86D6-C1A9ACD9FB4F}" destId="{662BAFF0-5D46-4A8E-A60E-631BD9A98226}" srcOrd="1" destOrd="0" presId="urn:microsoft.com/office/officeart/2005/8/layout/chevron2"/>
    <dgm:cxn modelId="{5C62F16F-A809-4302-9DE7-E5DA35BC7485}" type="presParOf" srcId="{AD5F8B62-FC76-4841-8D3E-733FF046EA60}" destId="{9FD1DE09-A250-44BF-892C-33B4C5A0F4C8}" srcOrd="5" destOrd="0" presId="urn:microsoft.com/office/officeart/2005/8/layout/chevron2"/>
    <dgm:cxn modelId="{90B1DB2A-0122-4CE6-A96A-0A131F5286E3}" type="presParOf" srcId="{AD5F8B62-FC76-4841-8D3E-733FF046EA60}" destId="{1A2F8E5A-01CF-4826-8D58-1B96A01967DB}" srcOrd="6" destOrd="0" presId="urn:microsoft.com/office/officeart/2005/8/layout/chevron2"/>
    <dgm:cxn modelId="{A1728840-6DFB-46E5-B8F6-357577F7902D}" type="presParOf" srcId="{1A2F8E5A-01CF-4826-8D58-1B96A01967DB}" destId="{B39EBB77-44B4-49FA-A98B-8002B3ACA9EA}" srcOrd="0" destOrd="0" presId="urn:microsoft.com/office/officeart/2005/8/layout/chevron2"/>
    <dgm:cxn modelId="{B9B7CA36-1CEB-4A47-817A-E0768E7D4C61}" type="presParOf" srcId="{1A2F8E5A-01CF-4826-8D58-1B96A01967DB}" destId="{3A02CB2D-61EA-44DB-82BA-73A1AA0072FD}" srcOrd="1" destOrd="0" presId="urn:microsoft.com/office/officeart/2005/8/layout/chevron2"/>
    <dgm:cxn modelId="{148DBA0F-5189-4A76-AA0D-489DA5F8587E}" type="presParOf" srcId="{AD5F8B62-FC76-4841-8D3E-733FF046EA60}" destId="{A4ABB845-9D0B-480E-B9F0-C09C79D1CA8D}" srcOrd="7" destOrd="0" presId="urn:microsoft.com/office/officeart/2005/8/layout/chevron2"/>
    <dgm:cxn modelId="{2C824520-1D52-4B7B-8EF9-FE2CF17C307C}" type="presParOf" srcId="{AD5F8B62-FC76-4841-8D3E-733FF046EA60}" destId="{2176DAE1-2C00-4965-B344-8D03E989BE2A}" srcOrd="8" destOrd="0" presId="urn:microsoft.com/office/officeart/2005/8/layout/chevron2"/>
    <dgm:cxn modelId="{5E6AF525-A708-473C-8F92-64743327A4F7}" type="presParOf" srcId="{2176DAE1-2C00-4965-B344-8D03E989BE2A}" destId="{46F2C2D9-F301-4829-9787-162312CC6D4E}" srcOrd="0" destOrd="0" presId="urn:microsoft.com/office/officeart/2005/8/layout/chevron2"/>
    <dgm:cxn modelId="{E4CF39AC-12A3-4041-92BA-B075FCECCBF3}" type="presParOf" srcId="{2176DAE1-2C00-4965-B344-8D03E989BE2A}" destId="{BEF92469-1FE3-444E-85E4-6778D85FFEE5}" srcOrd="1" destOrd="0" presId="urn:microsoft.com/office/officeart/2005/8/layout/chevron2"/>
    <dgm:cxn modelId="{EEB516E3-C839-4566-99E9-185A8D94B56E}" type="presParOf" srcId="{AD5F8B62-FC76-4841-8D3E-733FF046EA60}" destId="{7F8B515A-58F9-4B11-81AB-183134D90BF2}" srcOrd="9" destOrd="0" presId="urn:microsoft.com/office/officeart/2005/8/layout/chevron2"/>
    <dgm:cxn modelId="{F1EFBF8C-CDE1-4020-B94A-E5E5FEF91571}" type="presParOf" srcId="{AD5F8B62-FC76-4841-8D3E-733FF046EA60}" destId="{AB4D1C25-F6F2-4D0B-89C2-68483D570599}" srcOrd="10" destOrd="0" presId="urn:microsoft.com/office/officeart/2005/8/layout/chevron2"/>
    <dgm:cxn modelId="{12D851D8-1EDA-40FC-A820-E75F6821C37B}" type="presParOf" srcId="{AB4D1C25-F6F2-4D0B-89C2-68483D570599}" destId="{5BF60855-839C-4515-A7F3-6441808A78A7}" srcOrd="0" destOrd="0" presId="urn:microsoft.com/office/officeart/2005/8/layout/chevron2"/>
    <dgm:cxn modelId="{B07C690B-AB0D-47AF-9DB0-0753B71FCD5D}" type="presParOf" srcId="{AB4D1C25-F6F2-4D0B-89C2-68483D570599}" destId="{45C33D2A-B06B-452C-AB9F-F357834C6719}" srcOrd="1" destOrd="0" presId="urn:microsoft.com/office/officeart/2005/8/layout/chevron2"/>
    <dgm:cxn modelId="{3E97005F-0D5B-40B4-A0E1-690545C80806}" type="presParOf" srcId="{AD5F8B62-FC76-4841-8D3E-733FF046EA60}" destId="{17891E73-4EEA-44F1-962C-5AA72C570604}" srcOrd="11" destOrd="0" presId="urn:microsoft.com/office/officeart/2005/8/layout/chevron2"/>
    <dgm:cxn modelId="{C10E0EB6-EA1F-470B-8D8B-DE3130515093}" type="presParOf" srcId="{AD5F8B62-FC76-4841-8D3E-733FF046EA60}" destId="{457FDCD5-06DA-40EE-8F70-241C5BB1F541}" srcOrd="12" destOrd="0" presId="urn:microsoft.com/office/officeart/2005/8/layout/chevron2"/>
    <dgm:cxn modelId="{CB1B26F2-161C-4C35-B552-57EFF2330874}" type="presParOf" srcId="{457FDCD5-06DA-40EE-8F70-241C5BB1F541}" destId="{39326154-35F6-4C8C-B435-90BBAEE0D9E9}" srcOrd="0" destOrd="0" presId="urn:microsoft.com/office/officeart/2005/8/layout/chevron2"/>
    <dgm:cxn modelId="{907DB339-EBD7-4F90-9728-632062CFA80E}" type="presParOf" srcId="{457FDCD5-06DA-40EE-8F70-241C5BB1F541}" destId="{3EF3CF13-81EC-46E0-B7C5-76BA91E04A5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B633E-5016-46DC-BA32-3C0C96D09037}">
      <dsp:nvSpPr>
        <dsp:cNvPr id="0" name=""/>
        <dsp:cNvSpPr/>
      </dsp:nvSpPr>
      <dsp:spPr>
        <a:xfrm rot="5400000">
          <a:off x="317234" y="225222"/>
          <a:ext cx="544786" cy="77167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 rot="-5400000">
        <a:off x="203790" y="338666"/>
        <a:ext cx="771674" cy="544786"/>
      </dsp:txXfrm>
    </dsp:sp>
    <dsp:sp modelId="{8A4D5B1E-9921-4906-BBEA-6B6E1FA63157}">
      <dsp:nvSpPr>
        <dsp:cNvPr id="0" name=""/>
        <dsp:cNvSpPr/>
      </dsp:nvSpPr>
      <dsp:spPr>
        <a:xfrm rot="5400000">
          <a:off x="5823744" y="-4599219"/>
          <a:ext cx="969982" cy="105282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Штаб по борьбе с распространением новой </a:t>
          </a:r>
          <a:r>
            <a:rPr lang="ru-RU" sz="1400" kern="1200" dirty="0" err="1" smtClean="0"/>
            <a:t>коронавирусной</a:t>
          </a:r>
          <a:r>
            <a:rPr lang="ru-RU" sz="1400" kern="1200" dirty="0" smtClean="0"/>
            <a:t> инфекции (COVID-19) на территории Республики Саха (Якутия</a:t>
          </a:r>
          <a:endParaRPr lang="ru-RU" sz="1400" kern="1200" dirty="0"/>
        </a:p>
      </dsp:txBody>
      <dsp:txXfrm rot="-5400000">
        <a:off x="1044597" y="227279"/>
        <a:ext cx="10480927" cy="875280"/>
      </dsp:txXfrm>
    </dsp:sp>
    <dsp:sp modelId="{F2759129-85EE-4DE5-9185-900B26337C24}">
      <dsp:nvSpPr>
        <dsp:cNvPr id="0" name=""/>
        <dsp:cNvSpPr/>
      </dsp:nvSpPr>
      <dsp:spPr>
        <a:xfrm rot="5400000">
          <a:off x="295588" y="1115011"/>
          <a:ext cx="556949" cy="74376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202181" y="1208418"/>
        <a:ext cx="743763" cy="556949"/>
      </dsp:txXfrm>
    </dsp:sp>
    <dsp:sp modelId="{C3D494C9-5955-451B-952A-94D2A36C58F3}">
      <dsp:nvSpPr>
        <dsp:cNvPr id="0" name=""/>
        <dsp:cNvSpPr/>
      </dsp:nvSpPr>
      <dsp:spPr>
        <a:xfrm rot="5400000">
          <a:off x="5812795" y="-3750668"/>
          <a:ext cx="969982" cy="105282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ответственное лицо – Глава администрации муниципального района (городского округа)</a:t>
          </a:r>
          <a:endParaRPr lang="ru-RU" sz="1400" kern="1200" dirty="0"/>
        </a:p>
      </dsp:txBody>
      <dsp:txXfrm rot="-5400000">
        <a:off x="1033648" y="1075830"/>
        <a:ext cx="10480927" cy="875280"/>
      </dsp:txXfrm>
    </dsp:sp>
    <dsp:sp modelId="{19B558AD-EEAC-4082-B39E-47EDCEA8BA65}">
      <dsp:nvSpPr>
        <dsp:cNvPr id="0" name=""/>
        <dsp:cNvSpPr/>
      </dsp:nvSpPr>
      <dsp:spPr>
        <a:xfrm rot="5400000">
          <a:off x="304260" y="1937800"/>
          <a:ext cx="542175" cy="742363"/>
        </a:xfrm>
        <a:prstGeom prst="chevron">
          <a:avLst/>
        </a:prstGeom>
        <a:gradFill rotWithShape="0">
          <a:gsLst>
            <a:gs pos="0">
              <a:schemeClr val="accent1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204166" y="2037894"/>
        <a:ext cx="742363" cy="542175"/>
      </dsp:txXfrm>
    </dsp:sp>
    <dsp:sp modelId="{662BAFF0-5D46-4A8E-A60E-631BD9A98226}">
      <dsp:nvSpPr>
        <dsp:cNvPr id="0" name=""/>
        <dsp:cNvSpPr/>
      </dsp:nvSpPr>
      <dsp:spPr>
        <a:xfrm rot="5400000">
          <a:off x="5823744" y="-2910731"/>
          <a:ext cx="969982" cy="105282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согласованное действие межведомственной комиссии по организации отдыха детей в каникулярное время, в части проведения акта приемки надзорных органов, осуществления медицинского  обеспечения (обязательный медперсонал: врач и медсестра), определения наполняемости детей не более 50 % от проектной вместимости и </a:t>
          </a:r>
          <a:r>
            <a:rPr lang="ru-RU" sz="1400" kern="1200" dirty="0" err="1" smtClean="0"/>
            <a:t>др</a:t>
          </a:r>
          <a:endParaRPr lang="ru-RU" sz="1400" kern="1200" dirty="0"/>
        </a:p>
      </dsp:txBody>
      <dsp:txXfrm rot="-5400000">
        <a:off x="1044597" y="1915767"/>
        <a:ext cx="10480927" cy="875280"/>
      </dsp:txXfrm>
    </dsp:sp>
    <dsp:sp modelId="{B39EBB77-44B4-49FA-A98B-8002B3ACA9EA}">
      <dsp:nvSpPr>
        <dsp:cNvPr id="0" name=""/>
        <dsp:cNvSpPr/>
      </dsp:nvSpPr>
      <dsp:spPr>
        <a:xfrm rot="5400000">
          <a:off x="302264" y="2703334"/>
          <a:ext cx="585496" cy="75135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kern="1200"/>
        </a:p>
      </dsp:txBody>
      <dsp:txXfrm rot="-5400000">
        <a:off x="219334" y="2786264"/>
        <a:ext cx="751357" cy="585496"/>
      </dsp:txXfrm>
    </dsp:sp>
    <dsp:sp modelId="{3A02CB2D-61EA-44DB-82BA-73A1AA0072FD}">
      <dsp:nvSpPr>
        <dsp:cNvPr id="0" name=""/>
        <dsp:cNvSpPr/>
      </dsp:nvSpPr>
      <dsp:spPr>
        <a:xfrm rot="5400000">
          <a:off x="5983413" y="-2086226"/>
          <a:ext cx="607267" cy="105282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Предусматривает дополнительные финансовые средства для обеспечения средствами индивидуальной защиты  и приобретения дезинфицирующих средств по потребностям ДЗСОЛ</a:t>
          </a:r>
          <a:endParaRPr lang="ru-RU" sz="1400" kern="1200" dirty="0"/>
        </a:p>
      </dsp:txBody>
      <dsp:txXfrm rot="-5400000">
        <a:off x="1022908" y="2903923"/>
        <a:ext cx="10498634" cy="547979"/>
      </dsp:txXfrm>
    </dsp:sp>
    <dsp:sp modelId="{46F2C2D9-F301-4829-9787-162312CC6D4E}">
      <dsp:nvSpPr>
        <dsp:cNvPr id="0" name=""/>
        <dsp:cNvSpPr/>
      </dsp:nvSpPr>
      <dsp:spPr>
        <a:xfrm rot="5400000">
          <a:off x="303647" y="3436635"/>
          <a:ext cx="575333" cy="7356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kern="1200"/>
        </a:p>
      </dsp:txBody>
      <dsp:txXfrm rot="-5400000">
        <a:off x="223480" y="3516802"/>
        <a:ext cx="735667" cy="575333"/>
      </dsp:txXfrm>
    </dsp:sp>
    <dsp:sp modelId="{BEF92469-1FE3-444E-85E4-6778D85FFEE5}">
      <dsp:nvSpPr>
        <dsp:cNvPr id="0" name=""/>
        <dsp:cNvSpPr/>
      </dsp:nvSpPr>
      <dsp:spPr>
        <a:xfrm rot="5400000">
          <a:off x="5965027" y="-1427287"/>
          <a:ext cx="687416" cy="105282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Не принимает детей в ДЗСОЛ, прибывающих из других муниципальных образований и городских округов</a:t>
          </a:r>
          <a:endParaRPr lang="ru-RU" sz="1400" kern="1200" dirty="0"/>
        </a:p>
      </dsp:txBody>
      <dsp:txXfrm rot="-5400000">
        <a:off x="1044597" y="3526700"/>
        <a:ext cx="10494721" cy="620302"/>
      </dsp:txXfrm>
    </dsp:sp>
    <dsp:sp modelId="{5BF60855-839C-4515-A7F3-6441808A78A7}">
      <dsp:nvSpPr>
        <dsp:cNvPr id="0" name=""/>
        <dsp:cNvSpPr/>
      </dsp:nvSpPr>
      <dsp:spPr>
        <a:xfrm rot="5400000">
          <a:off x="332633" y="4152371"/>
          <a:ext cx="567439" cy="77669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kern="1200"/>
        </a:p>
      </dsp:txBody>
      <dsp:txXfrm rot="-5400000">
        <a:off x="228003" y="4257001"/>
        <a:ext cx="776699" cy="567439"/>
      </dsp:txXfrm>
    </dsp:sp>
    <dsp:sp modelId="{45C33D2A-B06B-452C-AB9F-F357834C6719}">
      <dsp:nvSpPr>
        <dsp:cNvPr id="0" name=""/>
        <dsp:cNvSpPr/>
      </dsp:nvSpPr>
      <dsp:spPr>
        <a:xfrm rot="5400000">
          <a:off x="5946966" y="-736170"/>
          <a:ext cx="723539" cy="105282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Заключает  договора  с персоналом ДЗСОЛ (медицинским, педагогическим, работниками пищеблока, младшим обслуживающим персоналом) в период работы ДЗСОЛ в целях повышения ответственности сторон (врач + медсестра)</a:t>
          </a:r>
          <a:endParaRPr lang="ru-RU" sz="1400" kern="1200" dirty="0"/>
        </a:p>
      </dsp:txBody>
      <dsp:txXfrm rot="-5400000">
        <a:off x="1044597" y="4201519"/>
        <a:ext cx="10492958" cy="652899"/>
      </dsp:txXfrm>
    </dsp:sp>
    <dsp:sp modelId="{39326154-35F6-4C8C-B435-90BBAEE0D9E9}">
      <dsp:nvSpPr>
        <dsp:cNvPr id="0" name=""/>
        <dsp:cNvSpPr/>
      </dsp:nvSpPr>
      <dsp:spPr>
        <a:xfrm rot="5400000">
          <a:off x="312239" y="4816353"/>
          <a:ext cx="557575" cy="80562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88215" y="4940377"/>
        <a:ext cx="805624" cy="557575"/>
      </dsp:txXfrm>
    </dsp:sp>
    <dsp:sp modelId="{3EF3CF13-81EC-46E0-B7C5-76BA91E04A5C}">
      <dsp:nvSpPr>
        <dsp:cNvPr id="0" name=""/>
        <dsp:cNvSpPr/>
      </dsp:nvSpPr>
      <dsp:spPr>
        <a:xfrm rot="5400000">
          <a:off x="5921667" y="-26991"/>
          <a:ext cx="738971" cy="105282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Допуск детей к пребыванию в лагере необходимо осуществлять согласно Приказу Минздрава России от 13.06.2018 № 327н «Об утверждении Порядка оказания медицинской помощи несовершеннолетним в период оздоровления и организованного отдыха»</a:t>
          </a:r>
          <a:endParaRPr lang="ru-RU" sz="1400" kern="1200" dirty="0"/>
        </a:p>
      </dsp:txBody>
      <dsp:txXfrm rot="-5400000">
        <a:off x="1027014" y="4903736"/>
        <a:ext cx="10492204" cy="6668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D1A-5E7A-4F55-8C76-BD9CA957AEEB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BBA4-008E-40A5-9DE1-1E0748531B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359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D1A-5E7A-4F55-8C76-BD9CA957AEEB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BBA4-008E-40A5-9DE1-1E0748531B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885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D1A-5E7A-4F55-8C76-BD9CA957AEEB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BBA4-008E-40A5-9DE1-1E0748531B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2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D1A-5E7A-4F55-8C76-BD9CA957AEEB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BBA4-008E-40A5-9DE1-1E0748531B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392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D1A-5E7A-4F55-8C76-BD9CA957AEEB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BBA4-008E-40A5-9DE1-1E0748531B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16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D1A-5E7A-4F55-8C76-BD9CA957AEEB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BBA4-008E-40A5-9DE1-1E0748531B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10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D1A-5E7A-4F55-8C76-BD9CA957AEEB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BBA4-008E-40A5-9DE1-1E0748531B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09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D1A-5E7A-4F55-8C76-BD9CA957AEEB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BBA4-008E-40A5-9DE1-1E0748531B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24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D1A-5E7A-4F55-8C76-BD9CA957AEEB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BBA4-008E-40A5-9DE1-1E0748531B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427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D1A-5E7A-4F55-8C76-BD9CA957AEEB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BBA4-008E-40A5-9DE1-1E0748531B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00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6D1A-5E7A-4F55-8C76-BD9CA957AEEB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BBBA4-008E-40A5-9DE1-1E0748531B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40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66D1A-5E7A-4F55-8C76-BD9CA957AEEB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BBBA4-008E-40A5-9DE1-1E0748531B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08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14898" y="439617"/>
            <a:ext cx="7373164" cy="2769575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0070C0"/>
                </a:solidFill>
                <a:latin typeface="+mn-lt"/>
              </a:rPr>
              <a:t>Обеспечения </a:t>
            </a:r>
            <a:r>
              <a:rPr lang="ru-RU" sz="2800" b="1" dirty="0">
                <a:solidFill>
                  <a:srgbClr val="0070C0"/>
                </a:solidFill>
                <a:latin typeface="+mn-lt"/>
              </a:rPr>
              <a:t>санитарно-эпидемиологических требований в стационарных лагерях летнего отдыха детей в условиях угрозы распространения COVID -</a:t>
            </a:r>
            <a:r>
              <a:rPr lang="ru-RU" sz="2800" b="1" dirty="0" smtClean="0">
                <a:solidFill>
                  <a:srgbClr val="0070C0"/>
                </a:solidFill>
                <a:latin typeface="+mn-lt"/>
              </a:rPr>
              <a:t>19 в 2020г.</a:t>
            </a:r>
            <a:endParaRPr lang="ru-RU" sz="2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82153" y="4868518"/>
            <a:ext cx="4545623" cy="118938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Иванова </a:t>
            </a:r>
            <a:r>
              <a:rPr lang="ru-RU" dirty="0">
                <a:solidFill>
                  <a:srgbClr val="0070C0"/>
                </a:solidFill>
              </a:rPr>
              <a:t>Яна Николаевна, 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директор </a:t>
            </a:r>
            <a:r>
              <a:rPr lang="ru-RU" dirty="0">
                <a:solidFill>
                  <a:srgbClr val="0070C0"/>
                </a:solidFill>
              </a:rPr>
              <a:t>государственного автономного учреждения дополнительного образования РС (Я) «Центр отдыха и оздоровления детей «Сосновый бор» - оператор организации обеспечения отдыха и оздоровления детей </a:t>
            </a:r>
            <a:r>
              <a:rPr lang="ru-RU" dirty="0" smtClean="0">
                <a:solidFill>
                  <a:srgbClr val="0070C0"/>
                </a:solidFill>
              </a:rPr>
              <a:t>в </a:t>
            </a:r>
            <a:r>
              <a:rPr lang="ru-RU" dirty="0">
                <a:solidFill>
                  <a:srgbClr val="0070C0"/>
                </a:solidFill>
              </a:rPr>
              <a:t>Республике Саха (</a:t>
            </a:r>
            <a:r>
              <a:rPr lang="ru-RU" dirty="0" smtClean="0">
                <a:solidFill>
                  <a:srgbClr val="0070C0"/>
                </a:solidFill>
              </a:rPr>
              <a:t>Якутия)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22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74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Нормативно-правовые акты: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986587" y="3990975"/>
            <a:ext cx="4657724" cy="2867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Распоряжение министра здравоохранения Республики Саха (Якутия) Е.А. Борисовой  от 18.06.2020 № 01-08/503 «О временной маршрутизации в организациях отдыха детей и их оздоровления в условиях сохранения рисков распространения </a:t>
            </a:r>
            <a:r>
              <a:rPr lang="ru-RU" sz="1600" b="1" dirty="0" err="1"/>
              <a:t>коронавирусной</a:t>
            </a:r>
            <a:r>
              <a:rPr lang="ru-RU" sz="1600" b="1" dirty="0"/>
              <a:t> инфекции COVID-19»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7688" y="1139458"/>
            <a:ext cx="5986462" cy="22514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/>
              <a:t>Постановление Главного государственного санитарного врача Российской Федерации А.Ю. Поповой от 30.06.2020 №16 «Об утверждении санитарно-эпидемиологических правил СП 3.1/2.4.3598-20 «Санитарно-эпидемиологические требования к устройству, содержанию и организации работы образовательных организаций и других объектов социальной инфраструктуры для детей и молодежи в условиях распространения новой </a:t>
            </a:r>
            <a:r>
              <a:rPr lang="ru-RU" sz="1600" b="1" dirty="0" err="1"/>
              <a:t>коронавирусной</a:t>
            </a:r>
            <a:r>
              <a:rPr lang="ru-RU" sz="1600" b="1" dirty="0"/>
              <a:t> инфекции (COVID-19)»;</a:t>
            </a:r>
            <a:endParaRPr lang="ru-RU" sz="1600" dirty="0"/>
          </a:p>
        </p:txBody>
      </p:sp>
      <p:sp>
        <p:nvSpPr>
          <p:cNvPr id="7" name="Овал 6"/>
          <p:cNvSpPr/>
          <p:nvPr/>
        </p:nvSpPr>
        <p:spPr>
          <a:xfrm>
            <a:off x="7553325" y="1012579"/>
            <a:ext cx="4229099" cy="2895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Методические рекомендации </a:t>
            </a:r>
            <a:r>
              <a:rPr lang="ru-RU" sz="1600" b="1" dirty="0" err="1"/>
              <a:t>Роспотребнадзора</a:t>
            </a:r>
            <a:r>
              <a:rPr lang="ru-RU" sz="1600" b="1" dirty="0"/>
              <a:t> МР 3.1/2.4.0185-20 «Рекомендации по организации работы организаций отдыха детей и их оздоровления в условиях сохранения рисков распространением СОVID-19»;</a:t>
            </a:r>
            <a:endParaRPr lang="ru-RU" sz="1600" dirty="0"/>
          </a:p>
        </p:txBody>
      </p:sp>
      <p:sp>
        <p:nvSpPr>
          <p:cNvPr id="8" name="Овал 7"/>
          <p:cNvSpPr/>
          <p:nvPr/>
        </p:nvSpPr>
        <p:spPr>
          <a:xfrm>
            <a:off x="547688" y="3517778"/>
            <a:ext cx="5053012" cy="30830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/>
              <a:t>Приказ Управления </a:t>
            </a:r>
            <a:r>
              <a:rPr lang="ru-RU" sz="1500" b="1" dirty="0" err="1"/>
              <a:t>Роспотребнадзора</a:t>
            </a:r>
            <a:r>
              <a:rPr lang="ru-RU" sz="1500" b="1" dirty="0"/>
              <a:t> по Республике Саха (Якутия) от 05.06.2020  №380-д «О дополнительных мерах по усилению надзора за организациями отдыха и оздоровления детей в период летней оздоровительной кампании в 2020 году в условиях рисков распространения COVID-2019»;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113924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6050"/>
            <a:ext cx="10515600" cy="7016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+mn-lt"/>
              </a:rPr>
              <a:t>ОСНОВНЫЕ МЕРОПРИЯТИЯ НА ПОДГОТОВИТЕЛЬНОМ ЭТАПЕ:</a:t>
            </a:r>
            <a:endParaRPr lang="ru-RU" sz="3200" b="1" dirty="0">
              <a:solidFill>
                <a:srgbClr val="0070C0"/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72441"/>
              </p:ext>
            </p:extLst>
          </p:nvPr>
        </p:nvGraphicFramePr>
        <p:xfrm>
          <a:off x="-1" y="847725"/>
          <a:ext cx="11572875" cy="5810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2034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666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+mn-lt"/>
              </a:rPr>
              <a:t>Ключевые моменты при заезде в ДЗСОЛ:</a:t>
            </a: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0114" y="1512277"/>
            <a:ext cx="3385039" cy="21101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Заезд детей в лагерь осуществляется одномоментно с соблюдением физического </a:t>
            </a:r>
            <a:r>
              <a:rPr lang="ru-RU" b="1" dirty="0" err="1"/>
              <a:t>дистанцирования</a:t>
            </a:r>
            <a:r>
              <a:rPr lang="ru-RU" b="1" dirty="0"/>
              <a:t> во время заезда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58458" y="1433146"/>
            <a:ext cx="2875084" cy="2189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При передаче детей ответственному представителю лагеря </a:t>
            </a:r>
            <a:r>
              <a:rPr lang="ru-RU" sz="1400" b="1" dirty="0" smtClean="0"/>
              <a:t>ребенку </a:t>
            </a:r>
            <a:r>
              <a:rPr lang="ru-RU" sz="1400" b="1" dirty="0"/>
              <a:t>проводится бесконтактная термометрия, обработка рук антисептическим средством непосредственно при входе </a:t>
            </a:r>
            <a:r>
              <a:rPr lang="ru-RU" sz="1400" b="1" dirty="0" smtClean="0"/>
              <a:t>в лагерь. </a:t>
            </a:r>
            <a:endParaRPr lang="ru-RU" sz="1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176847" y="1371600"/>
            <a:ext cx="2919046" cy="22508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Все сотрудники лагеря во время приема детей, а также во время организованной перевозки должны находиться в маске и перчатках.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0114" y="4158762"/>
            <a:ext cx="3385039" cy="2083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При заезде детей и сотрудников проводится медицинский осмотр, во время которого проводится опрос, термометрия, визуальный осмотр на наличие острых заболеваний, педикулеза, чесотки, проверка документов.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58458" y="4158762"/>
            <a:ext cx="2875084" cy="2083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При регистрации и размещении детей и сотрудников необходимо соблюдать физическое </a:t>
            </a:r>
            <a:r>
              <a:rPr lang="ru-RU" sz="1600" b="1" dirty="0" err="1"/>
              <a:t>дистанцирование</a:t>
            </a:r>
            <a:r>
              <a:rPr lang="ru-RU" sz="1600" b="1" dirty="0"/>
              <a:t>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(</a:t>
            </a:r>
            <a:r>
              <a:rPr lang="ru-RU" sz="1600" b="1" dirty="0"/>
              <a:t>1,5-2,0 м)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176847" y="4158763"/>
            <a:ext cx="2919045" cy="2083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Рекомендуется организовать прием сопроводительных документов на детей в дистанционном режиме (по электронным каналам связи).</a:t>
            </a:r>
          </a:p>
        </p:txBody>
      </p:sp>
    </p:spTree>
    <p:extLst>
      <p:ext uri="{BB962C8B-B14F-4D97-AF65-F5344CB8AC3E}">
        <p14:creationId xmlns:p14="http://schemas.microsoft.com/office/powerpoint/2010/main" val="3981122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3092"/>
            <a:ext cx="10515600" cy="75614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+mn-lt"/>
              </a:rPr>
              <a:t>Основные моменты при работе лагеря:</a:t>
            </a: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0146" y="1090246"/>
            <a:ext cx="3613638" cy="20046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З</a:t>
            </a:r>
            <a:r>
              <a:rPr lang="ru-RU" sz="1600" b="1" dirty="0" smtClean="0"/>
              <a:t>апрет </a:t>
            </a:r>
            <a:r>
              <a:rPr lang="ru-RU" sz="1600" b="1" dirty="0"/>
              <a:t>на </a:t>
            </a:r>
            <a:r>
              <a:rPr lang="ru-RU" sz="1600" b="1" dirty="0" smtClean="0"/>
              <a:t>приема </a:t>
            </a:r>
            <a:r>
              <a:rPr lang="ru-RU" sz="1600" b="1" dirty="0"/>
              <a:t>детей после дня заезда и на временный выезд детей в течение смены, за исключением случаев необходимости получения медицинской консультации или оказания специализированной медицинской помощи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51838" y="1090245"/>
            <a:ext cx="3302977" cy="19255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Проведение «родительских дней» во время смены </a:t>
            </a:r>
            <a:r>
              <a:rPr lang="ru-RU" b="1" dirty="0" smtClean="0"/>
              <a:t>запрещено!</a:t>
            </a:r>
            <a:endParaRPr lang="ru-RU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423031" y="1090247"/>
            <a:ext cx="3305907" cy="19255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Необходимо разработать маршрутизацию передвижения детей и сотрудников по территории лагеря для максимального снижения контактов. По возможности необходимо минимизировать смешивание между группами (отрядами).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78069" y="3807069"/>
            <a:ext cx="3525715" cy="2417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Для соблюдения физического </a:t>
            </a:r>
            <a:r>
              <a:rPr lang="ru-RU" b="1" dirty="0" err="1"/>
              <a:t>дистанцирования</a:t>
            </a:r>
            <a:r>
              <a:rPr lang="ru-RU" b="1" dirty="0"/>
              <a:t> в возможных местах скопления людей (пункт приема детей в лагерь, столовая, медицинский пункт и др.) наносится разметка.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15962" y="3807068"/>
            <a:ext cx="3209192" cy="2417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Доступ в комнаты жилых помещений должен быть разрешен только лицам, проживающим в этой комнате, педагогическому сотруднику, прикрепленному к проживающим в комнате, медицинскому сотруднику, обслуживающему персоналу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528538" y="3807068"/>
            <a:ext cx="3261947" cy="24178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Рекомендуется размещение настенных плакатов с информацией о поведении, снижающем риск распространения инфекционных заболеваний, в том числе COVID-19.</a:t>
            </a:r>
          </a:p>
        </p:txBody>
      </p:sp>
    </p:spTree>
    <p:extLst>
      <p:ext uri="{BB962C8B-B14F-4D97-AF65-F5344CB8AC3E}">
        <p14:creationId xmlns:p14="http://schemas.microsoft.com/office/powerpoint/2010/main" val="2133785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1016"/>
            <a:ext cx="10515600" cy="72097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+mn-lt"/>
              </a:rPr>
              <a:t>ОРГАНИЗАЦИЯ 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ПИТАНИЯ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6861" y="1019908"/>
            <a:ext cx="3560885" cy="21013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Все работники пищеблока должны работать в средствах индивидуальной защиты (маски, перчатки). Рекомендуется носить одноразовые халаты и / или фартук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75284" y="1019907"/>
            <a:ext cx="3464170" cy="21013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Не рекомендуется раздача блюд путем самообслуживания. </a:t>
            </a:r>
            <a:r>
              <a:rPr lang="ru-RU" b="1" dirty="0" smtClean="0"/>
              <a:t> </a:t>
            </a:r>
            <a:r>
              <a:rPr lang="ru-RU" b="1" dirty="0"/>
              <a:t>Во время раздачи еды рекомендуется соблюдать физическое </a:t>
            </a:r>
            <a:r>
              <a:rPr lang="ru-RU" b="1" dirty="0" err="1"/>
              <a:t>дистанцирование</a:t>
            </a:r>
            <a:r>
              <a:rPr lang="ru-RU" b="1" dirty="0"/>
              <a:t> путем нанесения разметки на пол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466992" y="1019906"/>
            <a:ext cx="3349869" cy="2365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Рекомендуется оснащение столовой приборами для обеззараживания воздуха, разрешенные к использованию в присутствии людей, а между приемами пищи – проветривание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6861" y="3745523"/>
            <a:ext cx="3560885" cy="291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После каждого приема пищи проводится дезинфекция посуды, столовых приборов путем погружения в дезинфекционный раствор с последующим мытьем и высушиванием посуды на полках, решетках, стеллажах в вертикальном положении или на «ребре» либо мытьем в посудомоечной машине с использованием максимально допустимого температурного режима. Рекомендуется использовать одноразовые столовые приборы.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5285" y="3903785"/>
            <a:ext cx="3464170" cy="26816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 организации питьевого режима необходимо усилить контроль за санитарным состоянием питьевых фонтанчиков, кулеров, дозаторов, обеспеченностью индивидуальной посудой.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466992" y="3903785"/>
            <a:ext cx="3349869" cy="26816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 возможности питьевой режим организовать путем раздачи индивидуальных бутылок с водой</a:t>
            </a:r>
          </a:p>
        </p:txBody>
      </p:sp>
    </p:spTree>
    <p:extLst>
      <p:ext uri="{BB962C8B-B14F-4D97-AF65-F5344CB8AC3E}">
        <p14:creationId xmlns:p14="http://schemas.microsoft.com/office/powerpoint/2010/main" val="2689324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1498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МЕДИЦИНСКОЕ ОБЕСПЕЧЕНИЕ ДЕТЕЙ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1161" y="1239716"/>
            <a:ext cx="3683977" cy="20310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Органом исполнительной власти субъекта Российской Федерации в сфере охраны здоровья устанавливается порядок маршрутизации и эвакуационных мероприятий (транспортировки) больных или лиц с подозрением на COVID-19, и контактных лиц при подтверждении случая COVID-19 в лагере в медицинские </a:t>
            </a:r>
            <a:r>
              <a:rPr lang="ru-RU" sz="1400" b="1" dirty="0" smtClean="0"/>
              <a:t>организации</a:t>
            </a:r>
            <a:endParaRPr lang="ru-RU" sz="1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86300" y="1239716"/>
            <a:ext cx="3349869" cy="20310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помещениях лагеря должен быть оборудован изолятор для временной изоляции заболевших (лиц с подозрением на COVID-19). Для персонала оборудуется отдельный изолятор.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02162" y="1239716"/>
            <a:ext cx="3130061" cy="20310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Число мест в детском изоляторе рекомендуется организовать из расчета 5% от списочного состава детей; в изоляторе для персонала ‒ 5% от списочного состава работающих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8876" y="4079631"/>
            <a:ext cx="3944816" cy="22508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Рекомендуется дважды в день (утром и вечером) детям и сотрудникам проводить бесконтактную термометрию. Измерение температуры возможно проводить силами педагогических работников.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29399" y="4079631"/>
            <a:ext cx="4035670" cy="22508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Лица с признаками острых инфекционных заболеваний должны быть немедленно изолированы до осмотра врачом (фельдшером) лагеря / скорой (неотложной) медицинской помощи. </a:t>
            </a:r>
          </a:p>
        </p:txBody>
      </p:sp>
    </p:spTree>
    <p:extLst>
      <p:ext uri="{BB962C8B-B14F-4D97-AF65-F5344CB8AC3E}">
        <p14:creationId xmlns:p14="http://schemas.microsoft.com/office/powerpoint/2010/main" val="4072032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908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+mn-lt"/>
              </a:rPr>
              <a:t>САНИТАРНОЕ СОДЕРЖАНИЕ И ДЕЗИНФЕКЦИЯ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2708" y="1380392"/>
            <a:ext cx="3490546" cy="21277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Организация и проведение дезинфекции в целях профилактики COVID-19 должны соответствовать требованиям санитарно-эпидемиологических правил СП 3.1.35- 97-20 «Профилактика </a:t>
            </a:r>
            <a:r>
              <a:rPr lang="ru-RU" sz="1600" b="1" dirty="0" err="1"/>
              <a:t>коронавирусной</a:t>
            </a:r>
            <a:r>
              <a:rPr lang="ru-RU" sz="1600" b="1" dirty="0"/>
              <a:t> инфекции (COVID-19)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48908" y="1380392"/>
            <a:ext cx="3763107" cy="21277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Необходимо </a:t>
            </a:r>
            <a:r>
              <a:rPr lang="ru-RU" sz="1400" b="1" dirty="0"/>
              <a:t>обеспечить достаточный запас моющих и дезинфекционных средств. Рекомендуется иметь в наличии 5-дневный запас дезинфицирующих средств </a:t>
            </a:r>
            <a:r>
              <a:rPr lang="ru-RU" sz="1400" b="1" dirty="0" err="1"/>
              <a:t>вирулицидного</a:t>
            </a:r>
            <a:r>
              <a:rPr lang="ru-RU" sz="1400" b="1" dirty="0"/>
              <a:t> </a:t>
            </a:r>
            <a:r>
              <a:rPr lang="ru-RU" sz="1400" b="1" dirty="0" smtClean="0"/>
              <a:t>действия; </a:t>
            </a:r>
            <a:r>
              <a:rPr lang="ru-RU" sz="1400" b="1" dirty="0"/>
              <a:t>кожных антисептиков для обработки </a:t>
            </a:r>
            <a:r>
              <a:rPr lang="ru-RU" sz="1400" b="1" dirty="0" smtClean="0"/>
              <a:t>рук; </a:t>
            </a:r>
            <a:r>
              <a:rPr lang="ru-RU" sz="1400" b="1" dirty="0"/>
              <a:t>медицинских масок и одноразовых перчаток для персонала, заболевших </a:t>
            </a:r>
            <a:r>
              <a:rPr lang="ru-RU" sz="1400" b="1" dirty="0" smtClean="0"/>
              <a:t>ли </a:t>
            </a:r>
            <a:r>
              <a:rPr lang="ru-RU" sz="1400" b="1" dirty="0"/>
              <a:t>лиц с симптомами ОРВИ.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695592" y="1380392"/>
            <a:ext cx="3244362" cy="21277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Для обработки рук устанавливать дозаторы с антисептическим средством на входе в жилые корпуса, места проведения мероприятий, медицинский пункт и др. Следует учитывать, что дезинфицирующие средства для рук не являются заменой мытья рук с мылом</a:t>
            </a:r>
            <a:r>
              <a:rPr lang="ru-RU" b="1" dirty="0"/>
              <a:t>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4253" y="4299438"/>
            <a:ext cx="4651132" cy="22596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Работу с сопроводительными документами необходимо проводить в маске и перчатках. Следует учитывать, что при комнатной температуре SARS-CoV-2 способен сохранять жизнеспособность на различных объектах окружающей среды в течение трех суток.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15100" y="4299438"/>
            <a:ext cx="4838700" cy="22596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Обеззараживание </a:t>
            </a:r>
            <a:r>
              <a:rPr lang="ru-RU" b="1" dirty="0"/>
              <a:t>воздуха проводится с использованием бактерицидных ламп (в отсутствии людей) и </a:t>
            </a:r>
            <a:r>
              <a:rPr lang="ru-RU" b="1" dirty="0" err="1"/>
              <a:t>рециркуляторов</a:t>
            </a:r>
            <a:r>
              <a:rPr lang="ru-RU" b="1" dirty="0"/>
              <a:t> (в присутствии людей), включая переносные устройства для обеззараживания воздуха в местах массового скопления людей, нахождения заболевших и / или лиц с симптомами ОРВИ. </a:t>
            </a:r>
          </a:p>
        </p:txBody>
      </p:sp>
    </p:spTree>
    <p:extLst>
      <p:ext uri="{BB962C8B-B14F-4D97-AF65-F5344CB8AC3E}">
        <p14:creationId xmlns:p14="http://schemas.microsoft.com/office/powerpoint/2010/main" val="792501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</TotalTime>
  <Words>1119</Words>
  <Application>Microsoft Office PowerPoint</Application>
  <PresentationFormat>Широкоэкранный</PresentationFormat>
  <Paragraphs>50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Обеспечения санитарно-эпидемиологических требований в стационарных лагерях летнего отдыха детей в условиях угрозы распространения COVID -19 в 2020г.</vt:lpstr>
      <vt:lpstr>Нормативно-правовые акты:</vt:lpstr>
      <vt:lpstr>ОСНОВНЫЕ МЕРОПРИЯТИЯ НА ПОДГОТОВИТЕЛЬНОМ ЭТАПЕ:</vt:lpstr>
      <vt:lpstr>Ключевые моменты при заезде в ДЗСОЛ:</vt:lpstr>
      <vt:lpstr>Основные моменты при работе лагеря:</vt:lpstr>
      <vt:lpstr>ОРГАНИЗАЦИЯ ПИТАНИЯ</vt:lpstr>
      <vt:lpstr>МЕДИЦИНСКОЕ ОБЕСПЕЧЕНИЕ ДЕТЕЙ</vt:lpstr>
      <vt:lpstr>САНИТАРНОЕ СОДЕРЖАНИЕ И ДЕЗИНФЕКЦИЯ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санитарно-эпидемиологических требований в стационарных лагерях летнего отдыха детей в условиях угрозы распространения COVID -19</dc:title>
  <dc:creator>RePack by Diakov</dc:creator>
  <cp:lastModifiedBy>RePack by Diakov</cp:lastModifiedBy>
  <cp:revision>17</cp:revision>
  <dcterms:created xsi:type="dcterms:W3CDTF">2020-07-22T05:58:11Z</dcterms:created>
  <dcterms:modified xsi:type="dcterms:W3CDTF">2020-07-22T10:19:55Z</dcterms:modified>
</cp:coreProperties>
</file>