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Дети ЛДП в дистанционном режиме</c:v>
                </c:pt>
              </c:strCache>
            </c:strRef>
          </c:tx>
          <c:dLbls>
            <c:showVal val="1"/>
            <c:showLeaderLines val="1"/>
          </c:dLbls>
          <c:cat>
            <c:strRef>
              <c:f>Лист1!$A$2:$A$8</c:f>
              <c:strCache>
                <c:ptCount val="7"/>
                <c:pt idx="0">
                  <c:v>ТЖС</c:v>
                </c:pt>
                <c:pt idx="1">
                  <c:v>СОП</c:v>
                </c:pt>
                <c:pt idx="2">
                  <c:v>ПДН</c:v>
                </c:pt>
                <c:pt idx="3">
                  <c:v>КДН</c:v>
                </c:pt>
                <c:pt idx="4">
                  <c:v>ОВЗ</c:v>
                </c:pt>
                <c:pt idx="5">
                  <c:v>Инвалидность</c:v>
                </c:pt>
                <c:pt idx="6">
                  <c:v>Из многодетных семей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328</c:v>
                </c:pt>
                <c:pt idx="1">
                  <c:v>43</c:v>
                </c:pt>
                <c:pt idx="2">
                  <c:v>7</c:v>
                </c:pt>
                <c:pt idx="3">
                  <c:v>2</c:v>
                </c:pt>
                <c:pt idx="4">
                  <c:v>34</c:v>
                </c:pt>
                <c:pt idx="5">
                  <c:v>17</c:v>
                </c:pt>
                <c:pt idx="6">
                  <c:v>535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/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2.2916666666666665E-2"/>
          <c:y val="0.19010949803149607"/>
          <c:w val="0.85124146981627291"/>
          <c:h val="0.8098905019685039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ЛДП</c:v>
                </c:pt>
              </c:strCache>
            </c:strRef>
          </c:tx>
          <c:dLbls>
            <c:dLbl>
              <c:idx val="3"/>
              <c:layout>
                <c:manualLayout>
                  <c:x val="1.4136825892761466E-2"/>
                  <c:y val="-5.0235599670074321E-2"/>
                </c:manualLayout>
              </c:layout>
              <c:showVal val="1"/>
            </c:dLbl>
            <c:showVal val="1"/>
            <c:showLeaderLines val="1"/>
          </c:dLbls>
          <c:cat>
            <c:strRef>
              <c:f>Лист1!$A$2:$A$5</c:f>
              <c:strCache>
                <c:ptCount val="4"/>
                <c:pt idx="0">
                  <c:v>ОУ</c:v>
                </c:pt>
                <c:pt idx="1">
                  <c:v>УДОД</c:v>
                </c:pt>
                <c:pt idx="2">
                  <c:v>ДШИ</c:v>
                </c:pt>
                <c:pt idx="3">
                  <c:v>РСШОР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17</c:v>
                </c:pt>
                <c:pt idx="1">
                  <c:v>2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</c:ser>
      </c:pie3D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5A2D75-E8BA-41F4-9875-B7BCBA738841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053E6E-923C-4777-BA96-F728A61AB74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053E6E-923C-4777-BA96-F728A61AB748}" type="slidenum">
              <a:rPr lang="ru-RU" smtClean="0"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 bwMode="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black">
          <a:xfrm>
            <a:off x="457200" y="6477000"/>
            <a:ext cx="2133600" cy="24447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E174F4A-A8AF-4E51-B891-6D03B4F490C6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3124200" y="6477000"/>
            <a:ext cx="2895600" cy="244475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black">
          <a:xfrm>
            <a:off x="6553200" y="6477000"/>
            <a:ext cx="2133600" cy="24447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E3AD40D-595D-46B9-AF54-58D3DD555646}" type="slidenum">
              <a:rPr lang="ru-RU" smtClean="0"/>
              <a:t>‹#›</a:t>
            </a:fld>
            <a:endParaRPr lang="ru-RU"/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white">
          <a:xfrm>
            <a:off x="7958138" y="185738"/>
            <a:ext cx="1079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b="1" i="1">
                <a:solidFill>
                  <a:schemeClr val="accent2"/>
                </a:solidFill>
                <a:latin typeface="Arial" charset="0"/>
              </a:rPr>
              <a:t>LOGO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2438400" y="3505200"/>
            <a:ext cx="6172200" cy="381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2667000"/>
            <a:ext cx="7848600" cy="682625"/>
          </a:xfrm>
        </p:spPr>
        <p:txBody>
          <a:bodyPr/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E174F4A-A8AF-4E51-B891-6D03B4F490C6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3AD40D-595D-46B9-AF54-58D3DD5556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10350" y="685800"/>
            <a:ext cx="2076450" cy="5562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81000" y="685800"/>
            <a:ext cx="6076950" cy="55626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E174F4A-A8AF-4E51-B891-6D03B4F490C6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3AD40D-595D-46B9-AF54-58D3DD5556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381000" y="685800"/>
            <a:ext cx="8305800" cy="5562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304800" y="6477000"/>
            <a:ext cx="2133600" cy="228600"/>
          </a:xfrm>
        </p:spPr>
        <p:txBody>
          <a:bodyPr/>
          <a:lstStyle>
            <a:lvl1pPr>
              <a:defRPr/>
            </a:lvl1pPr>
          </a:lstStyle>
          <a:p>
            <a:fld id="{BE174F4A-A8AF-4E51-B891-6D03B4F490C6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6096000" y="6267450"/>
            <a:ext cx="2895600" cy="2286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2971800" y="6477000"/>
            <a:ext cx="2133600" cy="228600"/>
          </a:xfrm>
        </p:spPr>
        <p:txBody>
          <a:bodyPr/>
          <a:lstStyle>
            <a:lvl1pPr>
              <a:defRPr/>
            </a:lvl1pPr>
          </a:lstStyle>
          <a:p>
            <a:fld id="{FE3AD40D-595D-46B9-AF54-58D3DD5556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E174F4A-A8AF-4E51-B891-6D03B4F490C6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3AD40D-595D-46B9-AF54-58D3DD5556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E174F4A-A8AF-4E51-B891-6D03B4F490C6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3AD40D-595D-46B9-AF54-58D3DD5556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81000" y="1447800"/>
            <a:ext cx="40767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10100" y="1447800"/>
            <a:ext cx="40767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E174F4A-A8AF-4E51-B891-6D03B4F490C6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3AD40D-595D-46B9-AF54-58D3DD5556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E174F4A-A8AF-4E51-B891-6D03B4F490C6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3AD40D-595D-46B9-AF54-58D3DD5556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E174F4A-A8AF-4E51-B891-6D03B4F490C6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3AD40D-595D-46B9-AF54-58D3DD5556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E174F4A-A8AF-4E51-B891-6D03B4F490C6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3AD40D-595D-46B9-AF54-58D3DD5556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E174F4A-A8AF-4E51-B891-6D03B4F490C6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3AD40D-595D-46B9-AF54-58D3DD5556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E174F4A-A8AF-4E51-B891-6D03B4F490C6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3AD40D-595D-46B9-AF54-58D3DD5556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447800"/>
            <a:ext cx="83058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304800" y="6477000"/>
            <a:ext cx="2133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fld id="{BE174F4A-A8AF-4E51-B891-6D03B4F490C6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6096000" y="6267450"/>
            <a:ext cx="2895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2971800" y="6477000"/>
            <a:ext cx="2133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fld id="{FE3AD40D-595D-46B9-AF54-58D3DD555646}" type="slidenum">
              <a:rPr lang="ru-RU" smtClean="0"/>
              <a:t>‹#›</a:t>
            </a:fld>
            <a:endParaRPr lang="ru-RU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381000" y="685800"/>
            <a:ext cx="579120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1069" name="Text Box 45"/>
          <p:cNvSpPr txBox="1">
            <a:spLocks noChangeArrowheads="1"/>
          </p:cNvSpPr>
          <p:nvPr/>
        </p:nvSpPr>
        <p:spPr bwMode="white">
          <a:xfrm>
            <a:off x="7924800" y="152400"/>
            <a:ext cx="10795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000" b="1" i="1">
                <a:solidFill>
                  <a:schemeClr val="accent2"/>
                </a:solidFill>
                <a:latin typeface="Arial" charset="0"/>
              </a:rPr>
              <a:t>LOGO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Местникова Селена Михайловна, </a:t>
            </a:r>
          </a:p>
          <a:p>
            <a:r>
              <a:rPr lang="ru-RU" dirty="0" smtClean="0"/>
              <a:t>Зав. Отделом воспитания и дополнительного образования МО  «Намский улус»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1357299"/>
            <a:ext cx="7658128" cy="1714512"/>
          </a:xfrm>
        </p:spPr>
        <p:txBody>
          <a:bodyPr/>
          <a:lstStyle/>
          <a:p>
            <a:pPr algn="just"/>
            <a:r>
              <a:rPr lang="ru-RU" dirty="0" smtClean="0"/>
              <a:t>Организация летних детских площадок в дистанционном режиме в Намском улусе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685800"/>
            <a:ext cx="8120090" cy="563563"/>
          </a:xfrm>
        </p:spPr>
        <p:txBody>
          <a:bodyPr/>
          <a:lstStyle/>
          <a:p>
            <a:r>
              <a:rPr lang="ru-RU" dirty="0" smtClean="0"/>
              <a:t>Нормативные акты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 smtClean="0"/>
              <a:t>Решение </a:t>
            </a:r>
            <a:r>
              <a:rPr lang="ru-RU" sz="2400" dirty="0" smtClean="0"/>
              <a:t>О</a:t>
            </a:r>
            <a:r>
              <a:rPr lang="ru-RU" sz="2400" dirty="0" smtClean="0"/>
              <a:t>перативного штаба МО «Намский улус» </a:t>
            </a:r>
            <a:r>
              <a:rPr lang="ru-RU" sz="2400" dirty="0" smtClean="0"/>
              <a:t>№</a:t>
            </a:r>
            <a:r>
              <a:rPr lang="ru-RU" sz="2400" dirty="0" smtClean="0"/>
              <a:t>46 от 07.07.20 г. </a:t>
            </a:r>
          </a:p>
          <a:p>
            <a:r>
              <a:rPr lang="ru-RU" sz="2400" dirty="0" smtClean="0"/>
              <a:t>Распоряжение и.о.Главы МО «Намский улус» А.И. Павлова </a:t>
            </a:r>
            <a:r>
              <a:rPr lang="ru-RU" sz="2400" dirty="0" smtClean="0"/>
              <a:t>№911-р «Об утверждении дистанционной формы летней занятости детей МО «Намский улус</a:t>
            </a:r>
            <a:r>
              <a:rPr lang="ru-RU" sz="2400" dirty="0" smtClean="0"/>
              <a:t>» от 13.07.2020 г. </a:t>
            </a:r>
          </a:p>
          <a:p>
            <a:pPr algn="just"/>
            <a:r>
              <a:rPr lang="ru-RU" sz="2400" dirty="0" smtClean="0"/>
              <a:t>Приказ МКУ «УО»</a:t>
            </a:r>
            <a:r>
              <a:rPr lang="ru-RU" sz="2400" b="1" dirty="0" smtClean="0"/>
              <a:t> </a:t>
            </a:r>
            <a:r>
              <a:rPr lang="ru-RU" sz="2400" b="1" dirty="0" smtClean="0"/>
              <a:t>«</a:t>
            </a:r>
            <a:r>
              <a:rPr lang="ru-RU" sz="2400" dirty="0" smtClean="0"/>
              <a:t>Об </a:t>
            </a:r>
            <a:r>
              <a:rPr lang="ru-RU" sz="2400" dirty="0" smtClean="0"/>
              <a:t>утверждении дистанционной формы работы летней занятости </a:t>
            </a:r>
            <a:r>
              <a:rPr lang="ru-RU" sz="2400" dirty="0" smtClean="0"/>
              <a:t> МО </a:t>
            </a:r>
            <a:r>
              <a:rPr lang="ru-RU" sz="2400" dirty="0" smtClean="0"/>
              <a:t>«Намский улус</a:t>
            </a:r>
            <a:r>
              <a:rPr lang="ru-RU" sz="2400" dirty="0" smtClean="0"/>
              <a:t>» №01-08/ от 13.07.2020 г. в Приложении, которого были даны Примерные правила работы </a:t>
            </a:r>
            <a:r>
              <a:rPr lang="ru-RU" sz="2400" dirty="0" smtClean="0"/>
              <a:t>летних детских площадок в дистанционном </a:t>
            </a:r>
            <a:r>
              <a:rPr lang="ru-RU" sz="2400" dirty="0" smtClean="0"/>
              <a:t>режиме </a:t>
            </a:r>
            <a:r>
              <a:rPr lang="sah-RU" sz="2400" dirty="0" smtClean="0"/>
              <a:t>МО </a:t>
            </a:r>
            <a:r>
              <a:rPr lang="sah-RU" sz="2400" dirty="0" smtClean="0"/>
              <a:t>“Намский улус” </a:t>
            </a:r>
            <a:endParaRPr lang="ru-RU" sz="2400" dirty="0" smtClean="0"/>
          </a:p>
          <a:p>
            <a:endParaRPr lang="ru-RU" sz="2800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685800"/>
            <a:ext cx="8191528" cy="563563"/>
          </a:xfrm>
        </p:spPr>
        <p:txBody>
          <a:bodyPr/>
          <a:lstStyle/>
          <a:p>
            <a:pPr algn="ctr"/>
            <a:r>
              <a:rPr lang="ru-RU" dirty="0" smtClean="0"/>
              <a:t>Общее количество детей 1010 человек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81000" y="1447800"/>
          <a:ext cx="83058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685800"/>
            <a:ext cx="8334404" cy="563563"/>
          </a:xfrm>
        </p:spPr>
        <p:txBody>
          <a:bodyPr/>
          <a:lstStyle/>
          <a:p>
            <a:pPr algn="ctr"/>
            <a:r>
              <a:rPr lang="ru-RU" dirty="0" smtClean="0"/>
              <a:t>Всего ЛДП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21 ЛДП, из них: 2 – УДОД, 1 – ДШИ, 1 – РСШОР, 17 – ОУ.</a:t>
            </a:r>
            <a:endParaRPr lang="ru-RU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1524000" y="2571744"/>
          <a:ext cx="6905652" cy="3714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685800"/>
            <a:ext cx="8262966" cy="563563"/>
          </a:xfrm>
        </p:spPr>
        <p:txBody>
          <a:bodyPr/>
          <a:lstStyle/>
          <a:p>
            <a:pPr algn="ctr"/>
            <a:r>
              <a:rPr lang="ru-RU" dirty="0" smtClean="0"/>
              <a:t>Направления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1142984"/>
            <a:ext cx="8305800" cy="5105416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Социально-педагогическое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Творческое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Общеразвивающее </a:t>
            </a: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Художественно-эстетическое </a:t>
            </a:r>
            <a:r>
              <a:rPr lang="ru-RU" dirty="0" smtClean="0"/>
              <a:t>– 7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Художественно-прикладное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 </a:t>
            </a:r>
            <a:r>
              <a:rPr lang="ru-RU" dirty="0" smtClean="0"/>
              <a:t>Физкультурно-оздоровительное </a:t>
            </a:r>
            <a:r>
              <a:rPr lang="ru-RU" dirty="0" smtClean="0"/>
              <a:t>-2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Патриотическое – 3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Общее </a:t>
            </a:r>
            <a:r>
              <a:rPr lang="ru-RU" dirty="0" smtClean="0"/>
              <a:t>развитие детей </a:t>
            </a:r>
            <a:r>
              <a:rPr lang="ru-RU" dirty="0" smtClean="0"/>
              <a:t>– 3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Этно-экологическое </a:t>
            </a:r>
          </a:p>
          <a:p>
            <a:pPr marL="514350" indent="-514350">
              <a:buFont typeface="+mj-lt"/>
              <a:buAutoNum type="arabicPeriod"/>
            </a:pP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685800"/>
            <a:ext cx="8262966" cy="563563"/>
          </a:xfrm>
        </p:spPr>
        <p:txBody>
          <a:bodyPr/>
          <a:lstStyle/>
          <a:p>
            <a:pPr algn="ctr"/>
            <a:r>
              <a:rPr lang="ru-RU" dirty="0" smtClean="0"/>
              <a:t>Направления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1357298"/>
            <a:ext cx="8305800" cy="4891102"/>
          </a:xfrm>
        </p:spPr>
        <p:txBody>
          <a:bodyPr/>
          <a:lstStyle/>
          <a:p>
            <a:pPr marL="514350" indent="-514350">
              <a:buNone/>
            </a:pPr>
            <a:r>
              <a:rPr lang="ru-RU" sz="2400" dirty="0" smtClean="0"/>
              <a:t>9. </a:t>
            </a:r>
            <a:r>
              <a:rPr lang="ru-RU" sz="2400" dirty="0" smtClean="0"/>
              <a:t>Туристко-краеведческое </a:t>
            </a:r>
            <a:r>
              <a:rPr lang="ru-RU" sz="2400" dirty="0" smtClean="0"/>
              <a:t>- 3</a:t>
            </a:r>
          </a:p>
          <a:p>
            <a:pPr marL="514350" indent="-514350">
              <a:buNone/>
            </a:pPr>
            <a:r>
              <a:rPr lang="ru-RU" sz="2400" dirty="0" smtClean="0"/>
              <a:t>10. Агро</a:t>
            </a:r>
            <a:endParaRPr lang="ru-RU" sz="2400" dirty="0" smtClean="0"/>
          </a:p>
          <a:p>
            <a:pPr marL="514350" indent="-514350">
              <a:buNone/>
            </a:pPr>
            <a:r>
              <a:rPr lang="ru-RU" sz="2400" dirty="0" smtClean="0"/>
              <a:t>11. Социально-педагогическое</a:t>
            </a:r>
          </a:p>
          <a:p>
            <a:pPr marL="514350" indent="-514350">
              <a:buNone/>
            </a:pPr>
            <a:r>
              <a:rPr lang="ru-RU" sz="2400" dirty="0" smtClean="0"/>
              <a:t>12. Экологическое</a:t>
            </a:r>
          </a:p>
          <a:p>
            <a:pPr marL="514350" indent="-514350">
              <a:buNone/>
            </a:pPr>
            <a:r>
              <a:rPr lang="ru-RU" sz="2400" dirty="0" smtClean="0"/>
              <a:t>13. Информационно-технологическое</a:t>
            </a:r>
          </a:p>
          <a:p>
            <a:pPr marL="514350" indent="-514350">
              <a:buNone/>
            </a:pPr>
            <a:r>
              <a:rPr lang="ru-RU" sz="2400" dirty="0" smtClean="0"/>
              <a:t>14. </a:t>
            </a:r>
            <a:r>
              <a:rPr lang="ru-RU" sz="2400" dirty="0" smtClean="0"/>
              <a:t>Спортивно-оздоровительное </a:t>
            </a:r>
            <a:r>
              <a:rPr lang="ru-RU" sz="2400" dirty="0" smtClean="0"/>
              <a:t> - 2</a:t>
            </a:r>
          </a:p>
          <a:p>
            <a:pPr marL="514350" indent="-514350">
              <a:buNone/>
            </a:pPr>
            <a:r>
              <a:rPr lang="ru-RU" sz="2400" dirty="0" smtClean="0"/>
              <a:t>15. </a:t>
            </a:r>
            <a:r>
              <a:rPr lang="ru-RU" sz="2400" dirty="0" smtClean="0"/>
              <a:t>Музыкально-художественно-эстетическое </a:t>
            </a:r>
            <a:endParaRPr lang="ru-RU" sz="2400" dirty="0" smtClean="0"/>
          </a:p>
          <a:p>
            <a:pPr marL="514350" indent="-514350">
              <a:buNone/>
            </a:pPr>
            <a:r>
              <a:rPr lang="ru-RU" sz="2400" dirty="0" smtClean="0"/>
              <a:t>16. </a:t>
            </a:r>
            <a:r>
              <a:rPr lang="ru-RU" sz="2400" dirty="0" smtClean="0"/>
              <a:t>Оздоровительно-познавательное, социально-педагогическое </a:t>
            </a:r>
            <a:endParaRPr lang="ru-RU" sz="2400" dirty="0" smtClean="0"/>
          </a:p>
          <a:p>
            <a:pPr marL="514350" indent="-514350">
              <a:buNone/>
            </a:pPr>
            <a:r>
              <a:rPr lang="ru-RU" sz="2400" dirty="0" smtClean="0"/>
              <a:t>17. </a:t>
            </a:r>
            <a:r>
              <a:rPr lang="ru-RU" sz="2400" dirty="0" smtClean="0"/>
              <a:t>Оздоровительное, образовательное, развлекательное </a:t>
            </a:r>
            <a:endParaRPr lang="ru-RU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685800"/>
            <a:ext cx="8405842" cy="563563"/>
          </a:xfrm>
        </p:spPr>
        <p:txBody>
          <a:bodyPr/>
          <a:lstStyle/>
          <a:p>
            <a:pPr algn="ctr"/>
            <a:r>
              <a:rPr lang="ru-RU" dirty="0" smtClean="0"/>
              <a:t>Финансовый расчет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Количество работников </a:t>
            </a:r>
            <a:r>
              <a:rPr lang="ru-RU" dirty="0" smtClean="0"/>
              <a:t>34</a:t>
            </a:r>
          </a:p>
          <a:p>
            <a:r>
              <a:rPr lang="ru-RU" dirty="0" smtClean="0"/>
              <a:t>Количество </a:t>
            </a:r>
            <a:r>
              <a:rPr lang="ru-RU" dirty="0" smtClean="0"/>
              <a:t>детей 1010 </a:t>
            </a:r>
            <a:endParaRPr lang="ru-RU" dirty="0" smtClean="0"/>
          </a:p>
          <a:p>
            <a:r>
              <a:rPr lang="ru-RU" dirty="0" smtClean="0"/>
              <a:t>На </a:t>
            </a:r>
            <a:r>
              <a:rPr lang="ru-RU" dirty="0" smtClean="0"/>
              <a:t>сухой паек                      1 337 000,00   </a:t>
            </a:r>
            <a:endParaRPr lang="ru-RU" dirty="0" smtClean="0"/>
          </a:p>
          <a:p>
            <a:r>
              <a:rPr lang="ru-RU" dirty="0" smtClean="0"/>
              <a:t>ФОТ                        </a:t>
            </a:r>
            <a:r>
              <a:rPr lang="ru-RU" dirty="0" smtClean="0"/>
              <a:t>481 430,78   </a:t>
            </a:r>
            <a:endParaRPr lang="ru-RU" dirty="0" smtClean="0"/>
          </a:p>
          <a:p>
            <a:r>
              <a:rPr lang="ru-RU" dirty="0" smtClean="0"/>
              <a:t>итого                     </a:t>
            </a:r>
            <a:r>
              <a:rPr lang="ru-RU" dirty="0" smtClean="0"/>
              <a:t>1 818 430,78 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2">
  <a:themeElements>
    <a:clrScheme name="cdb2004188l 3">
      <a:dk1>
        <a:srgbClr val="000000"/>
      </a:dk1>
      <a:lt1>
        <a:srgbClr val="FFFFFF"/>
      </a:lt1>
      <a:dk2>
        <a:srgbClr val="37399B"/>
      </a:dk2>
      <a:lt2>
        <a:srgbClr val="C0C0C0"/>
      </a:lt2>
      <a:accent1>
        <a:srgbClr val="699DE9"/>
      </a:accent1>
      <a:accent2>
        <a:srgbClr val="E3663F"/>
      </a:accent2>
      <a:accent3>
        <a:srgbClr val="FFFFFF"/>
      </a:accent3>
      <a:accent4>
        <a:srgbClr val="000000"/>
      </a:accent4>
      <a:accent5>
        <a:srgbClr val="B9CCF2"/>
      </a:accent5>
      <a:accent6>
        <a:srgbClr val="CE5C38"/>
      </a:accent6>
      <a:hlink>
        <a:srgbClr val="7476DC"/>
      </a:hlink>
      <a:folHlink>
        <a:srgbClr val="7FB242"/>
      </a:folHlink>
    </a:clrScheme>
    <a:fontScheme name="cdb2004188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db2004188l 1">
        <a:dk1>
          <a:srgbClr val="000000"/>
        </a:dk1>
        <a:lt1>
          <a:srgbClr val="FFFFFF"/>
        </a:lt1>
        <a:dk2>
          <a:srgbClr val="000066"/>
        </a:dk2>
        <a:lt2>
          <a:srgbClr val="969696"/>
        </a:lt2>
        <a:accent1>
          <a:srgbClr val="6F4EE6"/>
        </a:accent1>
        <a:accent2>
          <a:srgbClr val="69BFF9"/>
        </a:accent2>
        <a:accent3>
          <a:srgbClr val="FFFFFF"/>
        </a:accent3>
        <a:accent4>
          <a:srgbClr val="000000"/>
        </a:accent4>
        <a:accent5>
          <a:srgbClr val="BBB2F0"/>
        </a:accent5>
        <a:accent6>
          <a:srgbClr val="5EADE2"/>
        </a:accent6>
        <a:hlink>
          <a:srgbClr val="D17FB6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188l 2">
        <a:dk1>
          <a:srgbClr val="000000"/>
        </a:dk1>
        <a:lt1>
          <a:srgbClr val="FFFFFF"/>
        </a:lt1>
        <a:dk2>
          <a:srgbClr val="165E86"/>
        </a:dk2>
        <a:lt2>
          <a:srgbClr val="969696"/>
        </a:lt2>
        <a:accent1>
          <a:srgbClr val="33C5A9"/>
        </a:accent1>
        <a:accent2>
          <a:srgbClr val="90DE88"/>
        </a:accent2>
        <a:accent3>
          <a:srgbClr val="FFFFFF"/>
        </a:accent3>
        <a:accent4>
          <a:srgbClr val="000000"/>
        </a:accent4>
        <a:accent5>
          <a:srgbClr val="ADDFD1"/>
        </a:accent5>
        <a:accent6>
          <a:srgbClr val="82C97B"/>
        </a:accent6>
        <a:hlink>
          <a:srgbClr val="7D96D3"/>
        </a:hlink>
        <a:folHlink>
          <a:srgbClr val="DEDB7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188l 3">
        <a:dk1>
          <a:srgbClr val="000000"/>
        </a:dk1>
        <a:lt1>
          <a:srgbClr val="FFFFFF"/>
        </a:lt1>
        <a:dk2>
          <a:srgbClr val="37399B"/>
        </a:dk2>
        <a:lt2>
          <a:srgbClr val="C0C0C0"/>
        </a:lt2>
        <a:accent1>
          <a:srgbClr val="699DE9"/>
        </a:accent1>
        <a:accent2>
          <a:srgbClr val="E3663F"/>
        </a:accent2>
        <a:accent3>
          <a:srgbClr val="FFFFFF"/>
        </a:accent3>
        <a:accent4>
          <a:srgbClr val="000000"/>
        </a:accent4>
        <a:accent5>
          <a:srgbClr val="B9CCF2"/>
        </a:accent5>
        <a:accent6>
          <a:srgbClr val="CE5C38"/>
        </a:accent6>
        <a:hlink>
          <a:srgbClr val="7476DC"/>
        </a:hlink>
        <a:folHlink>
          <a:srgbClr val="7FB24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Тема2</Template>
  <TotalTime>46</TotalTime>
  <Words>233</Words>
  <Application>Microsoft Office PowerPoint</Application>
  <PresentationFormat>Экран (4:3)</PresentationFormat>
  <Paragraphs>41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Тема2</vt:lpstr>
      <vt:lpstr>Организация летних детских площадок в дистанционном режиме в Намском улусе</vt:lpstr>
      <vt:lpstr>Нормативные акты </vt:lpstr>
      <vt:lpstr>Общее количество детей 1010 человек</vt:lpstr>
      <vt:lpstr>Всего ЛДП</vt:lpstr>
      <vt:lpstr>Направления </vt:lpstr>
      <vt:lpstr>Направления </vt:lpstr>
      <vt:lpstr>Финансовый расчет </vt:lpstr>
    </vt:vector>
  </TitlesOfParts>
  <Company>МКУ "УО МО "Намский улус" РС(Я)"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летних детских площадок в дистанционном режиме в Намском улусе</dc:title>
  <dc:creator>Сахаяна</dc:creator>
  <cp:lastModifiedBy>Сахаяна</cp:lastModifiedBy>
  <cp:revision>6</cp:revision>
  <dcterms:created xsi:type="dcterms:W3CDTF">2020-07-29T23:54:26Z</dcterms:created>
  <dcterms:modified xsi:type="dcterms:W3CDTF">2020-07-30T00:41:03Z</dcterms:modified>
</cp:coreProperties>
</file>