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62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84" r:id="rId10"/>
    <p:sldId id="285" r:id="rId11"/>
    <p:sldId id="291" r:id="rId12"/>
    <p:sldId id="289" r:id="rId13"/>
    <p:sldId id="292" r:id="rId14"/>
    <p:sldId id="293" r:id="rId15"/>
    <p:sldId id="295" r:id="rId16"/>
    <p:sldId id="305" r:id="rId17"/>
    <p:sldId id="311" r:id="rId18"/>
    <p:sldId id="312" r:id="rId19"/>
    <p:sldId id="316" r:id="rId20"/>
    <p:sldId id="339" r:id="rId21"/>
    <p:sldId id="317" r:id="rId22"/>
    <p:sldId id="334" r:id="rId23"/>
    <p:sldId id="340" r:id="rId24"/>
    <p:sldId id="332" r:id="rId25"/>
    <p:sldId id="333" r:id="rId26"/>
    <p:sldId id="341" r:id="rId27"/>
    <p:sldId id="335" r:id="rId28"/>
    <p:sldId id="320" r:id="rId29"/>
    <p:sldId id="337" r:id="rId30"/>
    <p:sldId id="313" r:id="rId31"/>
    <p:sldId id="321" r:id="rId32"/>
    <p:sldId id="324" r:id="rId33"/>
    <p:sldId id="342" r:id="rId34"/>
    <p:sldId id="343" r:id="rId35"/>
    <p:sldId id="315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5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28CA5-7913-4369-BDE7-054EEE0E27C7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9872B-F5C2-46FE-A886-6B1A31E8D3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05C16B-CCA7-446A-9F07-96BDE675D27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4A34A-4AE8-49D2-B91D-0EE2386DAD32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A3F8628-B979-4DC9-8104-7B0E3907B9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743200"/>
            <a:ext cx="8305800" cy="1752600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0000CC"/>
                </a:solidFill>
              </a:rPr>
              <a:t/>
            </a:r>
            <a:br>
              <a:rPr lang="ru-RU" sz="2400" b="1" dirty="0">
                <a:solidFill>
                  <a:srgbClr val="0000CC"/>
                </a:solidFill>
              </a:rPr>
            </a:br>
            <a:r>
              <a:rPr lang="ru-RU" sz="2400" b="1" dirty="0">
                <a:solidFill>
                  <a:srgbClr val="0000CC"/>
                </a:solidFill>
              </a:rPr>
              <a:t>Научно-исследовательская экспедиция школьников</a:t>
            </a:r>
            <a:br>
              <a:rPr lang="ru-RU" sz="2400" b="1" dirty="0">
                <a:solidFill>
                  <a:srgbClr val="0000CC"/>
                </a:solidFill>
              </a:rPr>
            </a:br>
            <a:r>
              <a:rPr lang="ru-RU" sz="2400" b="1" dirty="0">
                <a:solidFill>
                  <a:srgbClr val="0000CC"/>
                </a:solidFill>
              </a:rPr>
              <a:t> «Юные натуралисты Томпо» </a:t>
            </a:r>
            <a:br>
              <a:rPr lang="ru-RU" sz="2400" b="1" dirty="0">
                <a:solidFill>
                  <a:srgbClr val="0000CC"/>
                </a:solidFill>
              </a:rPr>
            </a:br>
            <a:r>
              <a:rPr lang="ru-RU" sz="2400" b="1" dirty="0">
                <a:solidFill>
                  <a:srgbClr val="0000CC"/>
                </a:solidFill>
              </a:rPr>
              <a:t>Томпонского района РС(Я)</a:t>
            </a:r>
          </a:p>
        </p:txBody>
      </p:sp>
      <p:pic>
        <p:nvPicPr>
          <p:cNvPr id="13316" name="Picture 4" descr="Герб Томпонского улуса (района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7938" y="620713"/>
            <a:ext cx="1419225" cy="1247775"/>
          </a:xfrm>
          <a:prstGeom prst="rect">
            <a:avLst/>
          </a:prstGeom>
          <a:noFill/>
        </p:spPr>
      </p:pic>
      <p:graphicFrame>
        <p:nvGraphicFramePr>
          <p:cNvPr id="13357" name="Group 45"/>
          <p:cNvGraphicFramePr>
            <a:graphicFrameLocks noGrp="1"/>
          </p:cNvGraphicFramePr>
          <p:nvPr/>
        </p:nvGraphicFramePr>
        <p:xfrm>
          <a:off x="1115616" y="476250"/>
          <a:ext cx="6910784" cy="2160662"/>
        </p:xfrm>
        <a:graphic>
          <a:graphicData uri="http://schemas.openxmlformats.org/drawingml/2006/table">
            <a:tbl>
              <a:tblPr/>
              <a:tblGrid>
                <a:gridCol w="2687173"/>
                <a:gridCol w="1625692"/>
                <a:gridCol w="2597919"/>
              </a:tblGrid>
              <a:tr h="160605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Министерство образования Республики Саха (Якутия)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МБУ ДО  «</a:t>
                      </a: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Эколого-биологический центр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МР «</a:t>
                      </a:r>
                      <a:r>
                        <a:rPr kumimoji="0" lang="de-CH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Томпонск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ий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de-CH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kumimoji="0" lang="de-CH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Саха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республикатын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Уер5ин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Министерствота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Томпо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оройуонун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Муниципальнай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эбии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уерэхтээЬин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тэрилтэтэ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Caxa" charset="-52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Эколого-биолгическай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киин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Caxa" charset="-52"/>
                          <a:cs typeface="Times New Roman" pitchFamily="18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608"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село   </a:t>
                      </a: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Крест-Хальджай    Томпонский </a:t>
                      </a: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358" name="Picture 46" descr="DSCF22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4953000"/>
            <a:ext cx="1878013" cy="1408113"/>
          </a:xfrm>
          <a:prstGeom prst="rect">
            <a:avLst/>
          </a:prstGeom>
          <a:noFill/>
          <a:ln w="57150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13359" name="Picture 47" descr="DSCF14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953000"/>
            <a:ext cx="1900238" cy="1425575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3360" name="Picture 48" descr="DSCF126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4949825"/>
            <a:ext cx="1897063" cy="142398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3361" name="Picture 49" descr="DSCF19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4200" y="4953000"/>
            <a:ext cx="1946275" cy="145891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600" b="1" dirty="0">
                <a:solidFill>
                  <a:srgbClr val="0000FF"/>
                </a:solidFill>
              </a:rPr>
              <a:t>Руководитель экспедиции</a:t>
            </a:r>
            <a:r>
              <a:rPr lang="ru-RU" sz="1600" dirty="0"/>
              <a:t> </a:t>
            </a:r>
            <a:r>
              <a:rPr lang="ru-RU" sz="1600" b="1" dirty="0">
                <a:solidFill>
                  <a:srgbClr val="0000FF"/>
                </a:solidFill>
              </a:rPr>
              <a:t>учитель биологии МОУ «</a:t>
            </a:r>
            <a:r>
              <a:rPr lang="ru-RU" sz="1600" b="1" dirty="0" err="1">
                <a:solidFill>
                  <a:srgbClr val="0000FF"/>
                </a:solidFill>
              </a:rPr>
              <a:t>Крест-Хальджайская</a:t>
            </a:r>
            <a:r>
              <a:rPr lang="ru-RU" sz="1600" b="1" dirty="0">
                <a:solidFill>
                  <a:srgbClr val="0000FF"/>
                </a:solidFill>
              </a:rPr>
              <a:t> СОШ им. Героя Советского Союза Ф.М. </a:t>
            </a:r>
            <a:r>
              <a:rPr lang="ru-RU" sz="1600" b="1" dirty="0" smtClean="0">
                <a:solidFill>
                  <a:srgbClr val="0000FF"/>
                </a:solidFill>
              </a:rPr>
              <a:t>Охлопкова»  </a:t>
            </a:r>
            <a:r>
              <a:rPr lang="ru-RU" sz="1600" b="1" dirty="0" err="1" smtClean="0">
                <a:solidFill>
                  <a:srgbClr val="0000FF"/>
                </a:solidFill>
              </a:rPr>
              <a:t>Сыромятникова</a:t>
            </a:r>
            <a:r>
              <a:rPr lang="ru-RU" sz="1600" b="1" dirty="0" smtClean="0">
                <a:solidFill>
                  <a:srgbClr val="0000FF"/>
                </a:solidFill>
              </a:rPr>
              <a:t> </a:t>
            </a:r>
            <a:r>
              <a:rPr lang="ru-RU" sz="1600" b="1" dirty="0">
                <a:solidFill>
                  <a:srgbClr val="0000FF"/>
                </a:solidFill>
              </a:rPr>
              <a:t>А. Н. с министром образования РС(Я) </a:t>
            </a:r>
            <a:r>
              <a:rPr lang="ru-RU" sz="1600" b="1" dirty="0" smtClean="0">
                <a:solidFill>
                  <a:srgbClr val="0000FF"/>
                </a:solidFill>
              </a:rPr>
              <a:t>А.С</a:t>
            </a:r>
            <a:r>
              <a:rPr lang="ru-RU" sz="1600" b="1" dirty="0">
                <a:solidFill>
                  <a:srgbClr val="0000FF"/>
                </a:solidFill>
              </a:rPr>
              <a:t>. Владимировым и заместителем министра Кондратьевым Э.В</a:t>
            </a:r>
            <a:r>
              <a:rPr lang="ru-RU" sz="1800" b="1" dirty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227332" name="Picture 4" descr="DSCN580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4575" y="1612900"/>
            <a:ext cx="6840538" cy="51292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В 2011 году </a:t>
            </a:r>
            <a:r>
              <a:rPr lang="ru-RU" sz="1600" b="1" dirty="0" smtClean="0">
                <a:solidFill>
                  <a:srgbClr val="002060"/>
                </a:solidFill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</a:rPr>
              <a:t>июне месяце начали строить балаган в местности Уеттээх, под руководством Ефимова П.П</a:t>
            </a:r>
            <a:r>
              <a:rPr lang="ru-RU" sz="1600" b="1" dirty="0" smtClean="0">
                <a:solidFill>
                  <a:srgbClr val="002060"/>
                </a:solidFill>
              </a:rPr>
              <a:t>.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252931" name="Picture 3" descr="DSCF126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664" y="1196752"/>
            <a:ext cx="6831013" cy="51244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>
                <a:solidFill>
                  <a:srgbClr val="630311"/>
                </a:solidFill>
              </a:rPr>
              <a:t>Работа кипит во всю.</a:t>
            </a:r>
            <a:r>
              <a:rPr lang="ru-RU"/>
              <a:t> </a:t>
            </a:r>
          </a:p>
        </p:txBody>
      </p:sp>
      <p:pic>
        <p:nvPicPr>
          <p:cNvPr id="250883" name="Picture 3" descr="DSCF124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3042" y="1171062"/>
            <a:ext cx="6481783" cy="530593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012825"/>
          </a:xfrm>
        </p:spPr>
        <p:txBody>
          <a:bodyPr/>
          <a:lstStyle/>
          <a:p>
            <a:endParaRPr lang="ru-RU"/>
          </a:p>
        </p:txBody>
      </p:sp>
      <p:pic>
        <p:nvPicPr>
          <p:cNvPr id="253955" name="Picture 3" descr="DSCF138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71975" y="3314700"/>
            <a:ext cx="4162425" cy="3122613"/>
          </a:xfrm>
          <a:noFill/>
          <a:ln/>
        </p:spPr>
      </p:pic>
      <p:pic>
        <p:nvPicPr>
          <p:cNvPr id="253956" name="Picture 4" descr="DSCF14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0763" y="533400"/>
            <a:ext cx="2738437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3957" name="Picture 5" descr="DSCF139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950" y="3552825"/>
            <a:ext cx="3575050" cy="257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3958" name="Picture 6" descr="DSCF139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381000"/>
            <a:ext cx="3729038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14290"/>
            <a:ext cx="8534400" cy="1057260"/>
          </a:xfrm>
        </p:spPr>
        <p:txBody>
          <a:bodyPr>
            <a:normAutofit fontScale="90000"/>
          </a:bodyPr>
          <a:lstStyle/>
          <a:p>
            <a:r>
              <a:rPr lang="ru-RU" sz="2200" b="1" i="1" dirty="0">
                <a:solidFill>
                  <a:srgbClr val="002060"/>
                </a:solidFill>
                <a:latin typeface="Arial Rounded MT Bold" pitchFamily="34" charset="0"/>
              </a:rPr>
              <a:t>Научно-исследовательская экспедиция школьников«Юные натуралисты Томпо» </a:t>
            </a:r>
            <a:r>
              <a:rPr lang="ru-RU" sz="2200" b="1" i="1" dirty="0" smtClean="0">
                <a:solidFill>
                  <a:srgbClr val="002060"/>
                </a:solidFill>
                <a:latin typeface="Arial Rounded MT Bold" pitchFamily="34" charset="0"/>
              </a:rPr>
              <a:t>Томпонского </a:t>
            </a:r>
            <a:r>
              <a:rPr lang="ru-RU" sz="2200" b="1" i="1" dirty="0">
                <a:solidFill>
                  <a:srgbClr val="002060"/>
                </a:solidFill>
                <a:latin typeface="Arial Rounded MT Bold" pitchFamily="34" charset="0"/>
              </a:rPr>
              <a:t>района </a:t>
            </a:r>
            <a:r>
              <a:rPr lang="ru-RU" sz="2700" b="1" i="1" dirty="0">
                <a:solidFill>
                  <a:srgbClr val="002060"/>
                </a:solidFill>
                <a:latin typeface="Arial Rounded MT Bold" pitchFamily="34" charset="0"/>
              </a:rPr>
              <a:t>РС(Я) 2011 г</a:t>
            </a:r>
            <a:r>
              <a:rPr lang="ru-RU" sz="2700" b="1" i="1" dirty="0" smtClean="0">
                <a:solidFill>
                  <a:srgbClr val="002060"/>
                </a:solidFill>
                <a:latin typeface="Arial Rounded MT Bold" pitchFamily="34" charset="0"/>
              </a:rPr>
              <a:t>. участвовали 70 детей.</a:t>
            </a:r>
            <a:endParaRPr lang="ru-RU" sz="2700" b="1" i="1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pic>
        <p:nvPicPr>
          <p:cNvPr id="187400" name="Picture 8" descr="DSCF145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71600" y="1819275"/>
            <a:ext cx="6553200" cy="4914900"/>
          </a:xfrm>
          <a:noFill/>
          <a:ln w="57150">
            <a:solidFill>
              <a:srgbClr val="0000FF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595313"/>
            <a:ext cx="7239719" cy="404795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Торжественное открытие экспедиции</a:t>
            </a:r>
            <a:r>
              <a:rPr lang="ru-RU" sz="3200" dirty="0">
                <a:solidFill>
                  <a:schemeClr val="hlink"/>
                </a:solidFill>
              </a:rPr>
              <a:t>.</a:t>
            </a:r>
            <a:r>
              <a:rPr lang="ru-RU" sz="3200" dirty="0"/>
              <a:t> </a:t>
            </a:r>
          </a:p>
        </p:txBody>
      </p:sp>
      <p:pic>
        <p:nvPicPr>
          <p:cNvPr id="204804" name="Picture 4" descr="DSCF14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4694238" cy="3521075"/>
          </a:xfrm>
          <a:prstGeom prst="rect">
            <a:avLst/>
          </a:prstGeom>
          <a:noFill/>
          <a:ln w="57150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204805" name="Picture 5" descr="DSCF14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571612"/>
            <a:ext cx="3581400" cy="2686050"/>
          </a:xfrm>
          <a:prstGeom prst="rect">
            <a:avLst/>
          </a:prstGeom>
          <a:noFill/>
          <a:ln w="57150">
            <a:solidFill>
              <a:srgbClr val="00CCFF"/>
            </a:solidFill>
            <a:miter lim="800000"/>
            <a:headEnd/>
            <a:tailEnd/>
          </a:ln>
        </p:spPr>
      </p:pic>
      <p:pic>
        <p:nvPicPr>
          <p:cNvPr id="204806" name="Picture 6" descr="DSCF14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714752"/>
            <a:ext cx="3673475" cy="27559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214290"/>
            <a:ext cx="8503920" cy="23574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В </a:t>
            </a:r>
            <a:r>
              <a:rPr lang="ru-RU" sz="2800" dirty="0" smtClean="0">
                <a:solidFill>
                  <a:srgbClr val="FF0000"/>
                </a:solidFill>
              </a:rPr>
              <a:t>2016 году получили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Грант 200 000 </a:t>
            </a:r>
            <a:endParaRPr lang="ru-RU" sz="28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Малой </a:t>
            </a:r>
            <a:r>
              <a:rPr lang="ru-RU" sz="2800" dirty="0" smtClean="0">
                <a:solidFill>
                  <a:srgbClr val="FF0000"/>
                </a:solidFill>
              </a:rPr>
              <a:t>академии наук РС(Я).</a:t>
            </a:r>
          </a:p>
          <a:p>
            <a:pPr>
              <a:buNone/>
            </a:pPr>
            <a:r>
              <a:rPr lang="ru-RU" sz="2800" dirty="0" smtClean="0">
                <a:solidFill>
                  <a:srgbClr val="0000CC"/>
                </a:solidFill>
              </a:rPr>
              <a:t>.</a:t>
            </a:r>
            <a:endParaRPr lang="ru-RU" sz="2800" dirty="0" smtClean="0">
              <a:solidFill>
                <a:srgbClr val="0000CC"/>
              </a:solidFill>
            </a:endParaRPr>
          </a:p>
          <a:p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4" name="Picture 2" descr="C:\Documents and Settings\Алёна\Рабочий стол\Фото ЕПП\IMG_20161101_120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500306"/>
            <a:ext cx="5760256" cy="3240144"/>
          </a:xfrm>
          <a:prstGeom prst="rect">
            <a:avLst/>
          </a:prstGeom>
          <a:noFill/>
          <a:ln cmpd="thickThin">
            <a:solidFill>
              <a:srgbClr val="002060"/>
            </a:solidFill>
          </a:ln>
        </p:spPr>
      </p:pic>
      <p:pic>
        <p:nvPicPr>
          <p:cNvPr id="5" name="Picture 4" descr="C:\Documents and Settings\Алёна\Рабочий стол\Фото ЕПП\IMG_20161101_1222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929066"/>
            <a:ext cx="4121239" cy="2571768"/>
          </a:xfrm>
          <a:prstGeom prst="rect">
            <a:avLst/>
          </a:prstGeom>
          <a:noFill/>
          <a:ln cmpd="sng"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E:\Грант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85728"/>
            <a:ext cx="6786610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Лето 2017 год</a:t>
            </a:r>
            <a:endParaRPr lang="ru-RU" dirty="0"/>
          </a:p>
        </p:txBody>
      </p:sp>
      <p:pic>
        <p:nvPicPr>
          <p:cNvPr id="4" name="Содержимое 3" descr="C:\Documents and Settings\Алёна\Local Settings\Temporary Internet Files\Content.Word\IMG_20170630_20093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4429156" cy="4429156"/>
          </a:xfrm>
          <a:prstGeom prst="rect">
            <a:avLst/>
          </a:prstGeom>
          <a:noFill/>
          <a:ln w="9525" cmpd="sng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5" name="Рисунок 4" descr="C:\Documents and Settings\Алёна\Рабочий стол\Новая папка\IMG_20170630_1259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14290"/>
            <a:ext cx="4071966" cy="3857652"/>
          </a:xfrm>
          <a:prstGeom prst="rect">
            <a:avLst/>
          </a:prstGeom>
          <a:noFill/>
          <a:ln w="9525" cmpd="sng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941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Первая группа </a:t>
            </a:r>
            <a:r>
              <a:rPr lang="ru-RU" dirty="0" smtClean="0">
                <a:solidFill>
                  <a:srgbClr val="002060"/>
                </a:solidFill>
              </a:rPr>
              <a:t>– биологическое направление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8868"/>
            <a:ext cx="4972072" cy="3729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2959892"/>
            <a:ext cx="4384678" cy="3288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14313"/>
            <a:ext cx="7267575" cy="928687"/>
          </a:xfrm>
        </p:spPr>
        <p:txBody>
          <a:bodyPr/>
          <a:lstStyle/>
          <a:p>
            <a:r>
              <a:rPr lang="ru-RU" b="1">
                <a:solidFill>
                  <a:srgbClr val="FF0066"/>
                </a:solidFill>
              </a:rPr>
              <a:t>Участники экспедиции: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71678"/>
            <a:ext cx="2960684" cy="300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rgbClr val="800080"/>
                </a:solidFill>
              </a:rPr>
              <a:t>школьники и студенты; </a:t>
            </a:r>
          </a:p>
          <a:p>
            <a:pPr>
              <a:lnSpc>
                <a:spcPct val="90000"/>
              </a:lnSpc>
            </a:pPr>
            <a:r>
              <a:rPr lang="ru-RU" dirty="0">
                <a:solidFill>
                  <a:srgbClr val="800080"/>
                </a:solidFill>
              </a:rPr>
              <a:t>учителя; </a:t>
            </a:r>
          </a:p>
          <a:p>
            <a:pPr>
              <a:lnSpc>
                <a:spcPct val="90000"/>
              </a:lnSpc>
            </a:pPr>
            <a:r>
              <a:rPr lang="ru-RU" dirty="0">
                <a:solidFill>
                  <a:srgbClr val="800080"/>
                </a:solidFill>
              </a:rPr>
              <a:t>научные </a:t>
            </a:r>
            <a:r>
              <a:rPr lang="ru-RU" dirty="0" smtClean="0">
                <a:solidFill>
                  <a:srgbClr val="800080"/>
                </a:solidFill>
              </a:rPr>
              <a:t>сотрудники</a:t>
            </a:r>
            <a:r>
              <a:rPr lang="ru-RU" sz="3600" dirty="0" smtClean="0">
                <a:solidFill>
                  <a:srgbClr val="800080"/>
                </a:solidFill>
              </a:rPr>
              <a:t>; </a:t>
            </a:r>
            <a:endParaRPr lang="ru-RU" sz="3600" dirty="0">
              <a:solidFill>
                <a:srgbClr val="800080"/>
              </a:solidFill>
            </a:endParaRPr>
          </a:p>
        </p:txBody>
      </p:sp>
      <p:pic>
        <p:nvPicPr>
          <p:cNvPr id="186374" name="Picture 6" descr="DSCN448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37113" y="1447800"/>
            <a:ext cx="4154487" cy="3886200"/>
          </a:xfrm>
          <a:noFill/>
          <a:ln w="57150">
            <a:solidFill>
              <a:srgbClr val="00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14313"/>
            <a:ext cx="8639175" cy="623887"/>
          </a:xfrm>
        </p:spPr>
        <p:txBody>
          <a:bodyPr>
            <a:normAutofit fontScale="90000"/>
          </a:bodyPr>
          <a:lstStyle/>
          <a:p>
            <a:r>
              <a:rPr lang="ru-RU" sz="2000" b="1">
                <a:solidFill>
                  <a:srgbClr val="0000CC"/>
                </a:solidFill>
                <a:latin typeface="Arial" pitchFamily="34" charset="0"/>
              </a:rPr>
              <a:t>Группа геоботаников руководитель Ефимова Айталина Павловна</a:t>
            </a:r>
            <a:br>
              <a:rPr lang="ru-RU" sz="2000" b="1">
                <a:solidFill>
                  <a:srgbClr val="0000CC"/>
                </a:solidFill>
                <a:latin typeface="Arial" pitchFamily="34" charset="0"/>
              </a:rPr>
            </a:br>
            <a:r>
              <a:rPr lang="ru-RU" sz="2000" b="1">
                <a:solidFill>
                  <a:srgbClr val="0000CC"/>
                </a:solidFill>
                <a:latin typeface="Arial" pitchFamily="34" charset="0"/>
              </a:rPr>
              <a:t>геоботаник, кандидат биологических наук ИПБК СО РАН</a:t>
            </a:r>
            <a:r>
              <a:rPr lang="ru-RU" sz="2800">
                <a:latin typeface="Arial" pitchFamily="34" charset="0"/>
              </a:rPr>
              <a:t> </a:t>
            </a:r>
          </a:p>
        </p:txBody>
      </p:sp>
      <p:pic>
        <p:nvPicPr>
          <p:cNvPr id="192518" name="Picture 6" descr="DSCF18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066800"/>
            <a:ext cx="7315200" cy="5486400"/>
          </a:xfrm>
          <a:prstGeom prst="rect">
            <a:avLst/>
          </a:prstGeom>
          <a:noFill/>
          <a:ln w="57150">
            <a:solidFill>
              <a:srgbClr val="00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52"/>
            <a:ext cx="5543544" cy="4157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214686"/>
            <a:ext cx="4456116" cy="334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E:\Фото 2017\IMG_20170629_1230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3810026" cy="2857520"/>
          </a:xfrm>
          <a:prstGeom prst="rect">
            <a:avLst/>
          </a:prstGeom>
          <a:noFill/>
          <a:ln cmpd="sng">
            <a:solidFill>
              <a:schemeClr val="accent2">
                <a:lumMod val="50000"/>
              </a:schemeClr>
            </a:solidFill>
          </a:ln>
        </p:spPr>
      </p:pic>
      <p:pic>
        <p:nvPicPr>
          <p:cNvPr id="8" name="Picture 2" descr="E:\Фото 2017\IMG_20170629_123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285860"/>
            <a:ext cx="3668718" cy="2751539"/>
          </a:xfrm>
          <a:prstGeom prst="rect">
            <a:avLst/>
          </a:prstGeom>
          <a:noFill/>
          <a:ln cmpd="sng">
            <a:solidFill>
              <a:srgbClr val="0070C0"/>
            </a:solidFill>
          </a:ln>
        </p:spPr>
      </p:pic>
      <p:pic>
        <p:nvPicPr>
          <p:cNvPr id="9" name="Picture 4" descr="E:\Фото 2017\IMG_20170630_1259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4357694"/>
            <a:ext cx="2882900" cy="2162175"/>
          </a:xfrm>
          <a:prstGeom prst="rect">
            <a:avLst/>
          </a:prstGeom>
          <a:noFill/>
          <a:ln cmpd="sng">
            <a:solidFill>
              <a:srgbClr val="FFC000"/>
            </a:solidFill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157287"/>
          </a:xfrm>
        </p:spPr>
        <p:txBody>
          <a:bodyPr/>
          <a:lstStyle/>
          <a:p>
            <a:r>
              <a:rPr lang="ru-RU" sz="2000" b="1">
                <a:solidFill>
                  <a:srgbClr val="0000CC"/>
                </a:solidFill>
                <a:latin typeface="Arial" pitchFamily="34" charset="0"/>
              </a:rPr>
              <a:t>Группа энтомологов, руководитель Попов Анатолий Анатольевич энтомолог, младший научный сотрудник ИПБК СО РАН</a:t>
            </a:r>
            <a:endParaRPr lang="ru-RU" sz="2000" b="1" u="sng">
              <a:solidFill>
                <a:srgbClr val="0000CC"/>
              </a:solidFill>
            </a:endParaRPr>
          </a:p>
        </p:txBody>
      </p:sp>
      <p:pic>
        <p:nvPicPr>
          <p:cNvPr id="203780" name="Picture 4" descr="DSCF243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1371600"/>
            <a:ext cx="7086600" cy="5314950"/>
          </a:xfrm>
          <a:noFill/>
          <a:ln w="57150">
            <a:solidFill>
              <a:srgbClr val="99CC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Фото 2017\IMG_20170630_1121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00174"/>
            <a:ext cx="4837106" cy="3627830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5" name="Picture 5" descr="E:\Фото 2017\IMG_20170630_1117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571612"/>
            <a:ext cx="3097214" cy="2322911"/>
          </a:xfrm>
          <a:prstGeom prst="rect">
            <a:avLst/>
          </a:prstGeom>
          <a:noFill/>
          <a:ln cmpd="sng">
            <a:solidFill>
              <a:srgbClr val="FFC000"/>
            </a:solidFill>
          </a:ln>
        </p:spPr>
      </p:pic>
      <p:pic>
        <p:nvPicPr>
          <p:cNvPr id="6" name="Picture 5" descr="E:\Фото 2017\IMG_20170628_1022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4071942"/>
            <a:ext cx="3479784" cy="2609838"/>
          </a:xfrm>
          <a:prstGeom prst="rect">
            <a:avLst/>
          </a:prstGeom>
          <a:noFill/>
          <a:ln cmpd="sng">
            <a:solidFill>
              <a:srgbClr val="FF0000"/>
            </a:solidFill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Фото 2017\IMG_20170629_2049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742"/>
          <a:stretch>
            <a:fillRect/>
          </a:stretch>
        </p:blipFill>
        <p:spPr bwMode="auto">
          <a:xfrm>
            <a:off x="285720" y="1142984"/>
            <a:ext cx="3857652" cy="3744910"/>
          </a:xfrm>
          <a:prstGeom prst="rect">
            <a:avLst/>
          </a:prstGeom>
          <a:noFill/>
          <a:ln cmpd="sng">
            <a:solidFill>
              <a:srgbClr val="00B050"/>
            </a:solidFill>
          </a:ln>
        </p:spPr>
      </p:pic>
      <p:pic>
        <p:nvPicPr>
          <p:cNvPr id="5" name="Picture 2" descr="E:\Фото 2017\IMG_20170630_1258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142984"/>
            <a:ext cx="4432291" cy="3786214"/>
          </a:xfrm>
          <a:prstGeom prst="rect">
            <a:avLst/>
          </a:prstGeom>
          <a:noFill/>
          <a:ln cmpd="sng">
            <a:solidFill>
              <a:srgbClr val="00B050"/>
            </a:solidFill>
          </a:ln>
        </p:spPr>
      </p:pic>
      <p:pic>
        <p:nvPicPr>
          <p:cNvPr id="6" name="Picture 4" descr="E:\Фото 2017\IMG_20170630_1258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3893347"/>
            <a:ext cx="3525842" cy="2644382"/>
          </a:xfrm>
          <a:prstGeom prst="rect">
            <a:avLst/>
          </a:prstGeom>
          <a:noFill/>
          <a:ln cmpd="sng">
            <a:solidFill>
              <a:srgbClr val="92D050"/>
            </a:solidFill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953375" cy="1143000"/>
          </a:xfrm>
        </p:spPr>
        <p:txBody>
          <a:bodyPr/>
          <a:lstStyle/>
          <a:p>
            <a:r>
              <a:rPr lang="ru-RU" sz="2000" b="1">
                <a:solidFill>
                  <a:srgbClr val="0000CC"/>
                </a:solidFill>
              </a:rPr>
              <a:t>Группа орнитологов руководители Романов Алексей Анатольевич орнитолог, д.б.н. и Шемякин Евгений Владимирович аспирант ИПБК СО РАН</a:t>
            </a:r>
          </a:p>
        </p:txBody>
      </p:sp>
      <p:pic>
        <p:nvPicPr>
          <p:cNvPr id="233476" name="Picture 4" descr="DSCF317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28800" y="1533525"/>
            <a:ext cx="6629400" cy="4972050"/>
          </a:xfrm>
          <a:noFill/>
          <a:ln w="57150">
            <a:solidFill>
              <a:srgbClr val="FF66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42942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Во время учета птиц, группа орнитологов, руководитель Сазонова Мария студентка 4 курса СВФУ ИЕН</a:t>
            </a:r>
            <a:endParaRPr lang="ru-RU" sz="2000" dirty="0"/>
          </a:p>
        </p:txBody>
      </p:sp>
      <p:pic>
        <p:nvPicPr>
          <p:cNvPr id="8197" name="Picture 5" descr="E:\Фото 2017\IMG_20170627_1820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3860787" cy="2895590"/>
          </a:xfrm>
          <a:prstGeom prst="rect">
            <a:avLst/>
          </a:prstGeom>
          <a:noFill/>
          <a:ln cmpd="sng">
            <a:solidFill>
              <a:srgbClr val="0070C0"/>
            </a:solidFill>
          </a:ln>
        </p:spPr>
      </p:pic>
      <p:pic>
        <p:nvPicPr>
          <p:cNvPr id="11" name="Picture 2" descr="E:\Фото 2017\IMG_20170627_1750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428736"/>
            <a:ext cx="3786214" cy="2839661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</p:pic>
      <p:pic>
        <p:nvPicPr>
          <p:cNvPr id="12" name="Picture 3" descr="E:\Фото 2017\IMG_20170629_152315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875488"/>
            <a:ext cx="3597280" cy="2697960"/>
          </a:xfrm>
          <a:prstGeom prst="rect">
            <a:avLst/>
          </a:prstGeom>
          <a:noFill/>
          <a:ln cmpd="sng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5900734" cy="4425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449244"/>
            <a:ext cx="4143372" cy="310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2 группа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Физико-техническое направление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20170701_2013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94773" y="2285992"/>
            <a:ext cx="6727940" cy="3786214"/>
          </a:xfrm>
          <a:prstGeom prst="rect">
            <a:avLst/>
          </a:prstGeom>
          <a:ln cmpd="sng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</a:rPr>
              <a:t>2007 году приняли участие </a:t>
            </a:r>
            <a:r>
              <a:rPr lang="ru-RU" sz="2400" b="1" dirty="0" smtClean="0">
                <a:solidFill>
                  <a:srgbClr val="0000CC"/>
                </a:solidFill>
              </a:rPr>
              <a:t>в экспедиции</a:t>
            </a:r>
            <a:r>
              <a:rPr lang="ru-RU" sz="2400" b="1" dirty="0" smtClean="0">
                <a:solidFill>
                  <a:srgbClr val="0000CC"/>
                </a:solidFill>
              </a:rPr>
              <a:t/>
            </a:r>
            <a:br>
              <a:rPr lang="ru-RU" sz="2400" b="1" dirty="0" smtClean="0">
                <a:solidFill>
                  <a:srgbClr val="0000CC"/>
                </a:solidFill>
              </a:rPr>
            </a:br>
            <a:r>
              <a:rPr lang="ru-RU" sz="2400" b="1" dirty="0" smtClean="0">
                <a:solidFill>
                  <a:srgbClr val="0000CC"/>
                </a:solidFill>
              </a:rPr>
              <a:t> «</a:t>
            </a:r>
            <a:r>
              <a:rPr lang="ru-RU" sz="2400" b="1" dirty="0" err="1" smtClean="0">
                <a:solidFill>
                  <a:srgbClr val="0000CC"/>
                </a:solidFill>
              </a:rPr>
              <a:t>Верхоянье</a:t>
            </a:r>
            <a:r>
              <a:rPr lang="ru-RU" sz="2400" b="1" dirty="0" smtClean="0">
                <a:solidFill>
                  <a:srgbClr val="0000CC"/>
                </a:solidFill>
              </a:rPr>
              <a:t>- Полюс холода» 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5" descr="мои документы 13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357298"/>
            <a:ext cx="6643734" cy="4981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719406" cy="1714512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Результатыэкспедиции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Максимов Гена </a:t>
            </a:r>
            <a:r>
              <a:rPr lang="ru-RU" sz="2800" dirty="0" smtClean="0">
                <a:solidFill>
                  <a:srgbClr val="FF0000"/>
                </a:solidFill>
              </a:rPr>
              <a:t>победитель </a:t>
            </a:r>
            <a:r>
              <a:rPr lang="en-US" sz="2800" dirty="0" smtClean="0"/>
              <a:t>VI</a:t>
            </a:r>
            <a:r>
              <a:rPr lang="ru-RU" sz="2800" dirty="0" smtClean="0"/>
              <a:t> Всероссийской НПК «Науки юношей питают» имени Лидии г. Вологде  весной 2017 года</a:t>
            </a:r>
            <a:endParaRPr lang="ru-RU" sz="2800" dirty="0"/>
          </a:p>
        </p:txBody>
      </p:sp>
      <p:pic>
        <p:nvPicPr>
          <p:cNvPr id="4" name="Рисунок 3" descr="E:\М.Гена\М.Гена 0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00240"/>
            <a:ext cx="285748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М.Гена\М.Гена.jpg"/>
          <p:cNvPicPr/>
          <p:nvPr/>
        </p:nvPicPr>
        <p:blipFill>
          <a:blip r:embed="rId3" cstate="print"/>
          <a:srcRect l="4897" t="3891" r="3253" b="3210"/>
          <a:stretch>
            <a:fillRect/>
          </a:stretch>
        </p:blipFill>
        <p:spPr bwMode="auto">
          <a:xfrm>
            <a:off x="3000364" y="2143116"/>
            <a:ext cx="307183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М.Гена\М.Гена 0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2214554"/>
            <a:ext cx="235745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Экспедиция работает и зимой,  проводим зимние маршрутные учеты с 2009 года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Picture 2" descr="D:\Учет зима 2016\IMG_20160227_0942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143404" cy="2798121"/>
          </a:xfrm>
          <a:prstGeom prst="rect">
            <a:avLst/>
          </a:prstGeom>
          <a:noFill/>
        </p:spPr>
      </p:pic>
      <p:pic>
        <p:nvPicPr>
          <p:cNvPr id="7" name="Picture 3" descr="D:\Учет зима 2016\IMG_20160227_1144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357298"/>
            <a:ext cx="3722712" cy="2857520"/>
          </a:xfrm>
          <a:prstGeom prst="rect">
            <a:avLst/>
          </a:prstGeom>
          <a:noFill/>
        </p:spPr>
      </p:pic>
      <p:pic>
        <p:nvPicPr>
          <p:cNvPr id="5" name="Picture 2" descr="D:\Учет зима 2016\IMG_20160227_12251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861048"/>
            <a:ext cx="4821302" cy="2711982"/>
          </a:xfrm>
          <a:prstGeom prst="rect">
            <a:avLst/>
          </a:prstGeom>
          <a:noFill/>
        </p:spPr>
      </p:pic>
      <p:pic>
        <p:nvPicPr>
          <p:cNvPr id="8" name="Picture 3" descr="C:\Documents and Settings\Алёна\Рабочий стол\Документы ЭБЦ\учет зима16\DSC051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4341362"/>
            <a:ext cx="3252151" cy="2174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07"/>
          <p:cNvPicPr>
            <a:picLocks noGrp="1"/>
          </p:cNvPicPr>
          <p:nvPr>
            <p:ph idx="1"/>
          </p:nvPr>
        </p:nvPicPr>
        <p:blipFill>
          <a:blip r:embed="rId2" cstate="print"/>
          <a:srcRect t="5092" b="3551"/>
          <a:stretch>
            <a:fillRect/>
          </a:stretch>
        </p:blipFill>
        <p:spPr bwMode="auto">
          <a:xfrm>
            <a:off x="611560" y="692696"/>
            <a:ext cx="4357718" cy="4286280"/>
          </a:xfrm>
          <a:prstGeom prst="rect">
            <a:avLst/>
          </a:prstGeom>
          <a:noFill/>
          <a:ln w="28575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5" name="Рисунок 4" descr="Изображение 00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52736"/>
            <a:ext cx="3143272" cy="4357718"/>
          </a:xfrm>
          <a:prstGeom prst="rect">
            <a:avLst/>
          </a:prstGeom>
          <a:noFill/>
          <a:ln w="28575">
            <a:solidFill>
              <a:srgbClr val="00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7884368" cy="170080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Сетевой исследовательский проект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«Научное лето-2020 </a:t>
            </a:r>
            <a:r>
              <a:rPr lang="ru-RU" sz="2400" b="1" dirty="0" err="1" smtClean="0">
                <a:solidFill>
                  <a:srgbClr val="002060"/>
                </a:solidFill>
              </a:rPr>
              <a:t>онлайн</a:t>
            </a:r>
            <a:r>
              <a:rPr lang="ru-RU" sz="2400" b="1" dirty="0" smtClean="0">
                <a:solidFill>
                  <a:srgbClr val="002060"/>
                </a:solidFill>
              </a:rPr>
              <a:t>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C:\Documents and Settings\Алёна\Local Settings\Temporary Internet Files\Content.Word\20200612_15105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C:\Documents and Settings\Алёна\Local Settings\Temporary Internet Files\Content.Word\20200531_10291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607704" y="56592"/>
            <a:ext cx="2160240" cy="31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Алёна\Local Settings\Temporary Internet Files\Content.Word\20200528_1914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61389" y="847325"/>
            <a:ext cx="4114800" cy="3085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Алёна\Local Settings\Temporary Internet Files\Content.Word\IMG-20200616-WA00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2780928"/>
            <a:ext cx="1890514" cy="3843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Алёна\Local Settings\Temporary Internet Files\Content.Word\IMG-20200617-WA001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284984"/>
            <a:ext cx="2316113" cy="3132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5544589" cy="415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356992"/>
            <a:ext cx="4384678" cy="3288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мои документы 11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3889375" cy="2917825"/>
          </a:xfrm>
          <a:prstGeom prst="rect">
            <a:avLst/>
          </a:prstGeom>
          <a:noFill/>
        </p:spPr>
      </p:pic>
      <p:pic>
        <p:nvPicPr>
          <p:cNvPr id="25605" name="Picture 5" descr="мои документы 116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188913"/>
            <a:ext cx="3816350" cy="2862262"/>
          </a:xfrm>
          <a:prstGeom prst="rect">
            <a:avLst/>
          </a:prstGeom>
          <a:noFill/>
        </p:spPr>
      </p:pic>
      <p:pic>
        <p:nvPicPr>
          <p:cNvPr id="25606" name="Picture 6" descr="мои документы 116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806825"/>
            <a:ext cx="3816350" cy="2862263"/>
          </a:xfrm>
          <a:prstGeom prst="rect">
            <a:avLst/>
          </a:prstGeom>
          <a:noFill/>
        </p:spPr>
      </p:pic>
      <p:pic>
        <p:nvPicPr>
          <p:cNvPr id="25607" name="Picture 7" descr="мои документы 116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3800" y="3752850"/>
            <a:ext cx="3889375" cy="2916238"/>
          </a:xfrm>
          <a:prstGeom prst="rect">
            <a:avLst/>
          </a:prstGeom>
          <a:noFill/>
        </p:spPr>
      </p:pic>
      <p:sp>
        <p:nvSpPr>
          <p:cNvPr id="25609" name="WordArt 9"/>
          <p:cNvSpPr>
            <a:spLocks noChangeArrowheads="1" noChangeShapeType="1" noTextEdit="1"/>
          </p:cNvSpPr>
          <p:nvPr/>
        </p:nvSpPr>
        <p:spPr bwMode="auto">
          <a:xfrm>
            <a:off x="2838450" y="3228975"/>
            <a:ext cx="3467100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Восхождение на гору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Переняли опыт работы </a:t>
            </a:r>
            <a:r>
              <a:rPr lang="ru-RU" sz="2000" dirty="0" err="1" smtClean="0">
                <a:solidFill>
                  <a:srgbClr val="002060"/>
                </a:solidFill>
              </a:rPr>
              <a:t>Хангаласского</a:t>
            </a:r>
            <a:r>
              <a:rPr lang="ru-RU" sz="2000" dirty="0" smtClean="0">
                <a:solidFill>
                  <a:srgbClr val="002060"/>
                </a:solidFill>
              </a:rPr>
              <a:t> и </a:t>
            </a:r>
            <a:r>
              <a:rPr lang="ru-RU" sz="2000" dirty="0" err="1" smtClean="0">
                <a:solidFill>
                  <a:srgbClr val="002060"/>
                </a:solidFill>
              </a:rPr>
              <a:t>Верхоянского</a:t>
            </a:r>
            <a:r>
              <a:rPr lang="ru-RU" sz="2000" dirty="0" smtClean="0">
                <a:solidFill>
                  <a:srgbClr val="002060"/>
                </a:solidFill>
              </a:rPr>
              <a:t> экспедиций и 2008 году  организовали экспедицию в местности «ХОЧО» 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Томпонского района, участвовали 15 детей.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" name="Picture 4" descr="IMG_0016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9925" y="1357298"/>
            <a:ext cx="7802563" cy="538481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/>
          <p:cNvSpPr>
            <a:spLocks noChangeArrowheads="1"/>
          </p:cNvSpPr>
          <p:nvPr/>
        </p:nvSpPr>
        <p:spPr bwMode="auto">
          <a:xfrm>
            <a:off x="684213" y="135296"/>
            <a:ext cx="799306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tabLst>
                <a:tab pos="342900" algn="l"/>
              </a:tabLst>
            </a:pPr>
            <a:endParaRPr lang="ru-RU" dirty="0"/>
          </a:p>
          <a:p>
            <a:pPr algn="ctr">
              <a:tabLst>
                <a:tab pos="342900" algn="l"/>
              </a:tabLst>
            </a:pPr>
            <a:r>
              <a:rPr lang="ru-RU" b="1" dirty="0"/>
              <a:t>Преподаватели </a:t>
            </a:r>
            <a:r>
              <a:rPr lang="ru-RU" b="1" i="1" dirty="0"/>
              <a:t>Захарова Вера Иннокентьевна флористик,  кандидат биологических наук</a:t>
            </a:r>
          </a:p>
          <a:p>
            <a:pPr algn="ctr">
              <a:tabLst>
                <a:tab pos="342900" algn="l"/>
              </a:tabLst>
            </a:pPr>
            <a:r>
              <a:rPr lang="ru-RU" b="1" i="1" dirty="0"/>
              <a:t>Исакова Вера </a:t>
            </a:r>
            <a:r>
              <a:rPr lang="ru-RU" b="1" i="1" dirty="0" err="1"/>
              <a:t>Гаврильевна</a:t>
            </a:r>
            <a:r>
              <a:rPr lang="ru-RU" b="1" i="1" dirty="0"/>
              <a:t> геоботаник лаборатории растительных ресурсов</a:t>
            </a:r>
            <a:endParaRPr lang="ru-RU" b="1" dirty="0"/>
          </a:p>
          <a:p>
            <a:pPr algn="ctr">
              <a:tabLst>
                <a:tab pos="342900" algn="l"/>
              </a:tabLst>
            </a:pPr>
            <a:r>
              <a:rPr lang="ru-RU" b="1" i="1" dirty="0"/>
              <a:t>     </a:t>
            </a:r>
            <a:r>
              <a:rPr lang="ru-RU" b="1" i="1" dirty="0" err="1"/>
              <a:t>Сивцева</a:t>
            </a:r>
            <a:r>
              <a:rPr lang="ru-RU" b="1" i="1" dirty="0"/>
              <a:t> Лена Валентиновна энтомолог, ИБПК СО РАН</a:t>
            </a:r>
            <a:endParaRPr lang="ru-RU" b="1" dirty="0"/>
          </a:p>
          <a:p>
            <a:pPr algn="ctr">
              <a:tabLst>
                <a:tab pos="342900" algn="l"/>
              </a:tabLst>
            </a:pPr>
            <a:r>
              <a:rPr lang="ru-RU" b="1" i="1" dirty="0"/>
              <a:t>                            Гермогенова Анастасия Юрьевна почвовед лаборатории </a:t>
            </a:r>
            <a:r>
              <a:rPr lang="ru-RU" b="1" i="1" dirty="0" err="1"/>
              <a:t>аласных</a:t>
            </a:r>
            <a:r>
              <a:rPr lang="ru-RU" b="1" i="1" dirty="0"/>
              <a:t> экосистем</a:t>
            </a:r>
            <a:r>
              <a:rPr lang="ru-RU" b="1" i="1" dirty="0" smtClean="0"/>
              <a:t>.</a:t>
            </a:r>
            <a:endParaRPr lang="ru-RU" b="1" dirty="0"/>
          </a:p>
        </p:txBody>
      </p:sp>
      <p:pic>
        <p:nvPicPr>
          <p:cNvPr id="3" name="Picture 4" descr="IMG_983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4282" y="2571744"/>
            <a:ext cx="3025775" cy="2139950"/>
          </a:xfrm>
          <a:noFill/>
          <a:ln/>
        </p:spPr>
      </p:pic>
      <p:pic>
        <p:nvPicPr>
          <p:cNvPr id="4" name="Picture 7" descr="IMG_988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57884" y="2214554"/>
            <a:ext cx="2914650" cy="2185988"/>
          </a:xfrm>
          <a:prstGeom prst="rect">
            <a:avLst/>
          </a:prstGeom>
          <a:noFill/>
          <a:ln/>
        </p:spPr>
      </p:pic>
      <p:pic>
        <p:nvPicPr>
          <p:cNvPr id="5" name="Picture 9" descr="IMG_006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43042" y="4429132"/>
            <a:ext cx="2481256" cy="1872446"/>
          </a:xfrm>
          <a:prstGeom prst="rect">
            <a:avLst/>
          </a:prstGeom>
          <a:noFill/>
          <a:ln/>
        </p:spPr>
      </p:pic>
      <p:pic>
        <p:nvPicPr>
          <p:cNvPr id="6" name="Picture 17" descr="IMG_004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500562" y="3786190"/>
            <a:ext cx="3025775" cy="2139950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2009 году организовали экспедицию в местности «</a:t>
            </a:r>
            <a:r>
              <a:rPr lang="ru-RU" sz="3200" b="1" dirty="0" err="1" smtClean="0">
                <a:solidFill>
                  <a:srgbClr val="002060"/>
                </a:solidFill>
              </a:rPr>
              <a:t>Даккы</a:t>
            </a:r>
            <a:r>
              <a:rPr lang="ru-RU" sz="3200" b="1" dirty="0" smtClean="0">
                <a:solidFill>
                  <a:srgbClr val="002060"/>
                </a:solidFill>
              </a:rPr>
              <a:t>» участвовали 25 детей.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6" name="Picture 2" descr="D:\Рабочий стол\Летние лагеря\Лагерь 2009\фото Ивановой Е.И\фото 2\DSC0600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6600416" cy="4950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332656"/>
            <a:ext cx="8147248" cy="309634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 2010 году  экспедиция начала работу на районном </a:t>
            </a:r>
            <a:r>
              <a:rPr lang="ru-RU" b="1" dirty="0" smtClean="0">
                <a:solidFill>
                  <a:srgbClr val="002060"/>
                </a:solidFill>
              </a:rPr>
              <a:t>уровне, участвовали 90 детей. 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Picture 2" descr="D:\Рабочий стол\Лагерь 2010\102NIKON\DSCN45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56992"/>
            <a:ext cx="4076699" cy="3057336"/>
          </a:xfrm>
          <a:prstGeom prst="rect">
            <a:avLst/>
          </a:prstGeom>
          <a:noFill/>
        </p:spPr>
      </p:pic>
      <p:pic>
        <p:nvPicPr>
          <p:cNvPr id="5" name="Picture 3" descr="D:\Рабочий стол\Лагерь 2010\DSCN4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57562"/>
            <a:ext cx="4195492" cy="3146425"/>
          </a:xfrm>
          <a:prstGeom prst="rect">
            <a:avLst/>
          </a:prstGeom>
          <a:noFill/>
        </p:spPr>
      </p:pic>
      <p:pic>
        <p:nvPicPr>
          <p:cNvPr id="6" name="Picture 4" descr="DSCN44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268760"/>
            <a:ext cx="3932808" cy="2949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47050" cy="149860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Итоги работы экспедиции</a:t>
            </a:r>
            <a:r>
              <a:rPr lang="ru-RU" sz="1800" dirty="0" smtClean="0">
                <a:solidFill>
                  <a:srgbClr val="FF0000"/>
                </a:solidFill>
              </a:rPr>
              <a:t>.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0000FF"/>
                </a:solidFill>
              </a:rPr>
              <a:t>1 место в республиканском смотре - конкурса по организации детского отдыха, оздоровления и занятости детей, </a:t>
            </a:r>
            <a:br>
              <a:rPr lang="ru-RU" sz="1800" dirty="0" smtClean="0">
                <a:solidFill>
                  <a:srgbClr val="0000FF"/>
                </a:solidFill>
              </a:rPr>
            </a:br>
            <a:r>
              <a:rPr lang="ru-RU" sz="1800" dirty="0" smtClean="0">
                <a:solidFill>
                  <a:srgbClr val="0000FF"/>
                </a:solidFill>
              </a:rPr>
              <a:t>в номинации «Палаточные лагеря, экспедиции» 2010 год.</a:t>
            </a:r>
            <a:r>
              <a:rPr lang="ru-RU" sz="1800" dirty="0">
                <a:solidFill>
                  <a:srgbClr val="0000FF"/>
                </a:solidFill>
              </a:rPr>
              <a:t/>
            </a:r>
            <a:br>
              <a:rPr lang="ru-RU" sz="1800" dirty="0">
                <a:solidFill>
                  <a:srgbClr val="0000FF"/>
                </a:solidFill>
              </a:rPr>
            </a:br>
            <a:endParaRPr lang="ru-RU" sz="1800" dirty="0">
              <a:solidFill>
                <a:srgbClr val="0000FF"/>
              </a:solidFill>
            </a:endParaRPr>
          </a:p>
        </p:txBody>
      </p:sp>
      <p:pic>
        <p:nvPicPr>
          <p:cNvPr id="226308" name="Picture 4" descr="DSCN58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612"/>
            <a:ext cx="6264275" cy="4697412"/>
          </a:xfrm>
          <a:prstGeom prst="rect">
            <a:avLst/>
          </a:prstGeom>
          <a:noFill/>
          <a:ln cmpd="sng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653</TotalTime>
  <Words>307</Words>
  <Application>Microsoft Office PowerPoint</Application>
  <PresentationFormat>Экран (4:3)</PresentationFormat>
  <Paragraphs>45</Paragraphs>
  <Slides>35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Солнцестояние</vt:lpstr>
      <vt:lpstr> Научно-исследовательская экспедиция школьников  «Юные натуралисты Томпо»  Томпонского района РС(Я)</vt:lpstr>
      <vt:lpstr>Участники экспедиции:</vt:lpstr>
      <vt:lpstr>2007 году приняли участие в экспедиции  «Верхоянье- Полюс холода» </vt:lpstr>
      <vt:lpstr>Слайд 4</vt:lpstr>
      <vt:lpstr>Переняли опыт работы Хангаласского и Верхоянского экспедиций и 2008 году  организовали экспедицию в местности «ХОЧО»  Томпонского района, участвовали 15 детей.</vt:lpstr>
      <vt:lpstr>Слайд 6</vt:lpstr>
      <vt:lpstr>2009 году организовали экспедицию в местности «Даккы» участвовали 25 детей.</vt:lpstr>
      <vt:lpstr>Слайд 8</vt:lpstr>
      <vt:lpstr>Итоги работы экспедиции. 1 место в республиканском смотре - конкурса по организации детского отдыха, оздоровления и занятости детей,  в номинации «Палаточные лагеря, экспедиции» 2010 год. </vt:lpstr>
      <vt:lpstr>Руководитель экспедиции учитель биологии МОУ «Крест-Хальджайская СОШ им. Героя Советского Союза Ф.М. Охлопкова»  Сыромятникова А. Н. с министром образования РС(Я) А.С. Владимировым и заместителем министра Кондратьевым Э.В.</vt:lpstr>
      <vt:lpstr>В 2011 году в июне месяце начали строить балаган в местности Уеттээх, под руководством Ефимова П.П. </vt:lpstr>
      <vt:lpstr>Работа кипит во всю. </vt:lpstr>
      <vt:lpstr>Слайд 13</vt:lpstr>
      <vt:lpstr>Научно-исследовательская экспедиция школьников«Юные натуралисты Томпо» Томпонского района РС(Я) 2011 г. участвовали 70 детей.</vt:lpstr>
      <vt:lpstr>Торжественное открытие экспедиции. </vt:lpstr>
      <vt:lpstr>Слайд 16</vt:lpstr>
      <vt:lpstr>Слайд 17</vt:lpstr>
      <vt:lpstr>Лето 2017 год</vt:lpstr>
      <vt:lpstr>Первая группа – биологическое направление</vt:lpstr>
      <vt:lpstr>Группа геоботаников руководитель Ефимова Айталина Павловна геоботаник, кандидат биологических наук ИПБК СО РАН </vt:lpstr>
      <vt:lpstr>Слайд 21</vt:lpstr>
      <vt:lpstr>Слайд 22</vt:lpstr>
      <vt:lpstr>Группа энтомологов, руководитель Попов Анатолий Анатольевич энтомолог, младший научный сотрудник ИПБК СО РАН</vt:lpstr>
      <vt:lpstr>Слайд 24</vt:lpstr>
      <vt:lpstr>Слайд 25</vt:lpstr>
      <vt:lpstr>Группа орнитологов руководители Романов Алексей Анатольевич орнитолог, д.б.н. и Шемякин Евгений Владимирович аспирант ИПБК СО РАН</vt:lpstr>
      <vt:lpstr>Во время учета птиц, группа орнитологов, руководитель Сазонова Мария студентка 4 курса СВФУ ИЕН</vt:lpstr>
      <vt:lpstr>Слайд 28</vt:lpstr>
      <vt:lpstr>2 группа  Физико-техническое направление</vt:lpstr>
      <vt:lpstr>Результатыэкспедиции Максимов Гена победитель VI Всероссийской НПК «Науки юношей питают» имени Лидии г. Вологде  весной 2017 года</vt:lpstr>
      <vt:lpstr>Экспедиция работает и зимой,  проводим зимние маршрутные учеты с 2009 года</vt:lpstr>
      <vt:lpstr>Слайд 32</vt:lpstr>
      <vt:lpstr>Сетевой исследовательский проект  «Научное лето-2020 онлайн»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Алёна</cp:lastModifiedBy>
  <cp:revision>28</cp:revision>
  <dcterms:modified xsi:type="dcterms:W3CDTF">2020-06-18T12:21:39Z</dcterms:modified>
</cp:coreProperties>
</file>