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337" r:id="rId2"/>
    <p:sldId id="330" r:id="rId3"/>
    <p:sldId id="351" r:id="rId4"/>
    <p:sldId id="261" r:id="rId5"/>
    <p:sldId id="259" r:id="rId6"/>
    <p:sldId id="352" r:id="rId7"/>
    <p:sldId id="353" r:id="rId8"/>
    <p:sldId id="301" r:id="rId9"/>
    <p:sldId id="300" r:id="rId10"/>
    <p:sldId id="302" r:id="rId11"/>
    <p:sldId id="291" r:id="rId12"/>
    <p:sldId id="263" r:id="rId13"/>
    <p:sldId id="264" r:id="rId14"/>
    <p:sldId id="266" r:id="rId15"/>
    <p:sldId id="285" r:id="rId16"/>
    <p:sldId id="297" r:id="rId17"/>
    <p:sldId id="267" r:id="rId18"/>
    <p:sldId id="274" r:id="rId19"/>
    <p:sldId id="338" r:id="rId20"/>
    <p:sldId id="324" r:id="rId21"/>
    <p:sldId id="325" r:id="rId22"/>
    <p:sldId id="322" r:id="rId23"/>
    <p:sldId id="310" r:id="rId24"/>
    <p:sldId id="348" r:id="rId25"/>
    <p:sldId id="349" r:id="rId26"/>
    <p:sldId id="343" r:id="rId27"/>
    <p:sldId id="340" r:id="rId28"/>
    <p:sldId id="346" r:id="rId29"/>
    <p:sldId id="345" r:id="rId30"/>
    <p:sldId id="332" r:id="rId31"/>
    <p:sldId id="333" r:id="rId32"/>
  </p:sldIdLst>
  <p:sldSz cx="9144000" cy="6858000" type="screen4x3"/>
  <p:notesSz cx="6888163" cy="10020300"/>
  <p:custShowLst>
    <p:custShow name="Произвольный показ 1" id="0">
      <p:sldLst>
        <p:sld r:id="rId5"/>
        <p:sld r:id="rId6"/>
        <p:sld r:id="rId12"/>
        <p:sld r:id="rId13"/>
        <p:sld r:id="rId14"/>
        <p:sld r:id="rId15"/>
        <p:sld r:id="rId16"/>
        <p:sld r:id="rId17"/>
        <p:sld r:id="rId18"/>
        <p:sld r:id="rId19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59" d="100"/>
          <a:sy n="59" d="100"/>
        </p:scale>
        <p:origin x="1027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Место в рейтинге по РС(Я)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4-4E5B-8DEC-9734874A7A6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Место в рейтинге по РС(Я)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4-4E5B-8DEC-9734874A7A6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Место в рейтинге по РС(Я)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4-4E5B-8DEC-9734874A7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906688"/>
        <c:axId val="99908224"/>
      </c:barChart>
      <c:catAx>
        <c:axId val="99906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9908224"/>
        <c:crosses val="autoZero"/>
        <c:auto val="1"/>
        <c:lblAlgn val="ctr"/>
        <c:lblOffset val="100"/>
        <c:noMultiLvlLbl val="0"/>
      </c:catAx>
      <c:valAx>
        <c:axId val="99908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9066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WorldSkills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3-406C-BD46-B1233C0C05E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WorldSkills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63-406C-BD46-B1233C0C05E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WorldSkills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63-406C-BD46-B1233C0C05E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WorldSkills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63-406C-BD46-B1233C0C05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515008"/>
        <c:axId val="99524992"/>
      </c:barChart>
      <c:catAx>
        <c:axId val="99515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9524992"/>
        <c:crosses val="autoZero"/>
        <c:auto val="1"/>
        <c:lblAlgn val="ctr"/>
        <c:lblOffset val="100"/>
        <c:noMultiLvlLbl val="0"/>
      </c:catAx>
      <c:valAx>
        <c:axId val="99524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51500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0.62931</cdr:x>
      <cdr:y>0.03341</cdr:y>
    </cdr:from>
    <cdr:to>
      <cdr:x>0.66804</cdr:x>
      <cdr:y>0.2339</cdr:y>
    </cdr:to>
    <cdr:sp macro="" textlink="">
      <cdr:nvSpPr>
        <cdr:cNvPr id="3" name="Стрелка вверх 2"/>
        <cdr:cNvSpPr/>
      </cdr:nvSpPr>
      <cdr:spPr>
        <a:xfrm xmlns:a="http://schemas.openxmlformats.org/drawingml/2006/main">
          <a:off x="4680520" y="144016"/>
          <a:ext cx="288032" cy="864096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0.66804</cdr:x>
      <cdr:y>0.01671</cdr:y>
    </cdr:from>
    <cdr:to>
      <cdr:x>0.8579</cdr:x>
      <cdr:y>0.27127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968552" y="72008"/>
          <a:ext cx="1412086" cy="1097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</a:rPr>
            <a:t>Поднятие в </a:t>
          </a:r>
        </a:p>
        <a:p xmlns:a="http://schemas.openxmlformats.org/drawingml/2006/main">
          <a:r>
            <a:rPr lang="ru-RU" sz="2000" b="1" dirty="0" smtClean="0">
              <a:solidFill>
                <a:schemeClr val="tx1"/>
              </a:solidFill>
            </a:rPr>
            <a:t>рейтинге на 44 мест </a:t>
          </a:r>
        </a:p>
        <a:p xmlns:a="http://schemas.openxmlformats.org/drawingml/2006/main">
          <a:r>
            <a:rPr lang="ru-RU" sz="2000" b="1" dirty="0" smtClean="0">
              <a:solidFill>
                <a:schemeClr val="tx1"/>
              </a:solidFill>
            </a:rPr>
            <a:t>за 2 учебных года</a:t>
          </a:r>
          <a:endParaRPr lang="ru-RU" sz="2000" b="1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0.22875</cdr:x>
      <cdr:y>0.73818</cdr:y>
    </cdr:from>
    <cdr:to>
      <cdr:x>0.35125</cdr:x>
      <cdr:y>0.83364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82552" y="3340968"/>
          <a:ext cx="100811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BF09BAF-ED69-4270-AB92-330A7956E941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91736FF-7AAD-46DD-BC42-B0BD41E1AB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90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736FF-7AAD-46DD-BC42-B0BD41E1AB4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2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CEA7284-4062-4F51-999C-81100C8DEAEC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CCD4934-54D3-42AA-9C4A-2984AF08B31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8.jpeg"/><Relationship Id="rId7" Type="http://schemas.openxmlformats.org/officeDocument/2006/relationships/image" Target="../media/image5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4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jpeg"/><Relationship Id="rId7" Type="http://schemas.openxmlformats.org/officeDocument/2006/relationships/image" Target="../media/image80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8280920" cy="489654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Создание 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и </a:t>
            </a: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развитие 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летнего агротехнологического профильного </a:t>
            </a: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лагеря  </a:t>
            </a:r>
            <a:b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</a:b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МОБУ «ХСОШ имени П.Н. и Н.Е. Самсоновых» </a:t>
            </a: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</a:t>
            </a:r>
            <a:b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</a:b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ЛТО 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«</a:t>
            </a:r>
            <a:r>
              <a:rPr lang="ru-RU" sz="3600" b="1" cap="none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Дьулуур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» </a:t>
            </a: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при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/>
            </a:r>
            <a:b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</a:b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СХПК «</a:t>
            </a:r>
            <a:r>
              <a:rPr lang="ru-RU" sz="3600" b="1" cap="none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Хатасская</a:t>
            </a: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 школа агробизнеса» </a:t>
            </a:r>
            <a:b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</a:br>
            <a:r>
              <a:rPr lang="ru-RU" sz="3600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2017-2020гг</a:t>
            </a:r>
            <a:r>
              <a:rPr lang="ru-RU" sz="3600" b="1" cap="none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.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0" t="22416" r="16377" b="21933"/>
          <a:stretch/>
        </p:blipFill>
        <p:spPr>
          <a:xfrm>
            <a:off x="755578" y="0"/>
            <a:ext cx="1659835" cy="1377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36788" y="1965637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36" y="274638"/>
            <a:ext cx="8430563" cy="778098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" b="1" spc="50" dirty="0" smtClean="0">
                <a:ln w="11430"/>
              </a:rPr>
              <a:t>Формы работы для реализации ЛТО</a:t>
            </a:r>
            <a:endParaRPr lang="ru-RU" sz="2500" b="1" spc="50" dirty="0">
              <a:ln w="1143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09781"/>
              </p:ext>
            </p:extLst>
          </p:nvPr>
        </p:nvGraphicFramePr>
        <p:xfrm>
          <a:off x="713438" y="1196752"/>
          <a:ext cx="8430562" cy="504055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539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4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57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Формы работы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сроки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Подготовительная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Анализ работы детского лагеря , действующего на территории села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 Определение фронта работы.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 Изыскание средств для улучшения МТБ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 2017 - 2018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8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Практическая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Разработка программы профильных лагерей с учетом </a:t>
                      </a:r>
                      <a:r>
                        <a:rPr lang="ru-RU" sz="1200" dirty="0" err="1">
                          <a:effectLst/>
                        </a:rPr>
                        <a:t>агропрофиля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 smtClean="0">
                          <a:effectLst/>
                        </a:rPr>
                        <a:t>Производственный </a:t>
                      </a:r>
                      <a:r>
                        <a:rPr lang="ru-RU" sz="1200" dirty="0">
                          <a:effectLst/>
                        </a:rPr>
                        <a:t>труд школьников в летних трудовых лагерях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Создание дополнительного зимнего лагеря по </a:t>
                      </a:r>
                      <a:r>
                        <a:rPr lang="ru-RU" sz="1200" dirty="0" err="1" smtClean="0">
                          <a:effectLst/>
                        </a:rPr>
                        <a:t>агропрофилю</a:t>
                      </a:r>
                      <a:endParaRPr lang="ru-RU" sz="1200" dirty="0" smtClean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 smtClean="0">
                          <a:effectLst/>
                        </a:rPr>
                        <a:t>Развитие предпринимательской деятельности</a:t>
                      </a:r>
                      <a:r>
                        <a:rPr lang="ru-RU" sz="1200" baseline="0" dirty="0" smtClean="0">
                          <a:effectLst/>
                        </a:rPr>
                        <a:t> учащихся 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baseline="0" dirty="0" smtClean="0">
                          <a:effectLst/>
                        </a:rPr>
                        <a:t>Развитие научно-практических навыков учащихся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baseline="0" dirty="0" smtClean="0">
                          <a:effectLst/>
                        </a:rPr>
                        <a:t>Внедрение получения учащимся дополнительных сельскохозяйственных и других профессий по окончании школы (курсы автодела и прочее)</a:t>
                      </a:r>
                      <a:endParaRPr lang="ru-RU" sz="1200" dirty="0" smtClean="0">
                        <a:effectLst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 2018-2019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Улучшение МТБ агрошколы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Расширение и реконструкция базы лагерей:           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расширение картофельного поля, постройка новых летних теплиц,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постройка </a:t>
                      </a:r>
                      <a:r>
                        <a:rPr lang="ru-RU" sz="1200" dirty="0" smtClean="0">
                          <a:effectLst/>
                        </a:rPr>
                        <a:t>круглогодичной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теплицы </a:t>
                      </a:r>
                      <a:r>
                        <a:rPr lang="ru-RU" sz="1200" dirty="0">
                          <a:effectLst/>
                        </a:rPr>
                        <a:t>с отоплением </a:t>
                      </a:r>
                      <a:r>
                        <a:rPr lang="ru-RU" sz="1200" dirty="0" smtClean="0">
                          <a:effectLst/>
                        </a:rPr>
                        <a:t>площадью до </a:t>
                      </a:r>
                      <a:r>
                        <a:rPr lang="ru-RU" sz="1200" dirty="0">
                          <a:effectLst/>
                        </a:rPr>
                        <a:t>120 м</a:t>
                      </a:r>
                      <a:r>
                        <a:rPr lang="ru-RU" sz="1200" baseline="30000" dirty="0">
                          <a:effectLst/>
                        </a:rPr>
                        <a:t>2</a:t>
                      </a:r>
                      <a:r>
                        <a:rPr lang="ru-RU" sz="1200" dirty="0"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возведение изгороди по периметру подсобного хозяйства длиной 1 км,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реконструкция мастерской школы под базу  летнего трудового лагеря и </a:t>
                      </a:r>
                      <a:r>
                        <a:rPr lang="ru-RU" sz="1200" dirty="0" smtClean="0">
                          <a:effectLst/>
                        </a:rPr>
                        <a:t>универсальной лаборатории</a:t>
                      </a:r>
                      <a:endParaRPr lang="ru-RU" sz="1200" dirty="0">
                        <a:effectLst/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r>
                        <a:rPr lang="ru-RU" sz="1200" baseline="0" dirty="0" smtClean="0">
                          <a:effectLst/>
                        </a:rPr>
                        <a:t> п</a:t>
                      </a:r>
                      <a:r>
                        <a:rPr lang="ru-RU" sz="1200" dirty="0" smtClean="0">
                          <a:effectLst/>
                        </a:rPr>
                        <a:t>риобретение </a:t>
                      </a:r>
                      <a:r>
                        <a:rPr lang="ru-RU" sz="1200" dirty="0">
                          <a:effectLst/>
                        </a:rPr>
                        <a:t>сельскохозяйственного инвентаря  и техники для строительных и сельскохозяйственных работ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2018-2020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47" marR="3954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9145016" cy="922114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500" b="1" spc="50" dirty="0" smtClean="0">
                <a:ln w="11430"/>
              </a:rPr>
              <a:t>Тепличное хозяйство ЛТО «Дьулуур»</a:t>
            </a:r>
            <a:r>
              <a:rPr lang="en-US" sz="2500" b="1" spc="50" dirty="0" smtClean="0">
                <a:ln w="11430"/>
              </a:rPr>
              <a:t> </a:t>
            </a:r>
            <a:r>
              <a:rPr lang="ru-RU" sz="2500" b="1" spc="50" dirty="0" smtClean="0">
                <a:ln w="11430"/>
              </a:rPr>
              <a:t>2018г.</a:t>
            </a:r>
            <a:endParaRPr lang="ru-RU" sz="2500" b="1" spc="50" dirty="0">
              <a:ln w="1143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F93D171-13EF-4B6A-863B-F22B2A4801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159725" y="10"/>
            <a:ext cx="9143980" cy="6857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65635"/>
            <a:ext cx="9045627" cy="7391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6382" y="58542"/>
            <a:ext cx="8513416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Рабочие моменты ЛТО «</a:t>
            </a:r>
            <a:r>
              <a:rPr lang="ru-RU" sz="4000" b="1" dirty="0" err="1" smtClean="0"/>
              <a:t>Дьулуур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84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617640"/>
            <a:ext cx="2304256" cy="25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88640"/>
            <a:ext cx="916535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</a:rPr>
              <a:t>Весенняя посадка рассады </a:t>
            </a:r>
            <a:endParaRPr lang="ru-RU" sz="4000" b="1" spc="50" dirty="0">
              <a:ln w="11430"/>
            </a:endParaRPr>
          </a:p>
        </p:txBody>
      </p:sp>
      <p:pic>
        <p:nvPicPr>
          <p:cNvPr id="1026" name="Picture 2" descr="C:\Users\ХСОШ111\Downloads\WhatsApp Image 2020-05-29 at 11.35.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ХСОШ111\Downloads\WhatsApp Image 2020-05-29 at 11.36.0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836712"/>
            <a:ext cx="2304256" cy="311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  <p:sp>
        <p:nvSpPr>
          <p:cNvPr id="3" name="AutoShape 5" descr="blob:https://web.whatsapp.com/3a298341-a124-428c-8a08-508e08e1cf4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blob:https://web.whatsapp.com/2d0acdf7-fdee-4106-9915-a79ec40bcd0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9" descr="blob:https://web.whatsapp.com/2d0acdf7-fdee-4106-9915-a79ec40bcd0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1" descr="blob:https://web.whatsapp.com/2d0acdf7-fdee-4106-9915-a79ec40bcd04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46" y="903824"/>
            <a:ext cx="3707904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4" descr="blob:https://web.whatsapp.com/5764c0c0-6867-4b50-b46f-b97c0f2688e2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802" y="3784394"/>
            <a:ext cx="178219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8" descr="blob:https://web.whatsapp.com/d9c4efb9-2696-49bc-a0e5-c4e9759df73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17640"/>
            <a:ext cx="2699792" cy="251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68" y="3617640"/>
            <a:ext cx="2176582" cy="25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52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устройств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81DA762-7619-4FC4-9E2E-C0D625852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4" r="16795"/>
          <a:stretch/>
        </p:blipFill>
        <p:spPr>
          <a:xfrm>
            <a:off x="20" y="764704"/>
            <a:ext cx="3490702" cy="6093296"/>
          </a:xfrm>
          <a:prstGeom prst="rect">
            <a:avLst/>
          </a:prstGeom>
        </p:spPr>
      </p:pic>
      <p:pic>
        <p:nvPicPr>
          <p:cNvPr id="5" name="Рисунок 4" descr="Изображение выглядит как здание, внешний, окно, расте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0734B3E-6D2B-4969-9ECC-D918927C74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0" r="16403" b="1"/>
          <a:stretch/>
        </p:blipFill>
        <p:spPr>
          <a:xfrm>
            <a:off x="3473954" y="764704"/>
            <a:ext cx="5653278" cy="60932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072" y="180946"/>
            <a:ext cx="9130928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</a:rPr>
              <a:t>Будни овощеводческой бригады ЛТО «Дьулуур» </a:t>
            </a:r>
            <a:endParaRPr lang="ru-RU" sz="3600" b="1" spc="50" dirty="0">
              <a:ln w="1143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тена, человек, внутренний, мужчи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3F01CE0-0589-49C8-9C38-5A7F5E5460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4355975" cy="5949280"/>
          </a:xfrm>
          <a:prstGeom prst="rect">
            <a:avLst/>
          </a:prstGeom>
        </p:spPr>
      </p:pic>
      <p:pic>
        <p:nvPicPr>
          <p:cNvPr id="5" name="Рисунок 4" descr="Изображение выглядит как внешний, человек, дерево, небо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641D2AF-5007-49BA-876E-67420CC79A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292" y="332656"/>
            <a:ext cx="4788024" cy="5949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внешний, дерево, земля, трав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9FA4BA6-8A10-43A7-A3F0-5FE20EA098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85" y="3284984"/>
            <a:ext cx="4465322" cy="3089595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5578"/>
            <a:ext cx="2481263" cy="298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042" y="265579"/>
            <a:ext cx="2801516" cy="298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85" y="230803"/>
            <a:ext cx="3578357" cy="301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1039"/>
            <a:ext cx="4281463" cy="30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человек, небо, дерево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38053BF-3D64-43A8-848B-7868485618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1" b="1"/>
          <a:stretch/>
        </p:blipFill>
        <p:spPr>
          <a:xfrm>
            <a:off x="251520" y="1268760"/>
            <a:ext cx="2483748" cy="218324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90488"/>
            <a:ext cx="5905500" cy="1143000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</a:t>
            </a:r>
            <a:r>
              <a:rPr lang="ru-RU" sz="2800" b="1" spc="50" dirty="0" smtClean="0">
                <a:ln w="11430"/>
              </a:rPr>
              <a:t>Досуг лагеря ЛТО «Дьулуур»</a:t>
            </a:r>
            <a:endParaRPr lang="ru-RU" sz="2800" b="1" spc="50" dirty="0">
              <a:ln w="1143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507" y="2132856"/>
            <a:ext cx="3149897" cy="2158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507" y="4509120"/>
            <a:ext cx="3149898" cy="2158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37" y="4077072"/>
            <a:ext cx="2232331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403" y="4077072"/>
            <a:ext cx="2521669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656" y="188640"/>
            <a:ext cx="3131840" cy="1750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8760"/>
            <a:ext cx="2843808" cy="218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4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рава, небо, внешний, пол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423F36C-FA3F-45FF-BCFD-DADBCC449D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323669"/>
            <a:ext cx="2448272" cy="202140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3437" y="180669"/>
            <a:ext cx="8260937" cy="1143000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" b="1" spc="50" dirty="0" smtClean="0">
                <a:ln w="11430"/>
              </a:rPr>
              <a:t>Семейная бригада КХ «Алексеев С.С.»</a:t>
            </a:r>
            <a:endParaRPr lang="ru-RU" sz="2500" b="1" spc="50" dirty="0">
              <a:ln w="1143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898" y="1319804"/>
            <a:ext cx="297633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029" y="1353341"/>
            <a:ext cx="2736304" cy="19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3414041" cy="269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553" y="3486315"/>
            <a:ext cx="2664296" cy="269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56992"/>
            <a:ext cx="2237992" cy="1678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499" y="5165746"/>
            <a:ext cx="2217693" cy="1462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6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внутренний, животное, млекопитающее, челове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745A231-50AD-4C01-BC7C-A0500EB464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5" b="27625"/>
          <a:stretch/>
        </p:blipFill>
        <p:spPr>
          <a:xfrm>
            <a:off x="976640" y="5400650"/>
            <a:ext cx="2050296" cy="1412776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3436" y="34362"/>
            <a:ext cx="8430563" cy="1143000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" b="1" spc="50" dirty="0" smtClean="0">
                <a:ln w="11430"/>
              </a:rPr>
              <a:t>Семейная бригада КХ «Петрова К.Ю.»</a:t>
            </a:r>
            <a:endParaRPr lang="ru-RU" sz="2500" b="1" spc="50" dirty="0">
              <a:ln w="1143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3" y="3218254"/>
            <a:ext cx="279071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31" y="4514398"/>
            <a:ext cx="2790717" cy="198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277" y="4988700"/>
            <a:ext cx="2664296" cy="182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9026"/>
            <a:ext cx="2736304" cy="20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277" y="3221253"/>
            <a:ext cx="2664296" cy="19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80" y="4147064"/>
            <a:ext cx="2050297" cy="145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80" y="2646651"/>
            <a:ext cx="2013100" cy="15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9026"/>
            <a:ext cx="1980208" cy="148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73255"/>
            <a:ext cx="2790717" cy="209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3437" y="260648"/>
            <a:ext cx="8443847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Коллектив школы принимает участие в ремонтных работах в виде субботника </a:t>
            </a:r>
            <a:endParaRPr lang="ru-RU" sz="2400" b="1" dirty="0"/>
          </a:p>
        </p:txBody>
      </p:sp>
      <p:pic>
        <p:nvPicPr>
          <p:cNvPr id="4098" name="Picture 2" descr="C:\Users\ХСОШ222\Desktop\Новая папка\IMG-20190924-WA00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20" y="1072539"/>
            <a:ext cx="2757591" cy="255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ХСОШ222\Desktop\Новая папка\IMG-20190901-WA0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051" y="1126034"/>
            <a:ext cx="1935320" cy="258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ХСОШ222\Desktop\Новая папка\IMG-20190924-WA00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37" y="3625218"/>
            <a:ext cx="2651441" cy="283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  <p:pic>
        <p:nvPicPr>
          <p:cNvPr id="4099" name="Picture 3" descr="C:\Users\ХСОШ222\Desktop\Новая папка\IMG-20190924-WA01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066714"/>
            <a:ext cx="3887755" cy="29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lob:https://web.whatsapp.com/845bd3f6-d06b-4c81-801f-ec7e4e23c4b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62861"/>
            <a:ext cx="3707904" cy="278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ХСОШ222\Desktop\Новая папка\IMG-20190901-WA013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35404"/>
            <a:ext cx="2304255" cy="282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48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39"/>
            <a:ext cx="7344816" cy="1123605"/>
          </a:xfrm>
          <a:solidFill>
            <a:srgbClr val="FFFF00"/>
          </a:solidFill>
        </p:spPr>
        <p:txBody>
          <a:bodyPr anchor="ctr"/>
          <a:lstStyle/>
          <a:p>
            <a:pPr algn="ctr"/>
            <a:r>
              <a:rPr lang="ru-RU" b="1" dirty="0" smtClean="0"/>
              <a:t>МОБУ «ХСОШ имени П.Н. и Н.Е. Самсоновых»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124744"/>
            <a:ext cx="8316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/>
                </a:solidFill>
              </a:rPr>
              <a:t>Директор – Слепцов Николай Владимирович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b="1" i="1" dirty="0" smtClean="0">
                <a:solidFill>
                  <a:schemeClr val="tx2"/>
                </a:solidFill>
              </a:rPr>
              <a:t>Количество </a:t>
            </a:r>
            <a:r>
              <a:rPr lang="ru-RU" sz="3600" b="1" i="1" dirty="0">
                <a:solidFill>
                  <a:schemeClr val="tx2"/>
                </a:solidFill>
              </a:rPr>
              <a:t>классов – </a:t>
            </a:r>
            <a:r>
              <a:rPr lang="ru-RU" sz="3600" b="1" i="1" dirty="0">
                <a:solidFill>
                  <a:schemeClr val="tx2"/>
                </a:solidFill>
                <a:latin typeface="Bookman Old Style" panose="02050604050505020204" pitchFamily="18" charset="0"/>
              </a:rPr>
              <a:t>39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b="1" i="1" dirty="0">
                <a:solidFill>
                  <a:schemeClr val="tx2"/>
                </a:solidFill>
              </a:rPr>
              <a:t>Количество учащихся -</a:t>
            </a:r>
            <a:r>
              <a:rPr lang="ru-RU" sz="3600" b="1" i="1" dirty="0">
                <a:solidFill>
                  <a:schemeClr val="tx2"/>
                </a:solidFill>
                <a:latin typeface="Bookman Old Style" panose="02050604050505020204" pitchFamily="18" charset="0"/>
              </a:rPr>
              <a:t>848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b="1" i="1" dirty="0">
                <a:solidFill>
                  <a:schemeClr val="tx2"/>
                </a:solidFill>
              </a:rPr>
              <a:t>Кадровое обеспечение – </a:t>
            </a:r>
            <a:r>
              <a:rPr lang="ru-RU" sz="3600" b="1" i="1" dirty="0">
                <a:solidFill>
                  <a:schemeClr val="tx2"/>
                </a:solidFill>
                <a:latin typeface="Bookman Old Style" panose="02050604050505020204" pitchFamily="18" charset="0"/>
              </a:rPr>
              <a:t>124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b="1" i="1" dirty="0">
                <a:solidFill>
                  <a:schemeClr val="tx2"/>
                </a:solidFill>
              </a:rPr>
              <a:t>Педагогический персонал – </a:t>
            </a:r>
            <a:r>
              <a:rPr lang="ru-RU" sz="3600" b="1" i="1" dirty="0">
                <a:solidFill>
                  <a:schemeClr val="tx2"/>
                </a:solidFill>
                <a:latin typeface="Bookman Old Style" panose="02050604050505020204" pitchFamily="18" charset="0"/>
              </a:rPr>
              <a:t>80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600" b="1" i="1" dirty="0">
                <a:solidFill>
                  <a:schemeClr val="tx2"/>
                </a:solidFill>
              </a:rPr>
              <a:t>Мастера производственного обучения - </a:t>
            </a:r>
            <a:r>
              <a:rPr lang="ru-RU" sz="3600" b="1" i="1" dirty="0">
                <a:solidFill>
                  <a:schemeClr val="tx2"/>
                </a:solidFill>
                <a:latin typeface="Bookman Old Style" panose="02050604050505020204" pitchFamily="18" charset="0"/>
              </a:rPr>
              <a:t>5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0" y="1965637"/>
            <a:ext cx="9045624" cy="73910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67"/>
            <a:ext cx="1907704" cy="158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3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21" y="0"/>
            <a:ext cx="8468379" cy="67242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21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11" y="1"/>
            <a:ext cx="8081044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4" y="0"/>
            <a:ext cx="874734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5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мастерская\IMG_2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04" y="523847"/>
            <a:ext cx="462545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9104" y="40596"/>
            <a:ext cx="8225384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Результат реконструкции за </a:t>
            </a:r>
          </a:p>
          <a:p>
            <a:pPr algn="ctr"/>
            <a:r>
              <a:rPr lang="ru-RU" sz="4000" b="1" dirty="0" smtClean="0"/>
              <a:t>2018-2019гг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  <p:pic>
        <p:nvPicPr>
          <p:cNvPr id="6" name="Picture 3" descr="C:\Users\ХСОШ222\Desktop\Новая папка\IMG-20190924-WA00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684" y="3332159"/>
            <a:ext cx="6044832" cy="349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44935" y="1485067"/>
            <a:ext cx="3028393" cy="95410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Здание до начало </a:t>
            </a:r>
          </a:p>
          <a:p>
            <a:r>
              <a:rPr lang="ru-RU" sz="2800" b="1" dirty="0" smtClean="0"/>
              <a:t>работ в 2018 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9104" y="3501007"/>
            <a:ext cx="2385580" cy="147732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После реконструкции</a:t>
            </a:r>
          </a:p>
          <a:p>
            <a:r>
              <a:rPr lang="ru-RU" sz="2400" b="1" dirty="0" smtClean="0"/>
              <a:t> 01.09.2019г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7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04" y="0"/>
            <a:ext cx="8404896" cy="90872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Рабочие моменты после реконструкции:</a:t>
            </a:r>
            <a:endParaRPr lang="ru-RU" dirty="0"/>
          </a:p>
        </p:txBody>
      </p:sp>
      <p:pic>
        <p:nvPicPr>
          <p:cNvPr id="5" name="Picture 2" descr="C:\Users\ХСОШ222\Desktop\Новая папка\IMG-20190924-WA00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63" y="908720"/>
            <a:ext cx="3672408" cy="406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222~1\AppData\Local\Temp\Rar$DRa0.731\DSC_0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788024" cy="333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222~1\AppData\Local\Temp\Rar$DRa0.645\DSC_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01" y="4148570"/>
            <a:ext cx="3595998" cy="269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ХСОШ222\Desktop\Новая папка\IMG-20190924-WA0089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83672"/>
            <a:ext cx="3441800" cy="25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ХСОШ222\Desktop\Новая папка\IMG-20190924-WA008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780" y="4253576"/>
            <a:ext cx="3312220" cy="260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9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  <p:sp>
        <p:nvSpPr>
          <p:cNvPr id="5" name="AutoShape 2" descr="blob:https://web.whatsapp.com/fff26bf3-cad8-44aa-9876-07ccf013a72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03" y="70998"/>
            <a:ext cx="4390645" cy="292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04" y="2974624"/>
            <a:ext cx="2903209" cy="387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107" y="70998"/>
            <a:ext cx="3992893" cy="2994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 descr="blob:https://web.whatsapp.com/5ea4d929-3c8e-4e2e-a72f-d20c518c67f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586" y="2957137"/>
            <a:ext cx="291632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0" descr="blob:https://web.whatsapp.com/98bd13ff-129f-45ca-8831-7cd74a650715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910" y="2953066"/>
            <a:ext cx="2582263" cy="193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3" descr="blob:https://web.whatsapp.com/8d641f09-84f8-4eea-87d1-b6a62655b315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2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354" y="4901353"/>
            <a:ext cx="259228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0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CF0964B-F512-48A3-B398-DE5CEDB1F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8" r="24262" b="18851"/>
          <a:stretch/>
        </p:blipFill>
        <p:spPr>
          <a:xfrm>
            <a:off x="5944716" y="48940"/>
            <a:ext cx="3168352" cy="1556792"/>
          </a:xfrm>
          <a:prstGeom prst="rect">
            <a:avLst/>
          </a:prstGeom>
        </p:spPr>
      </p:pic>
      <p:pic>
        <p:nvPicPr>
          <p:cNvPr id="55" name="Объект 54">
            <a:extLst>
              <a:ext uri="{FF2B5EF4-FFF2-40B4-BE49-F238E27FC236}">
                <a16:creationId xmlns:a16="http://schemas.microsoft.com/office/drawing/2014/main" id="{9CB02767-3F13-4C20-86E8-3B8AFC701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473" r="47375" b="38890"/>
          <a:stretch/>
        </p:blipFill>
        <p:spPr>
          <a:xfrm>
            <a:off x="0" y="15399"/>
            <a:ext cx="4355976" cy="68426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54" b="54596"/>
          <a:stretch/>
        </p:blipFill>
        <p:spPr>
          <a:xfrm>
            <a:off x="4355976" y="1700809"/>
            <a:ext cx="4788024" cy="515719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1DA6D-D16F-4560-826F-2C3D18CE6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050" y="1857364"/>
            <a:ext cx="6086460" cy="4714908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dirty="0" smtClean="0"/>
              <a:t>По итогам открытого конкурса МОБУ «ХСОШ имени П.Н и Н.Е Самсоновых»  выиграла грант в форме субсидий в размере 6 млн. руб. на 2019г.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в рамках федерального проекта «Успех каждого ребенка» национального проекта «Образование» государственной программы Российской Федерации «Развитие образования» по лоту №2 «Создание научно-учебных лабораторий на базе общеобразовательных организаций» «</a:t>
            </a:r>
            <a:r>
              <a:rPr lang="ru-RU" sz="2400" b="1" dirty="0" err="1" smtClean="0"/>
              <a:t>Агрокуб</a:t>
            </a:r>
            <a:r>
              <a:rPr lang="ru-RU" sz="2400" b="1" dirty="0" smtClean="0"/>
              <a:t>»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77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38BD67-D195-408F-88AD-7208763E5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" y="140677"/>
            <a:ext cx="9129980" cy="671732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9ECAE8-7B9B-45D2-A0F2-2C22BF1D8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721662" y="1844824"/>
            <a:ext cx="7808299" cy="118471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Федеральная сеть научно-учебных лабораторий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На базе МОБУ «ХСОШ имени П.Н. и Н.Е. Самсоновых»</a:t>
            </a:r>
            <a:endParaRPr lang="ru-RU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C:\Users\ХСОШ111\Desktop\Агрокуб\Презентация\Логотип АГАТ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212976"/>
            <a:ext cx="1453663" cy="135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ХСОШ111\Desktop\Потапова ТН\ХСОШ лог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29542"/>
            <a:ext cx="1537189" cy="153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92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0964B-F512-48A3-B398-DE5CEDB1F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8" r="24262" b="18851"/>
          <a:stretch/>
        </p:blipFill>
        <p:spPr>
          <a:xfrm>
            <a:off x="6072198" y="0"/>
            <a:ext cx="3071802" cy="150935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40524" y="1628800"/>
            <a:ext cx="7303476" cy="5229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3500" b="1" dirty="0" smtClean="0">
                <a:latin typeface="Arial Black" panose="020B0A04020102020204" pitchFamily="34" charset="0"/>
              </a:rPr>
              <a:t>Направления:</a:t>
            </a:r>
            <a:endParaRPr lang="ru-RU" dirty="0" smtClean="0"/>
          </a:p>
          <a:p>
            <a:r>
              <a:rPr lang="ru-RU" sz="4400" dirty="0" smtClean="0"/>
              <a:t>- биотехнология растений;</a:t>
            </a:r>
          </a:p>
          <a:p>
            <a:r>
              <a:rPr lang="ru-RU" sz="4400" dirty="0" smtClean="0"/>
              <a:t>- </a:t>
            </a:r>
            <a:r>
              <a:rPr lang="ru-RU" sz="4400" dirty="0" err="1" smtClean="0"/>
              <a:t>агробиотехнология</a:t>
            </a:r>
            <a:r>
              <a:rPr lang="ru-RU" sz="4400" dirty="0" smtClean="0"/>
              <a:t>;</a:t>
            </a:r>
          </a:p>
          <a:p>
            <a:r>
              <a:rPr lang="ru-RU" sz="4400" dirty="0" smtClean="0"/>
              <a:t>- робототехника в сельском хозяйстве.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92ADA5-0D1A-4C43-9112-0210D1924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25"/>
          <a:stretch>
            <a:fillRect/>
          </a:stretch>
        </p:blipFill>
        <p:spPr>
          <a:xfrm>
            <a:off x="0" y="0"/>
            <a:ext cx="1840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459" y="2223717"/>
            <a:ext cx="4864541" cy="257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956376" cy="2088232"/>
          </a:xfrm>
        </p:spPr>
        <p:txBody>
          <a:bodyPr/>
          <a:lstStyle/>
          <a:p>
            <a:pPr algn="ctr"/>
            <a:r>
              <a:rPr lang="ru-RU" dirty="0" smtClean="0"/>
              <a:t>Открытие федеральной сети Научно-учебных лабораторий «</a:t>
            </a:r>
            <a:r>
              <a:rPr lang="ru-RU" dirty="0" err="1" smtClean="0"/>
              <a:t>Агрокуб</a:t>
            </a:r>
            <a:r>
              <a:rPr lang="ru-RU" dirty="0" smtClean="0"/>
              <a:t>» на базе МОБУ «</a:t>
            </a:r>
            <a:r>
              <a:rPr lang="ru-RU" dirty="0" err="1" smtClean="0"/>
              <a:t>Хатасская</a:t>
            </a:r>
            <a:r>
              <a:rPr lang="ru-RU" dirty="0" smtClean="0"/>
              <a:t> СОШ имени П.Н. и Н.Е. Самсоновых Городского округа «город Якутск»</a:t>
            </a:r>
            <a:endParaRPr lang="ru-RU" dirty="0"/>
          </a:p>
        </p:txBody>
      </p:sp>
      <p:sp>
        <p:nvSpPr>
          <p:cNvPr id="6" name="AutoShape 4" descr="blob:https://web.whatsapp.com/5aed6334-5099-4e53-86d3-a7f55d0dd91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6" y="2204390"/>
            <a:ext cx="446449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7" descr="blob:https://web.whatsapp.com/f9aaf0f0-6495-4184-a0ef-d5ccef1812c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Объект 54">
            <a:extLst>
              <a:ext uri="{FF2B5EF4-FFF2-40B4-BE49-F238E27FC236}">
                <a16:creationId xmlns:a16="http://schemas.microsoft.com/office/drawing/2014/main" id="{9CB02767-3F13-4C20-86E8-3B8AFC7010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9" t="1170" r="54891" b="43072"/>
          <a:stretch/>
        </p:blipFill>
        <p:spPr>
          <a:xfrm rot="10800000" flipH="1" flipV="1">
            <a:off x="-1" y="-854"/>
            <a:ext cx="1322333" cy="6858853"/>
          </a:xfrm>
          <a:prstGeom prst="rect">
            <a:avLst/>
          </a:prstGeom>
        </p:spPr>
      </p:pic>
      <p:sp>
        <p:nvSpPr>
          <p:cNvPr id="8" name="AutoShape 10" descr="blob:https://web.whatsapp.com/eff4cb73-1c2a-4cdb-b2d2-5a388da0761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33" y="4293096"/>
            <a:ext cx="2560284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73" y="4293096"/>
            <a:ext cx="313357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4" descr="blob:https://web.whatsapp.com/abea6a50-2fd4-47f6-8bd0-a20d9590d4b7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0" y="5332874"/>
            <a:ext cx="2412675" cy="152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0" y="4288757"/>
            <a:ext cx="2399079" cy="128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15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36788" y="1965637"/>
            <a:ext cx="9045627" cy="739103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043009"/>
              </p:ext>
            </p:extLst>
          </p:nvPr>
        </p:nvGraphicFramePr>
        <p:xfrm>
          <a:off x="827587" y="44623"/>
          <a:ext cx="8316410" cy="68133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63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3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3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3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32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0494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Организация летней занятости на территории села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</a:rPr>
                        <a:t>Хатассы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 ГО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</a:rPr>
                        <a:t> «город Якутск»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51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Наименование</a:t>
                      </a:r>
                      <a:r>
                        <a:rPr lang="ru-RU" sz="1500" baseline="0" dirty="0" smtClean="0"/>
                        <a:t> учреждения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Название лагеря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Охват всего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Период организации лагеря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Возраст 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46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МОБУ</a:t>
                      </a:r>
                      <a:r>
                        <a:rPr lang="ru-RU" sz="1500" baseline="0" dirty="0" smtClean="0"/>
                        <a:t> «ХСОШ имени П.Н. и Н.Е. Самсоновых»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ОЛДП «</a:t>
                      </a:r>
                      <a:r>
                        <a:rPr lang="ru-RU" sz="1500" dirty="0" err="1" smtClean="0"/>
                        <a:t>Сарыал</a:t>
                      </a:r>
                      <a:r>
                        <a:rPr lang="ru-RU" sz="1500" dirty="0" smtClean="0"/>
                        <a:t>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290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Лето, осень,</a:t>
                      </a:r>
                      <a:r>
                        <a:rPr lang="ru-RU" sz="1500" baseline="0" dirty="0" smtClean="0"/>
                        <a:t> зима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 1 по 11 классы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746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МОБУ «ХСОШ имени П.Н. и Н.Е. Самсоновых»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ЛТО «</a:t>
                      </a:r>
                      <a:r>
                        <a:rPr lang="ru-RU" sz="1500" dirty="0" err="1" smtClean="0"/>
                        <a:t>Дьулуур</a:t>
                      </a:r>
                      <a:r>
                        <a:rPr lang="ru-RU" sz="1500" dirty="0" smtClean="0"/>
                        <a:t>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150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лето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 14 лет </a:t>
                      </a:r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746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МБУ ДО </a:t>
                      </a:r>
                      <a:r>
                        <a:rPr lang="ru-RU" sz="1500" dirty="0" err="1" smtClean="0"/>
                        <a:t>Хатасский</a:t>
                      </a:r>
                      <a:r>
                        <a:rPr lang="ru-RU" sz="1500" dirty="0" smtClean="0"/>
                        <a:t> Дом Творчества </a:t>
                      </a:r>
                      <a:r>
                        <a:rPr lang="ru-RU" sz="1500" dirty="0" err="1" smtClean="0"/>
                        <a:t>Ситим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ОЛДП «Юниор»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80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лето</a:t>
                      </a:r>
                      <a:r>
                        <a:rPr lang="ru-RU" sz="1500" baseline="0" dirty="0" smtClean="0"/>
                        <a:t>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 1 по 11 классы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6512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МБУ ДО ДШИ с. </a:t>
                      </a:r>
                      <a:r>
                        <a:rPr lang="ru-RU" sz="1500" dirty="0" err="1" smtClean="0"/>
                        <a:t>Хатассы</a:t>
                      </a:r>
                      <a:r>
                        <a:rPr lang="ru-RU" sz="1500" dirty="0" smtClean="0"/>
                        <a:t>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25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лето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 1 по 11 классы</a:t>
                      </a:r>
                    </a:p>
                    <a:p>
                      <a:pPr algn="ctr"/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7465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МБУ ДО «ДЮСШ № 7 Имени И. И. Захарова»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ОЛДП «</a:t>
                      </a:r>
                      <a:r>
                        <a:rPr lang="ru-RU" sz="1500" dirty="0" err="1" smtClean="0"/>
                        <a:t>Боотур</a:t>
                      </a:r>
                      <a:r>
                        <a:rPr lang="ru-RU" sz="1500" dirty="0" smtClean="0"/>
                        <a:t>» 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70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лето</a:t>
                      </a:r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20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9104" y="274638"/>
            <a:ext cx="8404896" cy="128215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Результат деятельности </a:t>
            </a:r>
            <a:r>
              <a:rPr lang="ru-RU" sz="2500" b="1" dirty="0" err="1" smtClean="0"/>
              <a:t>агропрофилированной</a:t>
            </a:r>
            <a:r>
              <a:rPr lang="ru-RU" sz="2500" b="1" dirty="0" smtClean="0"/>
              <a:t> школы МОБУ «ХСОШ имени П.Н. и Н.Е. Самсоновых» в динамике с 2017г.</a:t>
            </a:r>
            <a:endParaRPr lang="ru-RU" sz="25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232697"/>
              </p:ext>
            </p:extLst>
          </p:nvPr>
        </p:nvGraphicFramePr>
        <p:xfrm>
          <a:off x="739104" y="1484784"/>
          <a:ext cx="8297392" cy="5360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16465207"/>
              </p:ext>
            </p:extLst>
          </p:nvPr>
        </p:nvGraphicFramePr>
        <p:xfrm>
          <a:off x="822324" y="1096963"/>
          <a:ext cx="3605659" cy="5748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5141167"/>
          </a:xfrm>
        </p:spPr>
        <p:txBody>
          <a:bodyPr>
            <a:normAutofit fontScale="55000" lnSpcReduction="20000"/>
          </a:bodyPr>
          <a:lstStyle/>
          <a:p>
            <a:r>
              <a:rPr lang="ru-RU" b="0" dirty="0" smtClean="0"/>
              <a:t>2017г. – </a:t>
            </a:r>
            <a:r>
              <a:rPr lang="ru-RU" b="0" u="sng" dirty="0" smtClean="0"/>
              <a:t>победители городского отбора</a:t>
            </a:r>
            <a:r>
              <a:rPr lang="ru-RU" b="0" dirty="0" smtClean="0"/>
              <a:t> по компетенции «Агрономия», «Национальная кухня», «Плетение из конского волоса» </a:t>
            </a:r>
          </a:p>
          <a:p>
            <a:r>
              <a:rPr lang="ru-RU" b="0" dirty="0" smtClean="0"/>
              <a:t>2018г. – победители </a:t>
            </a:r>
            <a:r>
              <a:rPr lang="ru-RU" b="0" u="sng" dirty="0" smtClean="0"/>
              <a:t>городского отбора и победители</a:t>
            </a:r>
            <a:r>
              <a:rPr lang="ru-RU" b="0" u="sng" dirty="0"/>
              <a:t> </a:t>
            </a:r>
            <a:r>
              <a:rPr lang="ru-RU" b="0" u="sng" dirty="0" smtClean="0"/>
              <a:t>регионального тура РС (Я)</a:t>
            </a:r>
            <a:r>
              <a:rPr lang="ru-RU" b="0" dirty="0" smtClean="0"/>
              <a:t> в компетенции «Национальная кухня» и «Агрономия». Школа получила статус организатора чемпионата по компетенции «Агрономия» по РС(Я)</a:t>
            </a:r>
          </a:p>
          <a:p>
            <a:r>
              <a:rPr lang="ru-RU" b="0" dirty="0" smtClean="0"/>
              <a:t>2019г.- </a:t>
            </a:r>
            <a:r>
              <a:rPr lang="ru-RU" b="0" u="sng" dirty="0"/>
              <a:t>победители городского отбора и победители регионального тура </a:t>
            </a:r>
            <a:r>
              <a:rPr lang="ru-RU" b="0" dirty="0"/>
              <a:t>в компетенции «Национальная кухня» и «Агрономия</a:t>
            </a:r>
            <a:r>
              <a:rPr lang="ru-RU" b="0" dirty="0" smtClean="0"/>
              <a:t>» и «Мобильная робототехника»,  </a:t>
            </a:r>
            <a:r>
              <a:rPr lang="ru-RU" b="0" u="sng" dirty="0" smtClean="0"/>
              <a:t>участие в отборочном туре для участия в финале по компетенции</a:t>
            </a:r>
            <a:r>
              <a:rPr lang="ru-RU" b="0" dirty="0" smtClean="0"/>
              <a:t> «Мобильная робототехника» г. Москва. Школа </a:t>
            </a:r>
            <a:r>
              <a:rPr lang="ru-RU" b="0" dirty="0"/>
              <a:t>подтвердила статус организатора чемпионата по компетенции «Агрономия» по РС(Я</a:t>
            </a:r>
            <a:r>
              <a:rPr lang="ru-RU" b="0" dirty="0" smtClean="0"/>
              <a:t>).</a:t>
            </a:r>
            <a:endParaRPr lang="en-US" b="0" dirty="0" smtClean="0"/>
          </a:p>
          <a:p>
            <a:r>
              <a:rPr lang="en-US" b="0" dirty="0" smtClean="0"/>
              <a:t>20</a:t>
            </a:r>
            <a:r>
              <a:rPr lang="ru-RU" b="0" dirty="0" smtClean="0"/>
              <a:t>1-2020г. – победители регионального тура по компетенции Агрономия, Администрирования отеля, Ветеринария</a:t>
            </a:r>
            <a:endParaRPr lang="ru-RU" b="0" dirty="0"/>
          </a:p>
          <a:p>
            <a:pPr marL="0" indent="0">
              <a:buNone/>
            </a:pPr>
            <a:endParaRPr lang="ru-RU" b="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9104" y="274638"/>
            <a:ext cx="8404896" cy="70609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2500" dirty="0" err="1" smtClean="0"/>
              <a:t>WorldSkills</a:t>
            </a:r>
            <a:r>
              <a:rPr lang="ru-RU" sz="2500" dirty="0" smtClean="0"/>
              <a:t> </a:t>
            </a:r>
            <a:r>
              <a:rPr lang="en-US" sz="2500" dirty="0" smtClean="0"/>
              <a:t>Russia</a:t>
            </a:r>
            <a:r>
              <a:rPr lang="ru-RU" sz="2500" dirty="0" smtClean="0"/>
              <a:t> </a:t>
            </a:r>
            <a:r>
              <a:rPr lang="en-US" sz="2500" dirty="0" smtClean="0"/>
              <a:t>Junior</a:t>
            </a:r>
            <a:endParaRPr lang="ru-RU" sz="25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436" y="22846"/>
            <a:ext cx="8430563" cy="885874"/>
          </a:xfrm>
          <a:solidFill>
            <a:srgbClr val="FFFF00"/>
          </a:solidFill>
        </p:spPr>
        <p:txBody>
          <a:bodyPr anchor="ctr">
            <a:normAutofit/>
          </a:bodyPr>
          <a:lstStyle/>
          <a:p>
            <a:pPr algn="ctr"/>
            <a:r>
              <a:rPr lang="ru-RU" sz="2800" b="1" i="1" dirty="0"/>
              <a:t>Формирование ЛТО «</a:t>
            </a:r>
            <a:r>
              <a:rPr lang="ru-RU" sz="2800" b="1" i="1" dirty="0" err="1"/>
              <a:t>Дьулуур</a:t>
            </a:r>
            <a:r>
              <a:rPr lang="ru-RU" sz="2800" b="1" i="1" dirty="0" smtClean="0"/>
              <a:t>»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3437" y="908720"/>
            <a:ext cx="8447368" cy="57606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 smtClean="0">
              <a:latin typeface="a_OldTyperNr" panose="02090506030505020304" pitchFamily="18" charset="-52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76056" y="1772816"/>
            <a:ext cx="331236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Сельскохозяйственный производственный кооператив «</a:t>
            </a:r>
            <a:r>
              <a:rPr lang="ru-RU" dirty="0" err="1"/>
              <a:t>Хатасская</a:t>
            </a:r>
            <a:r>
              <a:rPr lang="ru-RU" dirty="0"/>
              <a:t> школа агробизнеса»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3994" y="1745735"/>
            <a:ext cx="2952328" cy="11521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Учебно-производственная деятельность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48064" y="3212976"/>
            <a:ext cx="3273626" cy="961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ЛТО «Дьулуур»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2166" y="4698940"/>
            <a:ext cx="140415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Производственная бригада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73978" y="4689140"/>
            <a:ext cx="1404156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Семейная бригада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07060" y="4698940"/>
            <a:ext cx="1450360" cy="1221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Овощеводческая бригада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61449" y="4005881"/>
            <a:ext cx="1663169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932040" y="4219772"/>
            <a:ext cx="1075020" cy="430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8244408" y="4174232"/>
            <a:ext cx="0" cy="4068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707904" y="2924943"/>
            <a:ext cx="1440160" cy="576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>
            <a:off x="6732240" y="2924944"/>
            <a:ext cx="0" cy="288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059432" y="4770948"/>
            <a:ext cx="158417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Животноводческая бригада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73618" y="4653136"/>
            <a:ext cx="1296144" cy="1221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Пчеловодство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601670" y="3862363"/>
            <a:ext cx="3672408" cy="861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784877" y="4219772"/>
            <a:ext cx="0" cy="4341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836713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2500" b="1" i="1" dirty="0"/>
              <a:t>ЛТО «Дьулуур</a:t>
            </a:r>
            <a:r>
              <a:rPr lang="ru-RU" sz="2500" b="1" i="1" dirty="0" smtClean="0"/>
              <a:t>» 2018-2020гг.</a:t>
            </a:r>
            <a:endParaRPr lang="ru-RU" sz="25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201102"/>
              </p:ext>
            </p:extLst>
          </p:nvPr>
        </p:nvGraphicFramePr>
        <p:xfrm>
          <a:off x="0" y="836712"/>
          <a:ext cx="9144000" cy="6021288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3022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1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6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58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519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Название бригад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детей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 сезон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 сезон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 сезон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7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Всего</a:t>
                      </a:r>
                      <a:r>
                        <a:rPr lang="ru-RU" sz="2000" baseline="0" dirty="0" smtClean="0">
                          <a:effectLst/>
                        </a:rPr>
                        <a:t> детей</a:t>
                      </a:r>
                      <a:endParaRPr lang="ru-RU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150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40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smtClean="0">
                          <a:effectLst/>
                        </a:rPr>
                        <a:t>60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50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31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Овощеводство открытого и закрытого грунта</a:t>
                      </a:r>
                      <a:endParaRPr lang="ru-RU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10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84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животноводы</a:t>
                      </a:r>
                      <a:endParaRPr lang="ru-RU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558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 smtClean="0">
                          <a:effectLst/>
                        </a:rPr>
                        <a:t>Семейные</a:t>
                      </a:r>
                      <a:r>
                        <a:rPr lang="ru-RU" sz="1900" baseline="0" dirty="0" smtClean="0">
                          <a:effectLst/>
                        </a:rPr>
                        <a:t> </a:t>
                      </a:r>
                      <a:r>
                        <a:rPr lang="ru-RU" sz="1900" dirty="0" smtClean="0">
                          <a:effectLst/>
                        </a:rPr>
                        <a:t>бригады</a:t>
                      </a:r>
                      <a:r>
                        <a:rPr lang="ru-RU" sz="1900" dirty="0">
                          <a:effectLst/>
                        </a:rPr>
                        <a:t>: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Петровых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Алексеевых</a:t>
                      </a:r>
                      <a:endParaRPr lang="ru-RU" sz="2000" i="1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22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14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</a:t>
                      </a:r>
                      <a:endParaRPr lang="ru-RU" sz="2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7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9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6</a:t>
                      </a:r>
                      <a:endParaRPr lang="ru-RU" sz="2000" dirty="0">
                        <a:effectLst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358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Производственная бригада</a:t>
                      </a:r>
                      <a:endParaRPr lang="ru-RU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06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Пчеловодство</a:t>
                      </a:r>
                      <a:endParaRPr lang="ru-RU" sz="2000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04" y="0"/>
            <a:ext cx="8404896" cy="1052736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Трудоустройство в СХПК «</a:t>
            </a:r>
            <a:r>
              <a:rPr lang="ru-RU" dirty="0" err="1" smtClean="0"/>
              <a:t>Хатасская</a:t>
            </a:r>
            <a:r>
              <a:rPr lang="ru-RU" dirty="0" smtClean="0"/>
              <a:t> школа агробизнеса» в рамках ЛТО «</a:t>
            </a:r>
            <a:r>
              <a:rPr lang="ru-RU" dirty="0" err="1" smtClean="0"/>
              <a:t>Дьулуур</a:t>
            </a:r>
            <a:r>
              <a:rPr lang="ru-RU" dirty="0" smtClean="0"/>
              <a:t>»: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8321040" cy="564074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500" dirty="0" smtClean="0"/>
              <a:t>Приказ  об открытии ЛТО с Управления Образования</a:t>
            </a:r>
          </a:p>
          <a:p>
            <a:pPr>
              <a:buFont typeface="Arial" pitchFamily="34" charset="0"/>
              <a:buChar char="•"/>
            </a:pPr>
            <a:r>
              <a:rPr lang="ru-RU" sz="2500" dirty="0" smtClean="0"/>
              <a:t>Основание ТК РФ Глава 42 ст.265-272</a:t>
            </a:r>
          </a:p>
          <a:p>
            <a:pPr>
              <a:buFont typeface="Arial" pitchFamily="34" charset="0"/>
              <a:buChar char="•"/>
            </a:pPr>
            <a:r>
              <a:rPr lang="ru-RU" sz="2500" dirty="0" smtClean="0"/>
              <a:t>Соглашение Школа и  СХПК, СХПК и Центр занятости</a:t>
            </a:r>
          </a:p>
          <a:p>
            <a:pPr>
              <a:buFont typeface="Arial" pitchFamily="34" charset="0"/>
              <a:buChar char="•"/>
            </a:pPr>
            <a:r>
              <a:rPr lang="ru-RU" sz="2500" dirty="0" smtClean="0"/>
              <a:t>Трудовые договора Учащихся и СХПК</a:t>
            </a:r>
          </a:p>
          <a:p>
            <a:pPr>
              <a:buFont typeface="Arial" pitchFamily="34" charset="0"/>
              <a:buChar char="•"/>
            </a:pPr>
            <a:r>
              <a:rPr lang="ru-RU" sz="2500" dirty="0" smtClean="0"/>
              <a:t>Необходимые документы для </a:t>
            </a:r>
            <a:r>
              <a:rPr lang="ru-RU" sz="2500" dirty="0" smtClean="0"/>
              <a:t>трудоустройства старше 14 лет: </a:t>
            </a:r>
            <a:endParaRPr lang="ru-RU" sz="2500" dirty="0" smtClean="0"/>
          </a:p>
          <a:p>
            <a:pPr>
              <a:buFont typeface="+mj-lt"/>
              <a:buAutoNum type="arabicPeriod"/>
            </a:pPr>
            <a:r>
              <a:rPr lang="ru-RU" sz="2500" dirty="0" smtClean="0"/>
              <a:t>Заявление</a:t>
            </a:r>
          </a:p>
          <a:p>
            <a:pPr>
              <a:buFont typeface="+mj-lt"/>
              <a:buAutoNum type="arabicPeriod"/>
            </a:pPr>
            <a:r>
              <a:rPr lang="ru-RU" sz="2500" dirty="0" smtClean="0"/>
              <a:t>Паспорт гражданина РФ</a:t>
            </a:r>
          </a:p>
          <a:p>
            <a:pPr>
              <a:buFont typeface="+mj-lt"/>
              <a:buAutoNum type="arabicPeriod"/>
            </a:pPr>
            <a:r>
              <a:rPr lang="ru-RU" sz="2500" dirty="0" smtClean="0"/>
              <a:t>ИНН</a:t>
            </a:r>
          </a:p>
          <a:p>
            <a:pPr>
              <a:buFont typeface="+mj-lt"/>
              <a:buAutoNum type="arabicPeriod"/>
            </a:pPr>
            <a:r>
              <a:rPr lang="ru-RU" sz="2500" dirty="0" smtClean="0"/>
              <a:t>СНИЛС</a:t>
            </a:r>
          </a:p>
          <a:p>
            <a:pPr>
              <a:buFont typeface="+mj-lt"/>
              <a:buAutoNum type="arabicPeriod"/>
            </a:pPr>
            <a:r>
              <a:rPr lang="ru-RU" sz="2500" dirty="0" smtClean="0"/>
              <a:t>Реквизиты расчетного счета</a:t>
            </a:r>
            <a:endParaRPr lang="ru-RU" sz="2500" dirty="0" smtClean="0"/>
          </a:p>
          <a:p>
            <a:pPr>
              <a:buFont typeface="+mj-lt"/>
              <a:buAutoNum type="arabicPeriod"/>
            </a:pPr>
            <a:r>
              <a:rPr lang="ru-RU" sz="2500" dirty="0" smtClean="0"/>
              <a:t>Справка о состоянии здоровья</a:t>
            </a:r>
          </a:p>
          <a:p>
            <a:pPr>
              <a:buFont typeface="+mj-lt"/>
              <a:buAutoNum type="arabicPeriod"/>
            </a:pPr>
            <a:endParaRPr lang="ru-RU" sz="2500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7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104" y="0"/>
            <a:ext cx="8404896" cy="9144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sz="3000" dirty="0" smtClean="0"/>
              <a:t>Режим дня ЛТО: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8321040" cy="5640740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10000" dirty="0" smtClean="0"/>
              <a:t>Зарядка</a:t>
            </a:r>
          </a:p>
          <a:p>
            <a:pPr>
              <a:buFont typeface="Wingdings" pitchFamily="2" charset="2"/>
              <a:buChar char="ü"/>
            </a:pPr>
            <a:r>
              <a:rPr lang="ru-RU" sz="10000" dirty="0" smtClean="0"/>
              <a:t>Пятиразовое питание</a:t>
            </a:r>
          </a:p>
          <a:p>
            <a:pPr>
              <a:buFont typeface="Wingdings" pitchFamily="2" charset="2"/>
              <a:buChar char="ü"/>
            </a:pPr>
            <a:r>
              <a:rPr lang="ru-RU" sz="10000" dirty="0" smtClean="0"/>
              <a:t>Трудовая деятельность </a:t>
            </a:r>
          </a:p>
          <a:p>
            <a:pPr>
              <a:buFont typeface="Wingdings" pitchFamily="2" charset="2"/>
              <a:buChar char="ü"/>
            </a:pPr>
            <a:r>
              <a:rPr lang="ru-RU" sz="10000" dirty="0" smtClean="0"/>
              <a:t>Кружковая </a:t>
            </a:r>
            <a:r>
              <a:rPr lang="ru-RU" sz="10000" dirty="0" smtClean="0"/>
              <a:t>деятельность (по направлениям)</a:t>
            </a:r>
            <a:endParaRPr lang="ru-RU" sz="10000" dirty="0" smtClean="0"/>
          </a:p>
          <a:p>
            <a:pPr>
              <a:buFont typeface="Wingdings" pitchFamily="2" charset="2"/>
              <a:buChar char="ü"/>
            </a:pPr>
            <a:r>
              <a:rPr lang="ru-RU" sz="10000" dirty="0" smtClean="0"/>
              <a:t>Мероприятия (отрядные и лагерные)</a:t>
            </a:r>
          </a:p>
          <a:p>
            <a:pPr>
              <a:buFont typeface="Wingdings" pitchFamily="2" charset="2"/>
              <a:buChar char="ü"/>
            </a:pPr>
            <a:r>
              <a:rPr lang="ru-RU" sz="10000" dirty="0" smtClean="0"/>
              <a:t>Выездные экскурсии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53262" y="1953204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" y="0"/>
            <a:ext cx="9108504" cy="1403648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i="1" dirty="0" smtClean="0"/>
              <a:t>Приоритетные</a:t>
            </a:r>
            <a:r>
              <a:rPr lang="ru-RU" sz="3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3000" b="1" i="1" dirty="0" smtClean="0"/>
              <a:t>направления</a:t>
            </a:r>
            <a:br>
              <a:rPr lang="ru-RU" sz="3000" b="1" i="1" dirty="0" smtClean="0"/>
            </a:br>
            <a:r>
              <a:rPr lang="ru-RU" sz="3000" b="1" i="1" dirty="0" smtClean="0"/>
              <a:t> на 2020 ГОД</a:t>
            </a:r>
            <a:r>
              <a:rPr lang="ru-RU" sz="3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anose="020B0A04020102020204" pitchFamily="34" charset="0"/>
              </a:rPr>
              <a:t>:</a:t>
            </a:r>
            <a:endParaRPr lang="ru-RU" sz="3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556792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Овощеводство </a:t>
            </a:r>
            <a:r>
              <a:rPr lang="ru-RU" sz="2000" dirty="0">
                <a:latin typeface="a_OldTyperNr" panose="02090506030505020304" pitchFamily="18" charset="-52"/>
              </a:rPr>
              <a:t>открытого и закрытого </a:t>
            </a:r>
            <a:r>
              <a:rPr lang="ru-RU" sz="2000" dirty="0" smtClean="0">
                <a:latin typeface="a_OldTyperNr" panose="02090506030505020304" pitchFamily="18" charset="-52"/>
              </a:rPr>
              <a:t>грунта.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Семейные бригады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Производственные бригады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Развитие </a:t>
            </a:r>
            <a:r>
              <a:rPr lang="ru-RU" sz="2000" dirty="0">
                <a:latin typeface="a_OldTyperNr" panose="02090506030505020304" pitchFamily="18" charset="-52"/>
              </a:rPr>
              <a:t>системы летних и зимних профильных лагерей на базе </a:t>
            </a:r>
            <a:r>
              <a:rPr lang="ru-RU" sz="2000" dirty="0" smtClean="0">
                <a:latin typeface="a_OldTyperNr" panose="02090506030505020304" pitchFamily="18" charset="-52"/>
              </a:rPr>
              <a:t>школы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Развитие пчеловодства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Развитие животноводства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Внедрение профессиональных навыков по компетенциям </a:t>
            </a:r>
            <a:r>
              <a:rPr lang="en-US" sz="2000" dirty="0" err="1" smtClean="0"/>
              <a:t>WorldSkills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_OldTyperNr" panose="02090506030505020304" pitchFamily="18" charset="-52"/>
              </a:rPr>
              <a:t>Научно-исследовательская работа отряд НУЛ «</a:t>
            </a:r>
            <a:r>
              <a:rPr lang="ru-RU" sz="2000" dirty="0" err="1" smtClean="0">
                <a:latin typeface="a_OldTyperNr" panose="02090506030505020304" pitchFamily="18" charset="-52"/>
              </a:rPr>
              <a:t>Агрокуб</a:t>
            </a:r>
            <a:r>
              <a:rPr lang="ru-RU" sz="2000" dirty="0" smtClean="0">
                <a:latin typeface="a_OldTyperNr" panose="02090506030505020304" pitchFamily="18" charset="-52"/>
              </a:rPr>
              <a:t>»</a:t>
            </a:r>
            <a:endParaRPr lang="ru-RU" sz="2000" dirty="0">
              <a:latin typeface="a_OldTyperNr" panose="020905060305050203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437" y="274638"/>
            <a:ext cx="8430563" cy="706090"/>
          </a:xfrm>
          <a:solidFill>
            <a:srgbClr val="FFFF0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" b="1" spc="50" dirty="0" smtClean="0">
                <a:ln w="11430"/>
              </a:rPr>
              <a:t>Этапы организации ЛТО</a:t>
            </a:r>
            <a:endParaRPr lang="ru-RU" sz="2500" b="1" spc="50" dirty="0">
              <a:ln w="1143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423080"/>
              </p:ext>
            </p:extLst>
          </p:nvPr>
        </p:nvGraphicFramePr>
        <p:xfrm>
          <a:off x="755576" y="980728"/>
          <a:ext cx="8388424" cy="4995913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0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4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Сроки и этапы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реализации проекта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16" marR="27816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>
                          <a:effectLst/>
                        </a:rPr>
                        <a:t>рассчитан на </a:t>
                      </a:r>
                      <a:r>
                        <a:rPr lang="ru-RU" sz="1600" b="0" dirty="0" smtClean="0">
                          <a:effectLst/>
                        </a:rPr>
                        <a:t>2017 </a:t>
                      </a:r>
                      <a:r>
                        <a:rPr lang="ru-RU" sz="1600" b="0" dirty="0">
                          <a:effectLst/>
                        </a:rPr>
                        <a:t>- 2022 годы и предусматривает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>
                          <a:effectLst/>
                        </a:rPr>
                        <a:t>укрепление материально-технической базы школы, решение содержательных и технологических,   организационно - нормативных, научно- </a:t>
                      </a:r>
                      <a:r>
                        <a:rPr lang="ru-RU" sz="1600" b="0" dirty="0" smtClean="0">
                          <a:effectLst/>
                        </a:rPr>
                        <a:t>методических </a:t>
                      </a:r>
                      <a:r>
                        <a:rPr lang="ru-RU" sz="1600" b="0" dirty="0">
                          <a:effectLst/>
                        </a:rPr>
                        <a:t>вопросов обеспечения агрошколы.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</a:rPr>
                        <a:t>I</a:t>
                      </a:r>
                      <a:r>
                        <a:rPr lang="ru-RU" sz="1600" b="0" dirty="0" smtClean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этап (</a:t>
                      </a:r>
                      <a:r>
                        <a:rPr lang="ru-RU" sz="1600" b="0" dirty="0" smtClean="0">
                          <a:effectLst/>
                        </a:rPr>
                        <a:t>2017-19г</a:t>
                      </a:r>
                      <a:r>
                        <a:rPr lang="ru-RU" sz="1600" b="0" dirty="0">
                          <a:effectLst/>
                        </a:rPr>
                        <a:t>.) – </a:t>
                      </a:r>
                      <a:r>
                        <a:rPr lang="ru-RU" sz="1600" b="0" dirty="0" smtClean="0">
                          <a:effectLst/>
                        </a:rPr>
                        <a:t>создание</a:t>
                      </a:r>
                      <a:r>
                        <a:rPr lang="ru-RU" sz="1600" b="0" baseline="0" dirty="0" smtClean="0">
                          <a:effectLst/>
                        </a:rPr>
                        <a:t> и улучшение МТБ ЛТО и СХПК «ХШАБ»</a:t>
                      </a:r>
                      <a:r>
                        <a:rPr lang="ru-RU" sz="1600" b="0" dirty="0" smtClean="0">
                          <a:effectLst/>
                        </a:rPr>
                        <a:t> </a:t>
                      </a:r>
                      <a:endParaRPr lang="ru-RU" sz="16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0" dirty="0">
                          <a:effectLst/>
                        </a:rPr>
                        <a:t>II</a:t>
                      </a:r>
                      <a:r>
                        <a:rPr lang="ru-RU" sz="1600" b="0" dirty="0">
                          <a:effectLst/>
                        </a:rPr>
                        <a:t> этап (2019-2020гг.) – </a:t>
                      </a:r>
                      <a:r>
                        <a:rPr lang="ru-RU" sz="1600" b="0" dirty="0" smtClean="0">
                          <a:effectLst/>
                        </a:rPr>
                        <a:t>благоустройство территории базы ЛТО,</a:t>
                      </a:r>
                      <a:r>
                        <a:rPr lang="ru-RU" sz="1600" b="0" baseline="0" dirty="0" smtClean="0">
                          <a:effectLst/>
                        </a:rPr>
                        <a:t> </a:t>
                      </a:r>
                      <a:r>
                        <a:rPr lang="ru-RU" sz="1600" b="0" dirty="0" smtClean="0">
                          <a:effectLst/>
                        </a:rPr>
                        <a:t>оснащение</a:t>
                      </a:r>
                      <a:r>
                        <a:rPr lang="ru-RU" sz="1600" b="0" baseline="0" dirty="0" smtClean="0">
                          <a:effectLst/>
                        </a:rPr>
                        <a:t> сельскохозяйственной техникой, живностью, земельным участком, внедрение сельскохозяйственных профессий</a:t>
                      </a:r>
                      <a:endParaRPr lang="ru-RU" sz="16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0" dirty="0">
                          <a:effectLst/>
                        </a:rPr>
                        <a:t>III</a:t>
                      </a:r>
                      <a:r>
                        <a:rPr lang="ru-RU" sz="1600" b="0" dirty="0">
                          <a:effectLst/>
                        </a:rPr>
                        <a:t> этап  (2020-2022гг.) – рефлексия достижения цели программы и распространение опыта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16" marR="278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1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</a:rPr>
                        <a:t>Источник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финансирования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16" marR="27816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 smtClean="0">
                          <a:effectLst/>
                        </a:rPr>
                        <a:t>Бюджетные средства по</a:t>
                      </a:r>
                      <a:r>
                        <a:rPr lang="ru-RU" sz="1600" b="0" baseline="0" dirty="0" smtClean="0">
                          <a:effectLst/>
                        </a:rPr>
                        <a:t> соглашению с ГРБС</a:t>
                      </a:r>
                      <a:r>
                        <a:rPr lang="ru-RU" sz="1600" b="0" dirty="0" smtClean="0">
                          <a:effectLst/>
                        </a:rPr>
                        <a:t>  Управление </a:t>
                      </a:r>
                      <a:r>
                        <a:rPr lang="ru-RU" sz="1600" b="0" dirty="0">
                          <a:effectLst/>
                        </a:rPr>
                        <a:t>образования г</a:t>
                      </a:r>
                      <a:r>
                        <a:rPr lang="ru-RU" sz="1600" b="0" dirty="0" smtClean="0">
                          <a:effectLst/>
                        </a:rPr>
                        <a:t>. Якутска</a:t>
                      </a:r>
                      <a:r>
                        <a:rPr lang="ru-RU" sz="1600" b="0" dirty="0">
                          <a:effectLst/>
                        </a:rPr>
                        <a:t>, СХПК «</a:t>
                      </a:r>
                      <a:r>
                        <a:rPr lang="ru-RU" sz="1600" b="0" dirty="0" err="1">
                          <a:effectLst/>
                        </a:rPr>
                        <a:t>Хатасская</a:t>
                      </a:r>
                      <a:r>
                        <a:rPr lang="ru-RU" sz="1600" b="0" dirty="0">
                          <a:effectLst/>
                        </a:rPr>
                        <a:t> школа агробизнеса</a:t>
                      </a:r>
                      <a:r>
                        <a:rPr lang="ru-RU" sz="1600" b="0" dirty="0" smtClean="0">
                          <a:effectLst/>
                        </a:rPr>
                        <a:t>»,  МКУ «Управления сельского хозяйства» ОА г. Якутска субсидия</a:t>
                      </a:r>
                      <a:r>
                        <a:rPr lang="ru-RU" sz="1600" b="0" baseline="0" dirty="0" smtClean="0">
                          <a:effectLst/>
                        </a:rPr>
                        <a:t> в виде гранта</a:t>
                      </a:r>
                      <a:r>
                        <a:rPr lang="ru-RU" sz="1600" b="0" dirty="0" smtClean="0">
                          <a:effectLst/>
                        </a:rPr>
                        <a:t>. </a:t>
                      </a:r>
                      <a:r>
                        <a:rPr lang="ru-RU" sz="1600" b="0" dirty="0">
                          <a:effectLst/>
                        </a:rPr>
                        <a:t>На реализацию могут направляться средства от попечителей, меценатов и различных финансовых институтов.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16" marR="2781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917" r="23917"/>
          <a:stretch/>
        </p:blipFill>
        <p:spPr>
          <a:xfrm rot="5400000" flipV="1">
            <a:off x="-4178929" y="1979328"/>
            <a:ext cx="9045627" cy="73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1696</TotalTime>
  <Words>957</Words>
  <Application>Microsoft Office PowerPoint</Application>
  <PresentationFormat>Экран (4:3)</PresentationFormat>
  <Paragraphs>198</Paragraphs>
  <Slides>31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  <vt:variant>
        <vt:lpstr>Произвольные показы</vt:lpstr>
      </vt:variant>
      <vt:variant>
        <vt:i4>1</vt:i4>
      </vt:variant>
    </vt:vector>
  </HeadingPairs>
  <TitlesOfParts>
    <vt:vector size="43" baseType="lpstr">
      <vt:lpstr>a_OldTyperNr</vt:lpstr>
      <vt:lpstr>Arial</vt:lpstr>
      <vt:lpstr>Arial Black</vt:lpstr>
      <vt:lpstr>Bookman Old Style</vt:lpstr>
      <vt:lpstr>Calibri</vt:lpstr>
      <vt:lpstr>Franklin Gothic Book</vt:lpstr>
      <vt:lpstr>Franklin Gothic Medium</vt:lpstr>
      <vt:lpstr>Times New Roman</vt:lpstr>
      <vt:lpstr>Tunga</vt:lpstr>
      <vt:lpstr>Wingdings</vt:lpstr>
      <vt:lpstr>Углы</vt:lpstr>
      <vt:lpstr>Создание и развитие летнего агротехнологического профильного лагеря    МОБУ «ХСОШ имени П.Н. и Н.Е. Самсоновых»   ЛТО «Дьулуур» при  СХПК «Хатасская школа агробизнеса»  2017-2020гг.</vt:lpstr>
      <vt:lpstr>МОБУ «ХСОШ имени П.Н. и Н.Е. Самсоновых»</vt:lpstr>
      <vt:lpstr>Презентация PowerPoint</vt:lpstr>
      <vt:lpstr>Формирование ЛТО «Дьулуур»</vt:lpstr>
      <vt:lpstr>ЛТО «Дьулуур» 2018-2020гг.</vt:lpstr>
      <vt:lpstr>Трудоустройство в СХПК «Хатасская школа агробизнеса» в рамках ЛТО «Дьулуур»:</vt:lpstr>
      <vt:lpstr>Режим дня ЛТО:</vt:lpstr>
      <vt:lpstr>Приоритетные направления  на 2020 ГОД:</vt:lpstr>
      <vt:lpstr>Этапы организации ЛТО</vt:lpstr>
      <vt:lpstr>Формы работы для реализации ЛТО</vt:lpstr>
      <vt:lpstr>Тепличное хозяйство ЛТО «Дьулуур» 2018г.</vt:lpstr>
      <vt:lpstr>Презентация PowerPoint</vt:lpstr>
      <vt:lpstr>Презентация PowerPoint</vt:lpstr>
      <vt:lpstr>Презентация PowerPoint</vt:lpstr>
      <vt:lpstr>Презентация PowerPoint</vt:lpstr>
      <vt:lpstr>       Досуг лагеря ЛТО «Дьулуур»</vt:lpstr>
      <vt:lpstr>Семейная бригада КХ «Алексеев С.С.»</vt:lpstr>
      <vt:lpstr>Семейная бригада КХ «Петрова К.Ю.»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Рабочие моменты после реконструкции:</vt:lpstr>
      <vt:lpstr>Презентация PowerPoint</vt:lpstr>
      <vt:lpstr> По итогам открытого конкурса МОБУ «ХСОШ имени П.Н и Н.Е Самсоновых»  выиграла грант в форме субсидий в размере 6 млн. руб. на 2019г. в рамках федерального проекта «Успех каждого ребенка» национального проекта «Образование» государственной программы Российской Федерации «Развитие образования» по лоту №2 «Создание научно-учебных лабораторий на базе общеобразовательных организаций» «Агрокуб»   </vt:lpstr>
      <vt:lpstr>Презентация PowerPoint</vt:lpstr>
      <vt:lpstr>Презентация PowerPoint</vt:lpstr>
      <vt:lpstr>Открытие федеральной сети Научно-учебных лабораторий «Агрокуб» на базе МОБУ «Хатасская СОШ имени П.Н. и Н.Е. Самсоновых Городского округа «город Якутск»</vt:lpstr>
      <vt:lpstr>Результат деятельности агропрофилированной школы МОБУ «ХСОШ имени П.Н. и Н.Е. Самсоновых» в динамике с 2017г.</vt:lpstr>
      <vt:lpstr>WorldSkills Russia Junior</vt:lpstr>
      <vt:lpstr>Произвольный показ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 Nikolaeva</dc:creator>
  <cp:lastModifiedBy>PC</cp:lastModifiedBy>
  <cp:revision>132</cp:revision>
  <cp:lastPrinted>2020-05-29T07:13:09Z</cp:lastPrinted>
  <dcterms:created xsi:type="dcterms:W3CDTF">2018-07-10T14:42:20Z</dcterms:created>
  <dcterms:modified xsi:type="dcterms:W3CDTF">2020-06-17T00:59:49Z</dcterms:modified>
</cp:coreProperties>
</file>