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4"/>
  </p:notesMasterIdLst>
  <p:sldIdLst>
    <p:sldId id="301" r:id="rId2"/>
    <p:sldId id="256" r:id="rId3"/>
    <p:sldId id="257" r:id="rId4"/>
    <p:sldId id="263" r:id="rId5"/>
    <p:sldId id="265" r:id="rId6"/>
    <p:sldId id="290" r:id="rId7"/>
    <p:sldId id="258" r:id="rId8"/>
    <p:sldId id="305" r:id="rId9"/>
    <p:sldId id="259" r:id="rId10"/>
    <p:sldId id="266" r:id="rId11"/>
    <p:sldId id="267" r:id="rId12"/>
    <p:sldId id="291" r:id="rId13"/>
    <p:sldId id="268" r:id="rId14"/>
    <p:sldId id="307" r:id="rId15"/>
    <p:sldId id="269" r:id="rId16"/>
    <p:sldId id="306" r:id="rId17"/>
    <p:sldId id="274" r:id="rId18"/>
    <p:sldId id="308" r:id="rId19"/>
    <p:sldId id="275" r:id="rId20"/>
    <p:sldId id="276" r:id="rId21"/>
    <p:sldId id="277" r:id="rId22"/>
    <p:sldId id="310" r:id="rId23"/>
    <p:sldId id="278" r:id="rId24"/>
    <p:sldId id="300" r:id="rId25"/>
    <p:sldId id="279" r:id="rId26"/>
    <p:sldId id="280" r:id="rId27"/>
    <p:sldId id="261" r:id="rId28"/>
    <p:sldId id="262" r:id="rId29"/>
    <p:sldId id="292" r:id="rId30"/>
    <p:sldId id="293" r:id="rId31"/>
    <p:sldId id="270" r:id="rId32"/>
    <p:sldId id="271" r:id="rId33"/>
    <p:sldId id="272" r:id="rId34"/>
    <p:sldId id="273" r:id="rId35"/>
    <p:sldId id="299" r:id="rId36"/>
    <p:sldId id="281" r:id="rId37"/>
    <p:sldId id="282" r:id="rId38"/>
    <p:sldId id="294" r:id="rId39"/>
    <p:sldId id="283" r:id="rId40"/>
    <p:sldId id="295" r:id="rId41"/>
    <p:sldId id="285" r:id="rId42"/>
    <p:sldId id="298" r:id="rId43"/>
    <p:sldId id="286" r:id="rId44"/>
    <p:sldId id="287" r:id="rId45"/>
    <p:sldId id="288" r:id="rId46"/>
    <p:sldId id="297" r:id="rId47"/>
    <p:sldId id="289" r:id="rId48"/>
    <p:sldId id="302" r:id="rId49"/>
    <p:sldId id="311" r:id="rId50"/>
    <p:sldId id="303" r:id="rId51"/>
    <p:sldId id="304" r:id="rId52"/>
    <p:sldId id="296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40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A2124-16F2-4F80-9C15-E4D94017D13D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03E91-912F-42C0-9C66-DAFFA6D10A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3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3E91-912F-42C0-9C66-DAFFA6D10A65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97E9397-E728-4EDA-AE7F-82CDD2D7CCAE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108687-F07B-4F49-B7FF-C0D5E3CE6F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notesSlide" Target="../notesSlides/notesSlide1.xml"/><Relationship Id="rId7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9.jpeg"/><Relationship Id="rId4" Type="http://schemas.openxmlformats.org/officeDocument/2006/relationships/image" Target="../media/image4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46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pandia.ru/text/category/obrazovatelmznaya_deyatelmznostmz/" TargetMode="External"/><Relationship Id="rId2" Type="http://schemas.openxmlformats.org/officeDocument/2006/relationships/hyperlink" Target="http://pandia.ru/text/category/koll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pandia.ru/text/category/razvitie_rebenka/" TargetMode="External"/><Relationship Id="rId4" Type="http://schemas.openxmlformats.org/officeDocument/2006/relationships/hyperlink" Target="http://pandia.ru/text/category/dopolnitelmznoe_obrazovanie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cer\Desktop\овов\Школа.jpg"/>
          <p:cNvPicPr>
            <a:picLocks noChangeAspect="1" noChangeArrowheads="1"/>
          </p:cNvPicPr>
          <p:nvPr/>
        </p:nvPicPr>
        <p:blipFill>
          <a:blip r:embed="rId2" cstate="print"/>
          <a:srcRect t="12094" r="8084" b="33482"/>
          <a:stretch>
            <a:fillRect/>
          </a:stretch>
        </p:blipFill>
        <p:spPr bwMode="auto">
          <a:xfrm>
            <a:off x="395536" y="3429000"/>
            <a:ext cx="8352928" cy="2952328"/>
          </a:xfrm>
          <a:prstGeom prst="rect">
            <a:avLst/>
          </a:prstGeom>
          <a:noFill/>
        </p:spPr>
      </p:pic>
      <p:grpSp>
        <p:nvGrpSpPr>
          <p:cNvPr id="4" name="Group 7"/>
          <p:cNvGrpSpPr>
            <a:grpSpLocks noGrp="1"/>
          </p:cNvGrpSpPr>
          <p:nvPr/>
        </p:nvGrpSpPr>
        <p:grpSpPr bwMode="auto">
          <a:xfrm>
            <a:off x="251520" y="1052736"/>
            <a:ext cx="2051720" cy="1944216"/>
            <a:chOff x="3651" y="1540"/>
            <a:chExt cx="6009" cy="6009"/>
          </a:xfrm>
        </p:grpSpPr>
        <p:sp>
          <p:nvSpPr>
            <p:cNvPr id="5" name="Oval 8"/>
            <p:cNvSpPr>
              <a:spLocks noChangeAspect="1" noChangeArrowheads="1"/>
            </p:cNvSpPr>
            <p:nvPr/>
          </p:nvSpPr>
          <p:spPr bwMode="auto">
            <a:xfrm>
              <a:off x="3651" y="1540"/>
              <a:ext cx="6009" cy="6009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WordArt 9"/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942" y="1816"/>
              <a:ext cx="5443" cy="5445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6826294"/>
                </a:avLst>
              </a:prstTxWarp>
            </a:bodyPr>
            <a:lstStyle/>
            <a:p>
              <a:pPr algn="ctr"/>
              <a:r>
                <a:rPr lang="ru-RU" sz="3600" kern="10" spc="720">
                  <a:ln w="9525">
                    <a:solidFill>
                      <a:srgbClr val="00CCFF"/>
                    </a:solidFill>
                    <a:round/>
                    <a:headEnd/>
                    <a:tailEnd/>
                  </a:ln>
                  <a:solidFill>
                    <a:srgbClr val="00CCFF"/>
                  </a:solidFill>
                  <a:latin typeface="Times New Roman"/>
                  <a:cs typeface="Times New Roman"/>
                </a:rPr>
                <a:t>Крест-Хальджайская средняя общеобразовательная школа имени Героя Советского Союза Федора Матвеевича Охлопкова</a:t>
              </a:r>
            </a:p>
          </p:txBody>
        </p:sp>
        <p:sp>
          <p:nvSpPr>
            <p:cNvPr id="7" name="Oval 10"/>
            <p:cNvSpPr>
              <a:spLocks noChangeAspect="1" noChangeArrowheads="1"/>
            </p:cNvSpPr>
            <p:nvPr/>
          </p:nvSpPr>
          <p:spPr bwMode="auto">
            <a:xfrm>
              <a:off x="4211" y="2082"/>
              <a:ext cx="4911" cy="4913"/>
            </a:xfrm>
            <a:prstGeom prst="ellipse">
              <a:avLst/>
            </a:prstGeom>
            <a:solidFill>
              <a:srgbClr val="00CCFF"/>
            </a:solidFill>
            <a:ln w="3810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1"/>
            <p:cNvSpPr>
              <a:spLocks noChangeAspect="1"/>
            </p:cNvSpPr>
            <p:nvPr/>
          </p:nvSpPr>
          <p:spPr bwMode="auto">
            <a:xfrm>
              <a:off x="6671" y="3360"/>
              <a:ext cx="1539" cy="388"/>
            </a:xfrm>
            <a:custGeom>
              <a:avLst/>
              <a:gdLst>
                <a:gd name="T0" fmla="*/ 0 w 1980"/>
                <a:gd name="T1" fmla="*/ 440 h 440"/>
                <a:gd name="T2" fmla="*/ 1980 w 1980"/>
                <a:gd name="T3" fmla="*/ 440 h 440"/>
                <a:gd name="T4" fmla="*/ 0 w 1980"/>
                <a:gd name="T5" fmla="*/ 440 h 440"/>
                <a:gd name="T6" fmla="*/ 0 60000 65536"/>
                <a:gd name="T7" fmla="*/ 0 60000 65536"/>
                <a:gd name="T8" fmla="*/ 0 60000 65536"/>
                <a:gd name="T9" fmla="*/ 0 w 1980"/>
                <a:gd name="T10" fmla="*/ 0 h 440"/>
                <a:gd name="T11" fmla="*/ 1980 w 1980"/>
                <a:gd name="T12" fmla="*/ 440 h 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80" h="440">
                  <a:moveTo>
                    <a:pt x="0" y="440"/>
                  </a:moveTo>
                  <a:cubicBezTo>
                    <a:pt x="140" y="20"/>
                    <a:pt x="1660" y="0"/>
                    <a:pt x="1980" y="440"/>
                  </a:cubicBezTo>
                  <a:cubicBezTo>
                    <a:pt x="1980" y="440"/>
                    <a:pt x="0" y="440"/>
                    <a:pt x="0" y="440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Rectangle 12"/>
            <p:cNvSpPr>
              <a:spLocks noChangeAspect="1" noChangeArrowheads="1"/>
            </p:cNvSpPr>
            <p:nvPr/>
          </p:nvSpPr>
          <p:spPr bwMode="auto">
            <a:xfrm>
              <a:off x="6199" y="3842"/>
              <a:ext cx="2365" cy="47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3"/>
            <p:cNvSpPr>
              <a:spLocks noChangeAspect="1"/>
            </p:cNvSpPr>
            <p:nvPr/>
          </p:nvSpPr>
          <p:spPr bwMode="auto">
            <a:xfrm>
              <a:off x="5803" y="2746"/>
              <a:ext cx="680" cy="1354"/>
            </a:xfrm>
            <a:custGeom>
              <a:avLst/>
              <a:gdLst>
                <a:gd name="T0" fmla="*/ 87 w 1020"/>
                <a:gd name="T1" fmla="*/ 2025 h 2033"/>
                <a:gd name="T2" fmla="*/ 87 w 1020"/>
                <a:gd name="T3" fmla="*/ 747 h 2033"/>
                <a:gd name="T4" fmla="*/ 0 w 1020"/>
                <a:gd name="T5" fmla="*/ 750 h 2033"/>
                <a:gd name="T6" fmla="*/ 1020 w 1020"/>
                <a:gd name="T7" fmla="*/ 743 h 2033"/>
                <a:gd name="T8" fmla="*/ 939 w 1020"/>
                <a:gd name="T9" fmla="*/ 747 h 2033"/>
                <a:gd name="T10" fmla="*/ 939 w 1020"/>
                <a:gd name="T11" fmla="*/ 2025 h 2033"/>
                <a:gd name="T12" fmla="*/ 757 w 1020"/>
                <a:gd name="T13" fmla="*/ 2018 h 2033"/>
                <a:gd name="T14" fmla="*/ 757 w 1020"/>
                <a:gd name="T15" fmla="*/ 1005 h 2033"/>
                <a:gd name="T16" fmla="*/ 262 w 1020"/>
                <a:gd name="T17" fmla="*/ 998 h 2033"/>
                <a:gd name="T18" fmla="*/ 262 w 1020"/>
                <a:gd name="T19" fmla="*/ 2033 h 2033"/>
                <a:gd name="T20" fmla="*/ 87 w 1020"/>
                <a:gd name="T21" fmla="*/ 2025 h 20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20"/>
                <a:gd name="T34" fmla="*/ 0 h 2033"/>
                <a:gd name="T35" fmla="*/ 1020 w 1020"/>
                <a:gd name="T36" fmla="*/ 2033 h 20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20" h="2033">
                  <a:moveTo>
                    <a:pt x="87" y="2025"/>
                  </a:moveTo>
                  <a:cubicBezTo>
                    <a:pt x="87" y="2025"/>
                    <a:pt x="87" y="1386"/>
                    <a:pt x="87" y="747"/>
                  </a:cubicBezTo>
                  <a:cubicBezTo>
                    <a:pt x="15" y="750"/>
                    <a:pt x="47" y="752"/>
                    <a:pt x="0" y="750"/>
                  </a:cubicBezTo>
                  <a:cubicBezTo>
                    <a:pt x="256" y="0"/>
                    <a:pt x="900" y="210"/>
                    <a:pt x="1020" y="743"/>
                  </a:cubicBezTo>
                  <a:cubicBezTo>
                    <a:pt x="979" y="745"/>
                    <a:pt x="930" y="743"/>
                    <a:pt x="939" y="747"/>
                  </a:cubicBezTo>
                  <a:cubicBezTo>
                    <a:pt x="939" y="1386"/>
                    <a:pt x="939" y="2025"/>
                    <a:pt x="939" y="2025"/>
                  </a:cubicBezTo>
                  <a:lnTo>
                    <a:pt x="757" y="2018"/>
                  </a:lnTo>
                  <a:cubicBezTo>
                    <a:pt x="757" y="2018"/>
                    <a:pt x="757" y="1511"/>
                    <a:pt x="757" y="1005"/>
                  </a:cubicBezTo>
                  <a:cubicBezTo>
                    <a:pt x="774" y="615"/>
                    <a:pt x="211" y="720"/>
                    <a:pt x="262" y="998"/>
                  </a:cubicBezTo>
                  <a:cubicBezTo>
                    <a:pt x="262" y="1515"/>
                    <a:pt x="262" y="2033"/>
                    <a:pt x="262" y="2033"/>
                  </a:cubicBezTo>
                  <a:lnTo>
                    <a:pt x="87" y="2025"/>
                  </a:ln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4"/>
            <p:cNvSpPr>
              <a:spLocks noChangeAspect="1"/>
            </p:cNvSpPr>
            <p:nvPr/>
          </p:nvSpPr>
          <p:spPr bwMode="auto">
            <a:xfrm>
              <a:off x="6093" y="2824"/>
              <a:ext cx="94" cy="186"/>
            </a:xfrm>
            <a:custGeom>
              <a:avLst/>
              <a:gdLst>
                <a:gd name="T0" fmla="*/ 0 w 142"/>
                <a:gd name="T1" fmla="*/ 194 h 278"/>
                <a:gd name="T2" fmla="*/ 142 w 142"/>
                <a:gd name="T3" fmla="*/ 194 h 278"/>
                <a:gd name="T4" fmla="*/ 0 w 142"/>
                <a:gd name="T5" fmla="*/ 194 h 278"/>
                <a:gd name="T6" fmla="*/ 0 60000 65536"/>
                <a:gd name="T7" fmla="*/ 0 60000 65536"/>
                <a:gd name="T8" fmla="*/ 0 60000 65536"/>
                <a:gd name="T9" fmla="*/ 0 w 142"/>
                <a:gd name="T10" fmla="*/ 0 h 278"/>
                <a:gd name="T11" fmla="*/ 142 w 142"/>
                <a:gd name="T12" fmla="*/ 278 h 2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2" h="278">
                  <a:moveTo>
                    <a:pt x="0" y="194"/>
                  </a:moveTo>
                  <a:cubicBezTo>
                    <a:pt x="71" y="194"/>
                    <a:pt x="123" y="278"/>
                    <a:pt x="142" y="194"/>
                  </a:cubicBezTo>
                  <a:cubicBezTo>
                    <a:pt x="123" y="98"/>
                    <a:pt x="63" y="0"/>
                    <a:pt x="0" y="194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Rectangle 15"/>
            <p:cNvSpPr>
              <a:spLocks noChangeAspect="1" noChangeArrowheads="1"/>
            </p:cNvSpPr>
            <p:nvPr/>
          </p:nvSpPr>
          <p:spPr bwMode="auto">
            <a:xfrm>
              <a:off x="5915" y="3692"/>
              <a:ext cx="474" cy="190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Freeform 16"/>
            <p:cNvSpPr>
              <a:spLocks noChangeAspect="1"/>
            </p:cNvSpPr>
            <p:nvPr/>
          </p:nvSpPr>
          <p:spPr bwMode="auto">
            <a:xfrm>
              <a:off x="4197" y="3876"/>
              <a:ext cx="4957" cy="913"/>
            </a:xfrm>
            <a:custGeom>
              <a:avLst/>
              <a:gdLst>
                <a:gd name="T0" fmla="*/ 54 w 4958"/>
                <a:gd name="T1" fmla="*/ 198 h 915"/>
                <a:gd name="T2" fmla="*/ 303 w 4958"/>
                <a:gd name="T3" fmla="*/ 75 h 915"/>
                <a:gd name="T4" fmla="*/ 954 w 4958"/>
                <a:gd name="T5" fmla="*/ 285 h 915"/>
                <a:gd name="T6" fmla="*/ 4278 w 4958"/>
                <a:gd name="T7" fmla="*/ 188 h 915"/>
                <a:gd name="T8" fmla="*/ 4278 w 4958"/>
                <a:gd name="T9" fmla="*/ 120 h 915"/>
                <a:gd name="T10" fmla="*/ 4226 w 4958"/>
                <a:gd name="T11" fmla="*/ 120 h 915"/>
                <a:gd name="T12" fmla="*/ 4226 w 4958"/>
                <a:gd name="T13" fmla="*/ 0 h 915"/>
                <a:gd name="T14" fmla="*/ 4831 w 4958"/>
                <a:gd name="T15" fmla="*/ 3 h 915"/>
                <a:gd name="T16" fmla="*/ 4908 w 4958"/>
                <a:gd name="T17" fmla="*/ 905 h 915"/>
                <a:gd name="T18" fmla="*/ 4278 w 4958"/>
                <a:gd name="T19" fmla="*/ 905 h 915"/>
                <a:gd name="T20" fmla="*/ 4278 w 4958"/>
                <a:gd name="T21" fmla="*/ 825 h 915"/>
                <a:gd name="T22" fmla="*/ 1113 w 4958"/>
                <a:gd name="T23" fmla="*/ 915 h 915"/>
                <a:gd name="T24" fmla="*/ 24 w 4958"/>
                <a:gd name="T25" fmla="*/ 912 h 915"/>
                <a:gd name="T26" fmla="*/ 54 w 4958"/>
                <a:gd name="T27" fmla="*/ 198 h 9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58"/>
                <a:gd name="T43" fmla="*/ 0 h 915"/>
                <a:gd name="T44" fmla="*/ 4958 w 4958"/>
                <a:gd name="T45" fmla="*/ 915 h 9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58" h="915">
                  <a:moveTo>
                    <a:pt x="54" y="198"/>
                  </a:moveTo>
                  <a:cubicBezTo>
                    <a:pt x="303" y="72"/>
                    <a:pt x="54" y="198"/>
                    <a:pt x="303" y="75"/>
                  </a:cubicBezTo>
                  <a:cubicBezTo>
                    <a:pt x="957" y="285"/>
                    <a:pt x="306" y="72"/>
                    <a:pt x="954" y="285"/>
                  </a:cubicBezTo>
                  <a:cubicBezTo>
                    <a:pt x="1568" y="298"/>
                    <a:pt x="2652" y="188"/>
                    <a:pt x="4278" y="188"/>
                  </a:cubicBezTo>
                  <a:cubicBezTo>
                    <a:pt x="4278" y="165"/>
                    <a:pt x="4286" y="330"/>
                    <a:pt x="4278" y="120"/>
                  </a:cubicBezTo>
                  <a:cubicBezTo>
                    <a:pt x="4269" y="109"/>
                    <a:pt x="4383" y="120"/>
                    <a:pt x="4226" y="120"/>
                  </a:cubicBezTo>
                  <a:cubicBezTo>
                    <a:pt x="4226" y="0"/>
                    <a:pt x="4218" y="90"/>
                    <a:pt x="4226" y="0"/>
                  </a:cubicBezTo>
                  <a:cubicBezTo>
                    <a:pt x="4666" y="0"/>
                    <a:pt x="4404" y="3"/>
                    <a:pt x="4831" y="3"/>
                  </a:cubicBezTo>
                  <a:cubicBezTo>
                    <a:pt x="4898" y="195"/>
                    <a:pt x="4958" y="545"/>
                    <a:pt x="4908" y="905"/>
                  </a:cubicBezTo>
                  <a:cubicBezTo>
                    <a:pt x="4088" y="905"/>
                    <a:pt x="4918" y="905"/>
                    <a:pt x="4278" y="905"/>
                  </a:cubicBezTo>
                  <a:cubicBezTo>
                    <a:pt x="4278" y="765"/>
                    <a:pt x="4278" y="895"/>
                    <a:pt x="4278" y="825"/>
                  </a:cubicBezTo>
                  <a:cubicBezTo>
                    <a:pt x="3646" y="820"/>
                    <a:pt x="1800" y="893"/>
                    <a:pt x="1113" y="915"/>
                  </a:cubicBezTo>
                  <a:cubicBezTo>
                    <a:pt x="301" y="915"/>
                    <a:pt x="1029" y="912"/>
                    <a:pt x="24" y="912"/>
                  </a:cubicBezTo>
                  <a:cubicBezTo>
                    <a:pt x="3" y="684"/>
                    <a:pt x="0" y="462"/>
                    <a:pt x="54" y="198"/>
                  </a:cubicBez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Freeform 17"/>
            <p:cNvSpPr>
              <a:spLocks noChangeAspect="1"/>
            </p:cNvSpPr>
            <p:nvPr/>
          </p:nvSpPr>
          <p:spPr bwMode="auto">
            <a:xfrm>
              <a:off x="5781" y="5955"/>
              <a:ext cx="1073" cy="576"/>
            </a:xfrm>
            <a:custGeom>
              <a:avLst/>
              <a:gdLst>
                <a:gd name="T0" fmla="*/ 1613 w 1613"/>
                <a:gd name="T1" fmla="*/ 444 h 864"/>
                <a:gd name="T2" fmla="*/ 0 w 1613"/>
                <a:gd name="T3" fmla="*/ 490 h 864"/>
                <a:gd name="T4" fmla="*/ 1613 w 1613"/>
                <a:gd name="T5" fmla="*/ 444 h 864"/>
                <a:gd name="T6" fmla="*/ 0 60000 65536"/>
                <a:gd name="T7" fmla="*/ 0 60000 65536"/>
                <a:gd name="T8" fmla="*/ 0 60000 65536"/>
                <a:gd name="T9" fmla="*/ 0 w 1613"/>
                <a:gd name="T10" fmla="*/ 0 h 864"/>
                <a:gd name="T11" fmla="*/ 1613 w 1613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13" h="864">
                  <a:moveTo>
                    <a:pt x="1613" y="444"/>
                  </a:moveTo>
                  <a:cubicBezTo>
                    <a:pt x="513" y="0"/>
                    <a:pt x="623" y="294"/>
                    <a:pt x="0" y="490"/>
                  </a:cubicBezTo>
                  <a:cubicBezTo>
                    <a:pt x="858" y="864"/>
                    <a:pt x="864" y="303"/>
                    <a:pt x="1613" y="444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Freeform 18"/>
            <p:cNvSpPr>
              <a:spLocks noChangeAspect="1"/>
            </p:cNvSpPr>
            <p:nvPr/>
          </p:nvSpPr>
          <p:spPr bwMode="auto">
            <a:xfrm>
              <a:off x="5927" y="5985"/>
              <a:ext cx="963" cy="682"/>
            </a:xfrm>
            <a:custGeom>
              <a:avLst/>
              <a:gdLst>
                <a:gd name="T0" fmla="*/ 1447 w 1447"/>
                <a:gd name="T1" fmla="*/ 285 h 1024"/>
                <a:gd name="T2" fmla="*/ 0 w 1447"/>
                <a:gd name="T3" fmla="*/ 1024 h 1024"/>
                <a:gd name="T4" fmla="*/ 1447 w 1447"/>
                <a:gd name="T5" fmla="*/ 285 h 1024"/>
                <a:gd name="T6" fmla="*/ 0 60000 65536"/>
                <a:gd name="T7" fmla="*/ 0 60000 65536"/>
                <a:gd name="T8" fmla="*/ 0 60000 65536"/>
                <a:gd name="T9" fmla="*/ 0 w 1447"/>
                <a:gd name="T10" fmla="*/ 0 h 1024"/>
                <a:gd name="T11" fmla="*/ 1447 w 1447"/>
                <a:gd name="T12" fmla="*/ 1024 h 10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7" h="1024">
                  <a:moveTo>
                    <a:pt x="1447" y="285"/>
                  </a:moveTo>
                  <a:cubicBezTo>
                    <a:pt x="82" y="0"/>
                    <a:pt x="532" y="705"/>
                    <a:pt x="0" y="1024"/>
                  </a:cubicBezTo>
                  <a:cubicBezTo>
                    <a:pt x="1177" y="960"/>
                    <a:pt x="622" y="390"/>
                    <a:pt x="1447" y="285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Freeform 19"/>
            <p:cNvSpPr>
              <a:spLocks noChangeAspect="1"/>
            </p:cNvSpPr>
            <p:nvPr/>
          </p:nvSpPr>
          <p:spPr bwMode="auto">
            <a:xfrm>
              <a:off x="5473" y="5727"/>
              <a:ext cx="970" cy="610"/>
            </a:xfrm>
            <a:custGeom>
              <a:avLst/>
              <a:gdLst>
                <a:gd name="T0" fmla="*/ 0 w 1455"/>
                <a:gd name="T1" fmla="*/ 477 h 916"/>
                <a:gd name="T2" fmla="*/ 1455 w 1455"/>
                <a:gd name="T3" fmla="*/ 522 h 916"/>
                <a:gd name="T4" fmla="*/ 0 w 1455"/>
                <a:gd name="T5" fmla="*/ 477 h 916"/>
                <a:gd name="T6" fmla="*/ 0 60000 65536"/>
                <a:gd name="T7" fmla="*/ 0 60000 65536"/>
                <a:gd name="T8" fmla="*/ 0 60000 65536"/>
                <a:gd name="T9" fmla="*/ 0 w 1455"/>
                <a:gd name="T10" fmla="*/ 0 h 916"/>
                <a:gd name="T11" fmla="*/ 1455 w 1455"/>
                <a:gd name="T12" fmla="*/ 916 h 9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5" h="916">
                  <a:moveTo>
                    <a:pt x="0" y="477"/>
                  </a:moveTo>
                  <a:cubicBezTo>
                    <a:pt x="871" y="0"/>
                    <a:pt x="780" y="252"/>
                    <a:pt x="1455" y="522"/>
                  </a:cubicBezTo>
                  <a:cubicBezTo>
                    <a:pt x="777" y="916"/>
                    <a:pt x="645" y="312"/>
                    <a:pt x="0" y="477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Freeform 20"/>
            <p:cNvSpPr>
              <a:spLocks noChangeAspect="1"/>
            </p:cNvSpPr>
            <p:nvPr/>
          </p:nvSpPr>
          <p:spPr bwMode="auto">
            <a:xfrm rot="672509" flipH="1">
              <a:off x="4821" y="5291"/>
              <a:ext cx="1134" cy="584"/>
            </a:xfrm>
            <a:custGeom>
              <a:avLst/>
              <a:gdLst>
                <a:gd name="T0" fmla="*/ 0 w 6594"/>
                <a:gd name="T1" fmla="*/ 1395 h 4260"/>
                <a:gd name="T2" fmla="*/ 6594 w 6594"/>
                <a:gd name="T3" fmla="*/ 3034 h 4260"/>
                <a:gd name="T4" fmla="*/ 0 w 6594"/>
                <a:gd name="T5" fmla="*/ 1395 h 4260"/>
                <a:gd name="T6" fmla="*/ 0 60000 65536"/>
                <a:gd name="T7" fmla="*/ 0 60000 65536"/>
                <a:gd name="T8" fmla="*/ 0 60000 65536"/>
                <a:gd name="T9" fmla="*/ 0 w 6594"/>
                <a:gd name="T10" fmla="*/ 0 h 4260"/>
                <a:gd name="T11" fmla="*/ 6594 w 6594"/>
                <a:gd name="T12" fmla="*/ 4260 h 42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94" h="4260">
                  <a:moveTo>
                    <a:pt x="0" y="1395"/>
                  </a:moveTo>
                  <a:cubicBezTo>
                    <a:pt x="4815" y="0"/>
                    <a:pt x="3960" y="2205"/>
                    <a:pt x="6594" y="3034"/>
                  </a:cubicBezTo>
                  <a:cubicBezTo>
                    <a:pt x="2820" y="4260"/>
                    <a:pt x="3180" y="1245"/>
                    <a:pt x="0" y="1395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21"/>
            <p:cNvSpPr>
              <a:spLocks noChangeAspect="1"/>
            </p:cNvSpPr>
            <p:nvPr/>
          </p:nvSpPr>
          <p:spPr bwMode="auto">
            <a:xfrm rot="14091227" flipH="1">
              <a:off x="4826" y="4119"/>
              <a:ext cx="757" cy="852"/>
            </a:xfrm>
            <a:custGeom>
              <a:avLst/>
              <a:gdLst>
                <a:gd name="T0" fmla="*/ 0 w 6594"/>
                <a:gd name="T1" fmla="*/ 1395 h 4260"/>
                <a:gd name="T2" fmla="*/ 6594 w 6594"/>
                <a:gd name="T3" fmla="*/ 3034 h 4260"/>
                <a:gd name="T4" fmla="*/ 0 w 6594"/>
                <a:gd name="T5" fmla="*/ 1395 h 4260"/>
                <a:gd name="T6" fmla="*/ 0 60000 65536"/>
                <a:gd name="T7" fmla="*/ 0 60000 65536"/>
                <a:gd name="T8" fmla="*/ 0 60000 65536"/>
                <a:gd name="T9" fmla="*/ 0 w 6594"/>
                <a:gd name="T10" fmla="*/ 0 h 4260"/>
                <a:gd name="T11" fmla="*/ 6594 w 6594"/>
                <a:gd name="T12" fmla="*/ 4260 h 42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94" h="4260">
                  <a:moveTo>
                    <a:pt x="0" y="1395"/>
                  </a:moveTo>
                  <a:cubicBezTo>
                    <a:pt x="4815" y="0"/>
                    <a:pt x="3960" y="2205"/>
                    <a:pt x="6594" y="3034"/>
                  </a:cubicBezTo>
                  <a:cubicBezTo>
                    <a:pt x="2820" y="4260"/>
                    <a:pt x="3180" y="1245"/>
                    <a:pt x="0" y="1395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22"/>
            <p:cNvSpPr>
              <a:spLocks noChangeAspect="1"/>
            </p:cNvSpPr>
            <p:nvPr/>
          </p:nvSpPr>
          <p:spPr bwMode="auto">
            <a:xfrm rot="-599883">
              <a:off x="4999" y="3658"/>
              <a:ext cx="658" cy="1119"/>
            </a:xfrm>
            <a:custGeom>
              <a:avLst/>
              <a:gdLst>
                <a:gd name="T0" fmla="*/ 500 w 1380"/>
                <a:gd name="T1" fmla="*/ 0 h 1679"/>
                <a:gd name="T2" fmla="*/ 1056 w 1380"/>
                <a:gd name="T3" fmla="*/ 1679 h 1679"/>
                <a:gd name="T4" fmla="*/ 500 w 1380"/>
                <a:gd name="T5" fmla="*/ 0 h 1679"/>
                <a:gd name="T6" fmla="*/ 0 60000 65536"/>
                <a:gd name="T7" fmla="*/ 0 60000 65536"/>
                <a:gd name="T8" fmla="*/ 0 60000 65536"/>
                <a:gd name="T9" fmla="*/ 0 w 1380"/>
                <a:gd name="T10" fmla="*/ 0 h 1679"/>
                <a:gd name="T11" fmla="*/ 1380 w 1380"/>
                <a:gd name="T12" fmla="*/ 1679 h 16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0" h="1679">
                  <a:moveTo>
                    <a:pt x="500" y="0"/>
                  </a:moveTo>
                  <a:cubicBezTo>
                    <a:pt x="0" y="1441"/>
                    <a:pt x="765" y="1291"/>
                    <a:pt x="1056" y="1679"/>
                  </a:cubicBezTo>
                  <a:cubicBezTo>
                    <a:pt x="1380" y="692"/>
                    <a:pt x="390" y="626"/>
                    <a:pt x="500" y="0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23"/>
            <p:cNvSpPr>
              <a:spLocks noChangeAspect="1"/>
            </p:cNvSpPr>
            <p:nvPr/>
          </p:nvSpPr>
          <p:spPr bwMode="auto">
            <a:xfrm rot="3439181">
              <a:off x="5109" y="3248"/>
              <a:ext cx="758" cy="618"/>
            </a:xfrm>
            <a:custGeom>
              <a:avLst/>
              <a:gdLst>
                <a:gd name="T0" fmla="*/ 0 w 6594"/>
                <a:gd name="T1" fmla="*/ 1395 h 4260"/>
                <a:gd name="T2" fmla="*/ 6594 w 6594"/>
                <a:gd name="T3" fmla="*/ 3034 h 4260"/>
                <a:gd name="T4" fmla="*/ 0 w 6594"/>
                <a:gd name="T5" fmla="*/ 1395 h 4260"/>
                <a:gd name="T6" fmla="*/ 0 60000 65536"/>
                <a:gd name="T7" fmla="*/ 0 60000 65536"/>
                <a:gd name="T8" fmla="*/ 0 60000 65536"/>
                <a:gd name="T9" fmla="*/ 0 w 6594"/>
                <a:gd name="T10" fmla="*/ 0 h 4260"/>
                <a:gd name="T11" fmla="*/ 6594 w 6594"/>
                <a:gd name="T12" fmla="*/ 4260 h 42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94" h="4260">
                  <a:moveTo>
                    <a:pt x="0" y="1395"/>
                  </a:moveTo>
                  <a:cubicBezTo>
                    <a:pt x="4815" y="0"/>
                    <a:pt x="3960" y="2205"/>
                    <a:pt x="6594" y="3034"/>
                  </a:cubicBezTo>
                  <a:cubicBezTo>
                    <a:pt x="2820" y="4260"/>
                    <a:pt x="3180" y="1245"/>
                    <a:pt x="0" y="1395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24"/>
            <p:cNvSpPr>
              <a:spLocks noChangeAspect="1"/>
            </p:cNvSpPr>
            <p:nvPr/>
          </p:nvSpPr>
          <p:spPr bwMode="auto">
            <a:xfrm rot="18522408" flipH="1">
              <a:off x="5303" y="3338"/>
              <a:ext cx="662" cy="534"/>
            </a:xfrm>
            <a:custGeom>
              <a:avLst/>
              <a:gdLst>
                <a:gd name="T0" fmla="*/ 0 w 6594"/>
                <a:gd name="T1" fmla="*/ 1395 h 4260"/>
                <a:gd name="T2" fmla="*/ 6594 w 6594"/>
                <a:gd name="T3" fmla="*/ 3034 h 4260"/>
                <a:gd name="T4" fmla="*/ 0 w 6594"/>
                <a:gd name="T5" fmla="*/ 1395 h 4260"/>
                <a:gd name="T6" fmla="*/ 0 60000 65536"/>
                <a:gd name="T7" fmla="*/ 0 60000 65536"/>
                <a:gd name="T8" fmla="*/ 0 60000 65536"/>
                <a:gd name="T9" fmla="*/ 0 w 6594"/>
                <a:gd name="T10" fmla="*/ 0 h 4260"/>
                <a:gd name="T11" fmla="*/ 6594 w 6594"/>
                <a:gd name="T12" fmla="*/ 4260 h 42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94" h="4260">
                  <a:moveTo>
                    <a:pt x="0" y="1395"/>
                  </a:moveTo>
                  <a:cubicBezTo>
                    <a:pt x="4815" y="0"/>
                    <a:pt x="3960" y="2205"/>
                    <a:pt x="6594" y="3034"/>
                  </a:cubicBezTo>
                  <a:cubicBezTo>
                    <a:pt x="2820" y="4260"/>
                    <a:pt x="3180" y="1245"/>
                    <a:pt x="0" y="1395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Rectangle 25"/>
            <p:cNvSpPr>
              <a:spLocks noChangeAspect="1" noChangeArrowheads="1"/>
            </p:cNvSpPr>
            <p:nvPr/>
          </p:nvSpPr>
          <p:spPr bwMode="auto">
            <a:xfrm>
              <a:off x="5645" y="3840"/>
              <a:ext cx="662" cy="336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26"/>
            <p:cNvSpPr>
              <a:spLocks noChangeAspect="1"/>
            </p:cNvSpPr>
            <p:nvPr/>
          </p:nvSpPr>
          <p:spPr bwMode="auto">
            <a:xfrm>
              <a:off x="5623" y="3484"/>
              <a:ext cx="1077" cy="786"/>
            </a:xfrm>
            <a:custGeom>
              <a:avLst/>
              <a:gdLst>
                <a:gd name="T0" fmla="*/ 0 w 1620"/>
                <a:gd name="T1" fmla="*/ 260 h 1180"/>
                <a:gd name="T2" fmla="*/ 130 w 1620"/>
                <a:gd name="T3" fmla="*/ 0 h 1180"/>
                <a:gd name="T4" fmla="*/ 1620 w 1620"/>
                <a:gd name="T5" fmla="*/ 860 h 1180"/>
                <a:gd name="T6" fmla="*/ 1520 w 1620"/>
                <a:gd name="T7" fmla="*/ 1180 h 1180"/>
                <a:gd name="T8" fmla="*/ 0 w 1620"/>
                <a:gd name="T9" fmla="*/ 260 h 11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20"/>
                <a:gd name="T16" fmla="*/ 0 h 1180"/>
                <a:gd name="T17" fmla="*/ 1620 w 1620"/>
                <a:gd name="T18" fmla="*/ 1180 h 11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20" h="1180">
                  <a:moveTo>
                    <a:pt x="0" y="260"/>
                  </a:moveTo>
                  <a:lnTo>
                    <a:pt x="130" y="0"/>
                  </a:lnTo>
                  <a:lnTo>
                    <a:pt x="1620" y="860"/>
                  </a:lnTo>
                  <a:lnTo>
                    <a:pt x="1520" y="1180"/>
                  </a:lnTo>
                  <a:lnTo>
                    <a:pt x="0" y="26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Freeform 27"/>
            <p:cNvSpPr>
              <a:spLocks noChangeAspect="1"/>
            </p:cNvSpPr>
            <p:nvPr/>
          </p:nvSpPr>
          <p:spPr bwMode="auto">
            <a:xfrm>
              <a:off x="5617" y="4973"/>
              <a:ext cx="2003" cy="1366"/>
            </a:xfrm>
            <a:custGeom>
              <a:avLst/>
              <a:gdLst>
                <a:gd name="T0" fmla="*/ 218 w 3008"/>
                <a:gd name="T1" fmla="*/ 601 h 2050"/>
                <a:gd name="T2" fmla="*/ 398 w 3008"/>
                <a:gd name="T3" fmla="*/ 490 h 2050"/>
                <a:gd name="T4" fmla="*/ 2978 w 3008"/>
                <a:gd name="T5" fmla="*/ 1636 h 2050"/>
                <a:gd name="T6" fmla="*/ 3008 w 3008"/>
                <a:gd name="T7" fmla="*/ 1945 h 2050"/>
                <a:gd name="T8" fmla="*/ 2573 w 3008"/>
                <a:gd name="T9" fmla="*/ 1900 h 2050"/>
                <a:gd name="T10" fmla="*/ 218 w 3008"/>
                <a:gd name="T11" fmla="*/ 601 h 20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08"/>
                <a:gd name="T19" fmla="*/ 0 h 2050"/>
                <a:gd name="T20" fmla="*/ 3008 w 3008"/>
                <a:gd name="T21" fmla="*/ 2050 h 20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08" h="2050">
                  <a:moveTo>
                    <a:pt x="218" y="601"/>
                  </a:moveTo>
                  <a:cubicBezTo>
                    <a:pt x="0" y="516"/>
                    <a:pt x="278" y="0"/>
                    <a:pt x="398" y="490"/>
                  </a:cubicBezTo>
                  <a:cubicBezTo>
                    <a:pt x="773" y="1960"/>
                    <a:pt x="2183" y="1765"/>
                    <a:pt x="2978" y="1636"/>
                  </a:cubicBezTo>
                  <a:cubicBezTo>
                    <a:pt x="3008" y="1840"/>
                    <a:pt x="2978" y="1735"/>
                    <a:pt x="3008" y="1945"/>
                  </a:cubicBezTo>
                  <a:cubicBezTo>
                    <a:pt x="2783" y="1900"/>
                    <a:pt x="2888" y="1894"/>
                    <a:pt x="2573" y="1900"/>
                  </a:cubicBezTo>
                  <a:cubicBezTo>
                    <a:pt x="1733" y="1975"/>
                    <a:pt x="788" y="2050"/>
                    <a:pt x="218" y="601"/>
                  </a:cubicBezTo>
                  <a:close/>
                </a:path>
              </a:pathLst>
            </a:custGeom>
            <a:solidFill>
              <a:srgbClr val="00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Freeform 28"/>
            <p:cNvSpPr>
              <a:spLocks noChangeAspect="1"/>
            </p:cNvSpPr>
            <p:nvPr/>
          </p:nvSpPr>
          <p:spPr bwMode="auto">
            <a:xfrm>
              <a:off x="4733" y="3610"/>
              <a:ext cx="3857" cy="2515"/>
            </a:xfrm>
            <a:custGeom>
              <a:avLst/>
              <a:gdLst>
                <a:gd name="T0" fmla="*/ 1195 w 5790"/>
                <a:gd name="T1" fmla="*/ 0 h 3772"/>
                <a:gd name="T2" fmla="*/ 2855 w 5790"/>
                <a:gd name="T3" fmla="*/ 820 h 3772"/>
                <a:gd name="T4" fmla="*/ 5145 w 5790"/>
                <a:gd name="T5" fmla="*/ 487 h 3772"/>
                <a:gd name="T6" fmla="*/ 5790 w 5790"/>
                <a:gd name="T7" fmla="*/ 3532 h 3772"/>
                <a:gd name="T8" fmla="*/ 3015 w 5790"/>
                <a:gd name="T9" fmla="*/ 3517 h 3772"/>
                <a:gd name="T10" fmla="*/ 2565 w 5790"/>
                <a:gd name="T11" fmla="*/ 3457 h 3772"/>
                <a:gd name="T12" fmla="*/ 0 w 5790"/>
                <a:gd name="T13" fmla="*/ 2362 h 3772"/>
                <a:gd name="T14" fmla="*/ 1195 w 5790"/>
                <a:gd name="T15" fmla="*/ 0 h 37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90"/>
                <a:gd name="T25" fmla="*/ 0 h 3772"/>
                <a:gd name="T26" fmla="*/ 5790 w 5790"/>
                <a:gd name="T27" fmla="*/ 3772 h 377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90" h="3772">
                  <a:moveTo>
                    <a:pt x="1195" y="0"/>
                  </a:moveTo>
                  <a:lnTo>
                    <a:pt x="2855" y="820"/>
                  </a:lnTo>
                  <a:cubicBezTo>
                    <a:pt x="3513" y="901"/>
                    <a:pt x="3990" y="547"/>
                    <a:pt x="5145" y="487"/>
                  </a:cubicBezTo>
                  <a:cubicBezTo>
                    <a:pt x="5700" y="3142"/>
                    <a:pt x="5205" y="832"/>
                    <a:pt x="5790" y="3532"/>
                  </a:cubicBezTo>
                  <a:cubicBezTo>
                    <a:pt x="3225" y="3532"/>
                    <a:pt x="5685" y="3517"/>
                    <a:pt x="3015" y="3517"/>
                  </a:cubicBezTo>
                  <a:cubicBezTo>
                    <a:pt x="2895" y="3772"/>
                    <a:pt x="2580" y="3622"/>
                    <a:pt x="2565" y="3457"/>
                  </a:cubicBezTo>
                  <a:cubicBezTo>
                    <a:pt x="0" y="2347"/>
                    <a:pt x="1755" y="3127"/>
                    <a:pt x="0" y="2362"/>
                  </a:cubicBezTo>
                  <a:cubicBezTo>
                    <a:pt x="597" y="1181"/>
                    <a:pt x="1195" y="0"/>
                    <a:pt x="1195" y="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" name="Freeform 29"/>
            <p:cNvSpPr>
              <a:spLocks noChangeAspect="1"/>
            </p:cNvSpPr>
            <p:nvPr/>
          </p:nvSpPr>
          <p:spPr bwMode="auto">
            <a:xfrm>
              <a:off x="6671" y="3724"/>
              <a:ext cx="69" cy="126"/>
            </a:xfrm>
            <a:custGeom>
              <a:avLst/>
              <a:gdLst>
                <a:gd name="T0" fmla="*/ 104 w 104"/>
                <a:gd name="T1" fmla="*/ 0 h 189"/>
                <a:gd name="T2" fmla="*/ 0 w 104"/>
                <a:gd name="T3" fmla="*/ 189 h 189"/>
                <a:gd name="T4" fmla="*/ 0 60000 65536"/>
                <a:gd name="T5" fmla="*/ 0 60000 65536"/>
                <a:gd name="T6" fmla="*/ 0 w 104"/>
                <a:gd name="T7" fmla="*/ 0 h 189"/>
                <a:gd name="T8" fmla="*/ 104 w 104"/>
                <a:gd name="T9" fmla="*/ 189 h 18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4" h="189">
                  <a:moveTo>
                    <a:pt x="104" y="0"/>
                  </a:moveTo>
                  <a:lnTo>
                    <a:pt x="0" y="189"/>
                  </a:lnTo>
                </a:path>
              </a:pathLst>
            </a:custGeom>
            <a:solidFill>
              <a:srgbClr val="993300"/>
            </a:solidFill>
            <a:ln w="127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Freeform 30"/>
            <p:cNvSpPr>
              <a:spLocks noChangeAspect="1"/>
            </p:cNvSpPr>
            <p:nvPr/>
          </p:nvSpPr>
          <p:spPr bwMode="auto">
            <a:xfrm>
              <a:off x="8110" y="3686"/>
              <a:ext cx="80" cy="210"/>
            </a:xfrm>
            <a:custGeom>
              <a:avLst/>
              <a:gdLst>
                <a:gd name="T0" fmla="*/ 0 w 120"/>
                <a:gd name="T1" fmla="*/ 0 h 315"/>
                <a:gd name="T2" fmla="*/ 120 w 120"/>
                <a:gd name="T3" fmla="*/ 315 h 315"/>
                <a:gd name="T4" fmla="*/ 0 60000 65536"/>
                <a:gd name="T5" fmla="*/ 0 60000 65536"/>
                <a:gd name="T6" fmla="*/ 0 w 120"/>
                <a:gd name="T7" fmla="*/ 0 h 315"/>
                <a:gd name="T8" fmla="*/ 120 w 120"/>
                <a:gd name="T9" fmla="*/ 315 h 31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0" h="315">
                  <a:moveTo>
                    <a:pt x="0" y="0"/>
                  </a:moveTo>
                  <a:lnTo>
                    <a:pt x="120" y="315"/>
                  </a:lnTo>
                </a:path>
              </a:pathLst>
            </a:custGeom>
            <a:solidFill>
              <a:srgbClr val="993300"/>
            </a:solidFill>
            <a:ln w="127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Freeform 31"/>
            <p:cNvSpPr>
              <a:spLocks noChangeAspect="1"/>
            </p:cNvSpPr>
            <p:nvPr/>
          </p:nvSpPr>
          <p:spPr bwMode="auto">
            <a:xfrm>
              <a:off x="7590" y="3656"/>
              <a:ext cx="42" cy="206"/>
            </a:xfrm>
            <a:custGeom>
              <a:avLst/>
              <a:gdLst>
                <a:gd name="T0" fmla="*/ 0 w 64"/>
                <a:gd name="T1" fmla="*/ 0 h 310"/>
                <a:gd name="T2" fmla="*/ 64 w 64"/>
                <a:gd name="T3" fmla="*/ 310 h 310"/>
                <a:gd name="T4" fmla="*/ 0 60000 65536"/>
                <a:gd name="T5" fmla="*/ 0 60000 65536"/>
                <a:gd name="T6" fmla="*/ 0 w 64"/>
                <a:gd name="T7" fmla="*/ 0 h 310"/>
                <a:gd name="T8" fmla="*/ 64 w 64"/>
                <a:gd name="T9" fmla="*/ 310 h 3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4" h="310">
                  <a:moveTo>
                    <a:pt x="0" y="0"/>
                  </a:moveTo>
                  <a:lnTo>
                    <a:pt x="64" y="310"/>
                  </a:lnTo>
                </a:path>
              </a:pathLst>
            </a:custGeom>
            <a:solidFill>
              <a:srgbClr val="993300"/>
            </a:solidFill>
            <a:ln w="12700">
              <a:solidFill>
                <a:srgbClr val="C0C0C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Freeform 32"/>
            <p:cNvSpPr>
              <a:spLocks noChangeAspect="1"/>
            </p:cNvSpPr>
            <p:nvPr/>
          </p:nvSpPr>
          <p:spPr bwMode="auto">
            <a:xfrm>
              <a:off x="7300" y="3334"/>
              <a:ext cx="220" cy="236"/>
            </a:xfrm>
            <a:custGeom>
              <a:avLst/>
              <a:gdLst>
                <a:gd name="T0" fmla="*/ 0 w 330"/>
                <a:gd name="T1" fmla="*/ 270 h 354"/>
                <a:gd name="T2" fmla="*/ 330 w 330"/>
                <a:gd name="T3" fmla="*/ 270 h 354"/>
                <a:gd name="T4" fmla="*/ 0 w 330"/>
                <a:gd name="T5" fmla="*/ 270 h 354"/>
                <a:gd name="T6" fmla="*/ 0 60000 65536"/>
                <a:gd name="T7" fmla="*/ 0 60000 65536"/>
                <a:gd name="T8" fmla="*/ 0 60000 65536"/>
                <a:gd name="T9" fmla="*/ 0 w 330"/>
                <a:gd name="T10" fmla="*/ 0 h 354"/>
                <a:gd name="T11" fmla="*/ 330 w 330"/>
                <a:gd name="T12" fmla="*/ 354 h 3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" h="354">
                  <a:moveTo>
                    <a:pt x="0" y="270"/>
                  </a:moveTo>
                  <a:cubicBezTo>
                    <a:pt x="71" y="270"/>
                    <a:pt x="311" y="354"/>
                    <a:pt x="330" y="270"/>
                  </a:cubicBezTo>
                  <a:cubicBezTo>
                    <a:pt x="255" y="0"/>
                    <a:pt x="63" y="76"/>
                    <a:pt x="0" y="270"/>
                  </a:cubicBezTo>
                  <a:close/>
                </a:path>
              </a:pathLst>
            </a:custGeom>
            <a:solidFill>
              <a:srgbClr val="C0C0C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Rectangle 33"/>
            <p:cNvSpPr>
              <a:spLocks noChangeAspect="1" noChangeArrowheads="1"/>
            </p:cNvSpPr>
            <p:nvPr/>
          </p:nvSpPr>
          <p:spPr bwMode="auto">
            <a:xfrm>
              <a:off x="6810" y="3860"/>
              <a:ext cx="334" cy="2671"/>
            </a:xfrm>
            <a:prstGeom prst="rect">
              <a:avLst/>
            </a:prstGeom>
            <a:solidFill>
              <a:srgbClr val="FFFF00"/>
            </a:solidFill>
            <a:ln w="635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Freeform 34"/>
            <p:cNvSpPr>
              <a:spLocks noChangeAspect="1"/>
            </p:cNvSpPr>
            <p:nvPr/>
          </p:nvSpPr>
          <p:spPr bwMode="auto">
            <a:xfrm>
              <a:off x="6671" y="2272"/>
              <a:ext cx="567" cy="1872"/>
            </a:xfrm>
            <a:custGeom>
              <a:avLst/>
              <a:gdLst>
                <a:gd name="T0" fmla="*/ 276 w 852"/>
                <a:gd name="T1" fmla="*/ 150 h 2919"/>
                <a:gd name="T2" fmla="*/ 451 w 852"/>
                <a:gd name="T3" fmla="*/ 207 h 2919"/>
                <a:gd name="T4" fmla="*/ 452 w 852"/>
                <a:gd name="T5" fmla="*/ 300 h 2919"/>
                <a:gd name="T6" fmla="*/ 689 w 852"/>
                <a:gd name="T7" fmla="*/ 300 h 2919"/>
                <a:gd name="T8" fmla="*/ 713 w 852"/>
                <a:gd name="T9" fmla="*/ 585 h 2919"/>
                <a:gd name="T10" fmla="*/ 608 w 852"/>
                <a:gd name="T11" fmla="*/ 987 h 2919"/>
                <a:gd name="T12" fmla="*/ 614 w 852"/>
                <a:gd name="T13" fmla="*/ 1012 h 2919"/>
                <a:gd name="T14" fmla="*/ 720 w 852"/>
                <a:gd name="T15" fmla="*/ 1012 h 2919"/>
                <a:gd name="T16" fmla="*/ 719 w 852"/>
                <a:gd name="T17" fmla="*/ 1686 h 2919"/>
                <a:gd name="T18" fmla="*/ 722 w 852"/>
                <a:gd name="T19" fmla="*/ 2109 h 2919"/>
                <a:gd name="T20" fmla="*/ 720 w 852"/>
                <a:gd name="T21" fmla="*/ 2917 h 2919"/>
                <a:gd name="T22" fmla="*/ 200 w 852"/>
                <a:gd name="T23" fmla="*/ 2919 h 2919"/>
                <a:gd name="T24" fmla="*/ 197 w 852"/>
                <a:gd name="T25" fmla="*/ 2112 h 2919"/>
                <a:gd name="T26" fmla="*/ 200 w 852"/>
                <a:gd name="T27" fmla="*/ 1686 h 2919"/>
                <a:gd name="T28" fmla="*/ 200 w 852"/>
                <a:gd name="T29" fmla="*/ 1012 h 2919"/>
                <a:gd name="T30" fmla="*/ 410 w 852"/>
                <a:gd name="T31" fmla="*/ 1012 h 2919"/>
                <a:gd name="T32" fmla="*/ 413 w 852"/>
                <a:gd name="T33" fmla="*/ 977 h 2919"/>
                <a:gd name="T34" fmla="*/ 388 w 852"/>
                <a:gd name="T35" fmla="*/ 552 h 2919"/>
                <a:gd name="T36" fmla="*/ 388 w 852"/>
                <a:gd name="T37" fmla="*/ 252 h 2919"/>
                <a:gd name="T38" fmla="*/ 420 w 852"/>
                <a:gd name="T39" fmla="*/ 233 h 2919"/>
                <a:gd name="T40" fmla="*/ 298 w 852"/>
                <a:gd name="T41" fmla="*/ 172 h 2919"/>
                <a:gd name="T42" fmla="*/ 276 w 852"/>
                <a:gd name="T43" fmla="*/ 150 h 29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2"/>
                <a:gd name="T67" fmla="*/ 0 h 2919"/>
                <a:gd name="T68" fmla="*/ 852 w 852"/>
                <a:gd name="T69" fmla="*/ 2919 h 291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2" h="2919">
                  <a:moveTo>
                    <a:pt x="276" y="150"/>
                  </a:moveTo>
                  <a:cubicBezTo>
                    <a:pt x="289" y="133"/>
                    <a:pt x="422" y="161"/>
                    <a:pt x="451" y="207"/>
                  </a:cubicBezTo>
                  <a:cubicBezTo>
                    <a:pt x="451" y="488"/>
                    <a:pt x="452" y="0"/>
                    <a:pt x="452" y="300"/>
                  </a:cubicBezTo>
                  <a:cubicBezTo>
                    <a:pt x="514" y="300"/>
                    <a:pt x="494" y="300"/>
                    <a:pt x="689" y="300"/>
                  </a:cubicBezTo>
                  <a:cubicBezTo>
                    <a:pt x="569" y="468"/>
                    <a:pt x="695" y="477"/>
                    <a:pt x="713" y="585"/>
                  </a:cubicBezTo>
                  <a:cubicBezTo>
                    <a:pt x="731" y="855"/>
                    <a:pt x="461" y="840"/>
                    <a:pt x="608" y="987"/>
                  </a:cubicBezTo>
                  <a:cubicBezTo>
                    <a:pt x="614" y="1026"/>
                    <a:pt x="611" y="987"/>
                    <a:pt x="614" y="1012"/>
                  </a:cubicBezTo>
                  <a:cubicBezTo>
                    <a:pt x="720" y="1012"/>
                    <a:pt x="664" y="1012"/>
                    <a:pt x="720" y="1012"/>
                  </a:cubicBezTo>
                  <a:cubicBezTo>
                    <a:pt x="720" y="1159"/>
                    <a:pt x="719" y="1482"/>
                    <a:pt x="719" y="1686"/>
                  </a:cubicBezTo>
                  <a:cubicBezTo>
                    <a:pt x="513" y="1795"/>
                    <a:pt x="578" y="2007"/>
                    <a:pt x="722" y="2109"/>
                  </a:cubicBezTo>
                  <a:cubicBezTo>
                    <a:pt x="722" y="2358"/>
                    <a:pt x="720" y="2358"/>
                    <a:pt x="720" y="2917"/>
                  </a:cubicBezTo>
                  <a:cubicBezTo>
                    <a:pt x="0" y="2917"/>
                    <a:pt x="852" y="2917"/>
                    <a:pt x="200" y="2919"/>
                  </a:cubicBezTo>
                  <a:cubicBezTo>
                    <a:pt x="194" y="2713"/>
                    <a:pt x="197" y="2678"/>
                    <a:pt x="197" y="2112"/>
                  </a:cubicBezTo>
                  <a:cubicBezTo>
                    <a:pt x="442" y="1946"/>
                    <a:pt x="326" y="1763"/>
                    <a:pt x="200" y="1686"/>
                  </a:cubicBezTo>
                  <a:cubicBezTo>
                    <a:pt x="200" y="1482"/>
                    <a:pt x="200" y="1012"/>
                    <a:pt x="200" y="1012"/>
                  </a:cubicBezTo>
                  <a:cubicBezTo>
                    <a:pt x="370" y="1012"/>
                    <a:pt x="294" y="1009"/>
                    <a:pt x="410" y="1012"/>
                  </a:cubicBezTo>
                  <a:cubicBezTo>
                    <a:pt x="410" y="984"/>
                    <a:pt x="412" y="1056"/>
                    <a:pt x="413" y="977"/>
                  </a:cubicBezTo>
                  <a:cubicBezTo>
                    <a:pt x="100" y="862"/>
                    <a:pt x="166" y="626"/>
                    <a:pt x="388" y="552"/>
                  </a:cubicBezTo>
                  <a:cubicBezTo>
                    <a:pt x="388" y="443"/>
                    <a:pt x="385" y="303"/>
                    <a:pt x="388" y="252"/>
                  </a:cubicBezTo>
                  <a:cubicBezTo>
                    <a:pt x="404" y="236"/>
                    <a:pt x="392" y="252"/>
                    <a:pt x="420" y="233"/>
                  </a:cubicBezTo>
                  <a:cubicBezTo>
                    <a:pt x="401" y="166"/>
                    <a:pt x="338" y="166"/>
                    <a:pt x="298" y="172"/>
                  </a:cubicBezTo>
                  <a:cubicBezTo>
                    <a:pt x="285" y="252"/>
                    <a:pt x="179" y="185"/>
                    <a:pt x="276" y="150"/>
                  </a:cubicBez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Freeform 35"/>
            <p:cNvSpPr>
              <a:spLocks noChangeAspect="1"/>
            </p:cNvSpPr>
            <p:nvPr/>
          </p:nvSpPr>
          <p:spPr bwMode="auto">
            <a:xfrm>
              <a:off x="6808" y="2668"/>
              <a:ext cx="132" cy="178"/>
            </a:xfrm>
            <a:custGeom>
              <a:avLst/>
              <a:gdLst>
                <a:gd name="T0" fmla="*/ 194 w 197"/>
                <a:gd name="T1" fmla="*/ 276 h 276"/>
                <a:gd name="T2" fmla="*/ 197 w 197"/>
                <a:gd name="T3" fmla="*/ 0 h 276"/>
                <a:gd name="T4" fmla="*/ 194 w 197"/>
                <a:gd name="T5" fmla="*/ 276 h 276"/>
                <a:gd name="T6" fmla="*/ 0 60000 65536"/>
                <a:gd name="T7" fmla="*/ 0 60000 65536"/>
                <a:gd name="T8" fmla="*/ 0 60000 65536"/>
                <a:gd name="T9" fmla="*/ 0 w 197"/>
                <a:gd name="T10" fmla="*/ 0 h 276"/>
                <a:gd name="T11" fmla="*/ 197 w 197"/>
                <a:gd name="T12" fmla="*/ 276 h 2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7" h="276">
                  <a:moveTo>
                    <a:pt x="194" y="276"/>
                  </a:moveTo>
                  <a:cubicBezTo>
                    <a:pt x="194" y="205"/>
                    <a:pt x="197" y="207"/>
                    <a:pt x="197" y="0"/>
                  </a:cubicBezTo>
                  <a:cubicBezTo>
                    <a:pt x="35" y="27"/>
                    <a:pt x="0" y="213"/>
                    <a:pt x="194" y="276"/>
                  </a:cubicBezTo>
                  <a:close/>
                </a:path>
              </a:pathLst>
            </a:custGeom>
            <a:solidFill>
              <a:srgbClr val="00CCFF"/>
            </a:solidFill>
            <a:ln w="6350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Freeform 36"/>
            <p:cNvSpPr>
              <a:spLocks noChangeAspect="1"/>
            </p:cNvSpPr>
            <p:nvPr/>
          </p:nvSpPr>
          <p:spPr bwMode="auto">
            <a:xfrm>
              <a:off x="6643" y="3276"/>
              <a:ext cx="1807" cy="2949"/>
            </a:xfrm>
            <a:custGeom>
              <a:avLst/>
              <a:gdLst>
                <a:gd name="T0" fmla="*/ 30 w 2715"/>
                <a:gd name="T1" fmla="*/ 1110 h 4425"/>
                <a:gd name="T2" fmla="*/ 2160 w 2715"/>
                <a:gd name="T3" fmla="*/ 825 h 4425"/>
                <a:gd name="T4" fmla="*/ 2715 w 2715"/>
                <a:gd name="T5" fmla="*/ 3660 h 4425"/>
                <a:gd name="T6" fmla="*/ 0 w 2715"/>
                <a:gd name="T7" fmla="*/ 3930 h 4425"/>
                <a:gd name="T8" fmla="*/ 30 w 2715"/>
                <a:gd name="T9" fmla="*/ 1110 h 44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15"/>
                <a:gd name="T16" fmla="*/ 0 h 4425"/>
                <a:gd name="T17" fmla="*/ 2715 w 2715"/>
                <a:gd name="T18" fmla="*/ 4425 h 44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15" h="4425">
                  <a:moveTo>
                    <a:pt x="30" y="1110"/>
                  </a:moveTo>
                  <a:cubicBezTo>
                    <a:pt x="1140" y="0"/>
                    <a:pt x="1410" y="1305"/>
                    <a:pt x="2160" y="825"/>
                  </a:cubicBezTo>
                  <a:cubicBezTo>
                    <a:pt x="2640" y="3300"/>
                    <a:pt x="2475" y="2340"/>
                    <a:pt x="2715" y="3660"/>
                  </a:cubicBezTo>
                  <a:cubicBezTo>
                    <a:pt x="1650" y="4425"/>
                    <a:pt x="1140" y="2655"/>
                    <a:pt x="0" y="3930"/>
                  </a:cubicBezTo>
                  <a:cubicBezTo>
                    <a:pt x="15" y="1890"/>
                    <a:pt x="0" y="3660"/>
                    <a:pt x="30" y="111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Freeform 37"/>
            <p:cNvSpPr>
              <a:spLocks noChangeAspect="1"/>
            </p:cNvSpPr>
            <p:nvPr/>
          </p:nvSpPr>
          <p:spPr bwMode="auto">
            <a:xfrm>
              <a:off x="6691" y="5875"/>
              <a:ext cx="1779" cy="0"/>
            </a:xfrm>
            <a:custGeom>
              <a:avLst/>
              <a:gdLst>
                <a:gd name="T0" fmla="*/ 0 w 2670"/>
                <a:gd name="T1" fmla="*/ 0 h 1"/>
                <a:gd name="T2" fmla="*/ 2670 w 2670"/>
                <a:gd name="T3" fmla="*/ 0 h 1"/>
                <a:gd name="T4" fmla="*/ 0 60000 65536"/>
                <a:gd name="T5" fmla="*/ 0 60000 65536"/>
                <a:gd name="T6" fmla="*/ 0 w 2670"/>
                <a:gd name="T7" fmla="*/ 0 h 1"/>
                <a:gd name="T8" fmla="*/ 2670 w 2670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70" h="1">
                  <a:moveTo>
                    <a:pt x="0" y="0"/>
                  </a:moveTo>
                  <a:lnTo>
                    <a:pt x="2670" y="0"/>
                  </a:lnTo>
                </a:path>
              </a:pathLst>
            </a:custGeom>
            <a:noFill/>
            <a:ln w="127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" name="Freeform 38"/>
            <p:cNvSpPr>
              <a:spLocks noChangeAspect="1"/>
            </p:cNvSpPr>
            <p:nvPr/>
          </p:nvSpPr>
          <p:spPr bwMode="auto">
            <a:xfrm>
              <a:off x="4861" y="5135"/>
              <a:ext cx="1650" cy="740"/>
            </a:xfrm>
            <a:custGeom>
              <a:avLst/>
              <a:gdLst>
                <a:gd name="T0" fmla="*/ 0 w 2475"/>
                <a:gd name="T1" fmla="*/ 0 h 1110"/>
                <a:gd name="T2" fmla="*/ 2475 w 2475"/>
                <a:gd name="T3" fmla="*/ 1110 h 1110"/>
                <a:gd name="T4" fmla="*/ 0 60000 65536"/>
                <a:gd name="T5" fmla="*/ 0 60000 65536"/>
                <a:gd name="T6" fmla="*/ 0 w 2475"/>
                <a:gd name="T7" fmla="*/ 0 h 1110"/>
                <a:gd name="T8" fmla="*/ 2475 w 2475"/>
                <a:gd name="T9" fmla="*/ 1110 h 111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75" h="1110">
                  <a:moveTo>
                    <a:pt x="0" y="0"/>
                  </a:moveTo>
                  <a:lnTo>
                    <a:pt x="2475" y="1110"/>
                  </a:lnTo>
                </a:path>
              </a:pathLst>
            </a:custGeom>
            <a:noFill/>
            <a:ln w="127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Freeform 39"/>
            <p:cNvSpPr>
              <a:spLocks noChangeAspect="1"/>
            </p:cNvSpPr>
            <p:nvPr/>
          </p:nvSpPr>
          <p:spPr bwMode="auto">
            <a:xfrm>
              <a:off x="4851" y="3648"/>
              <a:ext cx="760" cy="1497"/>
            </a:xfrm>
            <a:custGeom>
              <a:avLst/>
              <a:gdLst>
                <a:gd name="T0" fmla="*/ 0 w 1140"/>
                <a:gd name="T1" fmla="*/ 2247 h 2247"/>
                <a:gd name="T2" fmla="*/ 1140 w 1140"/>
                <a:gd name="T3" fmla="*/ 0 h 2247"/>
                <a:gd name="T4" fmla="*/ 0 60000 65536"/>
                <a:gd name="T5" fmla="*/ 0 60000 65536"/>
                <a:gd name="T6" fmla="*/ 0 w 1140"/>
                <a:gd name="T7" fmla="*/ 0 h 2247"/>
                <a:gd name="T8" fmla="*/ 1140 w 1140"/>
                <a:gd name="T9" fmla="*/ 2247 h 224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40" h="2247">
                  <a:moveTo>
                    <a:pt x="0" y="2247"/>
                  </a:moveTo>
                  <a:lnTo>
                    <a:pt x="1140" y="0"/>
                  </a:lnTo>
                </a:path>
              </a:pathLst>
            </a:custGeom>
            <a:noFill/>
            <a:ln w="127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Freeform 40"/>
            <p:cNvSpPr>
              <a:spLocks noChangeAspect="1"/>
            </p:cNvSpPr>
            <p:nvPr/>
          </p:nvSpPr>
          <p:spPr bwMode="auto">
            <a:xfrm>
              <a:off x="6491" y="5865"/>
              <a:ext cx="209" cy="150"/>
            </a:xfrm>
            <a:custGeom>
              <a:avLst/>
              <a:gdLst>
                <a:gd name="T0" fmla="*/ 0 w 315"/>
                <a:gd name="T1" fmla="*/ 0 h 225"/>
                <a:gd name="T2" fmla="*/ 315 w 315"/>
                <a:gd name="T3" fmla="*/ 15 h 225"/>
                <a:gd name="T4" fmla="*/ 0 60000 65536"/>
                <a:gd name="T5" fmla="*/ 0 60000 65536"/>
                <a:gd name="T6" fmla="*/ 0 w 315"/>
                <a:gd name="T7" fmla="*/ 0 h 225"/>
                <a:gd name="T8" fmla="*/ 315 w 315"/>
                <a:gd name="T9" fmla="*/ 225 h 22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15" h="225">
                  <a:moveTo>
                    <a:pt x="0" y="0"/>
                  </a:moveTo>
                  <a:cubicBezTo>
                    <a:pt x="45" y="195"/>
                    <a:pt x="241" y="225"/>
                    <a:pt x="315" y="15"/>
                  </a:cubicBezTo>
                </a:path>
              </a:pathLst>
            </a:custGeom>
            <a:noFill/>
            <a:ln w="12700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8" name="Group 41"/>
            <p:cNvGrpSpPr>
              <a:grpSpLocks/>
            </p:cNvGrpSpPr>
            <p:nvPr/>
          </p:nvGrpSpPr>
          <p:grpSpPr bwMode="auto">
            <a:xfrm>
              <a:off x="6566" y="7129"/>
              <a:ext cx="189" cy="190"/>
              <a:chOff x="6671" y="7099"/>
              <a:chExt cx="189" cy="190"/>
            </a:xfrm>
          </p:grpSpPr>
          <p:sp>
            <p:nvSpPr>
              <p:cNvPr id="49" name="AutoShape 42"/>
              <p:cNvSpPr>
                <a:spLocks noChangeAspect="1" noChangeArrowheads="1"/>
              </p:cNvSpPr>
              <p:nvPr/>
            </p:nvSpPr>
            <p:spPr bwMode="auto">
              <a:xfrm rot="-2728271">
                <a:off x="6710" y="7100"/>
                <a:ext cx="32" cy="109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AutoShape 43"/>
              <p:cNvSpPr>
                <a:spLocks noChangeAspect="1" noChangeArrowheads="1"/>
              </p:cNvSpPr>
              <p:nvPr/>
            </p:nvSpPr>
            <p:spPr bwMode="auto">
              <a:xfrm rot="-2728271">
                <a:off x="6789" y="7180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" name="AutoShape 44"/>
              <p:cNvSpPr>
                <a:spLocks noChangeAspect="1" noChangeArrowheads="1"/>
              </p:cNvSpPr>
              <p:nvPr/>
            </p:nvSpPr>
            <p:spPr bwMode="auto">
              <a:xfrm rot="-8128271">
                <a:off x="6708" y="717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AutoShape 45"/>
              <p:cNvSpPr>
                <a:spLocks noChangeAspect="1" noChangeArrowheads="1"/>
              </p:cNvSpPr>
              <p:nvPr/>
            </p:nvSpPr>
            <p:spPr bwMode="auto">
              <a:xfrm rot="-8128271">
                <a:off x="6790" y="709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9" name="Group 46"/>
            <p:cNvGrpSpPr>
              <a:grpSpLocks/>
            </p:cNvGrpSpPr>
            <p:nvPr/>
          </p:nvGrpSpPr>
          <p:grpSpPr bwMode="auto">
            <a:xfrm>
              <a:off x="7137" y="7069"/>
              <a:ext cx="189" cy="190"/>
              <a:chOff x="6671" y="7099"/>
              <a:chExt cx="189" cy="190"/>
            </a:xfrm>
          </p:grpSpPr>
          <p:sp>
            <p:nvSpPr>
              <p:cNvPr id="45" name="AutoShape 47"/>
              <p:cNvSpPr>
                <a:spLocks noChangeAspect="1" noChangeArrowheads="1"/>
              </p:cNvSpPr>
              <p:nvPr/>
            </p:nvSpPr>
            <p:spPr bwMode="auto">
              <a:xfrm rot="-2728271">
                <a:off x="6710" y="7100"/>
                <a:ext cx="32" cy="109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" name="AutoShape 48"/>
              <p:cNvSpPr>
                <a:spLocks noChangeAspect="1" noChangeArrowheads="1"/>
              </p:cNvSpPr>
              <p:nvPr/>
            </p:nvSpPr>
            <p:spPr bwMode="auto">
              <a:xfrm rot="-2728271">
                <a:off x="6789" y="7180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AutoShape 49"/>
              <p:cNvSpPr>
                <a:spLocks noChangeAspect="1" noChangeArrowheads="1"/>
              </p:cNvSpPr>
              <p:nvPr/>
            </p:nvSpPr>
            <p:spPr bwMode="auto">
              <a:xfrm rot="-8128271">
                <a:off x="6708" y="717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AutoShape 50"/>
              <p:cNvSpPr>
                <a:spLocks noChangeAspect="1" noChangeArrowheads="1"/>
              </p:cNvSpPr>
              <p:nvPr/>
            </p:nvSpPr>
            <p:spPr bwMode="auto">
              <a:xfrm rot="-8128271">
                <a:off x="6790" y="709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0" name="Group 51"/>
            <p:cNvGrpSpPr>
              <a:grpSpLocks/>
            </p:cNvGrpSpPr>
            <p:nvPr/>
          </p:nvGrpSpPr>
          <p:grpSpPr bwMode="auto">
            <a:xfrm>
              <a:off x="5946" y="7069"/>
              <a:ext cx="189" cy="190"/>
              <a:chOff x="6671" y="7099"/>
              <a:chExt cx="189" cy="190"/>
            </a:xfrm>
          </p:grpSpPr>
          <p:sp>
            <p:nvSpPr>
              <p:cNvPr id="41" name="AutoShape 52"/>
              <p:cNvSpPr>
                <a:spLocks noChangeAspect="1" noChangeArrowheads="1"/>
              </p:cNvSpPr>
              <p:nvPr/>
            </p:nvSpPr>
            <p:spPr bwMode="auto">
              <a:xfrm rot="-2728271">
                <a:off x="6710" y="7100"/>
                <a:ext cx="32" cy="109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AutoShape 53"/>
              <p:cNvSpPr>
                <a:spLocks noChangeAspect="1" noChangeArrowheads="1"/>
              </p:cNvSpPr>
              <p:nvPr/>
            </p:nvSpPr>
            <p:spPr bwMode="auto">
              <a:xfrm rot="-2728271">
                <a:off x="6789" y="7180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AutoShape 54"/>
              <p:cNvSpPr>
                <a:spLocks noChangeAspect="1" noChangeArrowheads="1"/>
              </p:cNvSpPr>
              <p:nvPr/>
            </p:nvSpPr>
            <p:spPr bwMode="auto">
              <a:xfrm rot="-8128271">
                <a:off x="6708" y="717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AutoShape 55"/>
              <p:cNvSpPr>
                <a:spLocks noChangeAspect="1" noChangeArrowheads="1"/>
              </p:cNvSpPr>
              <p:nvPr/>
            </p:nvSpPr>
            <p:spPr bwMode="auto">
              <a:xfrm rot="-8128271">
                <a:off x="6790" y="7099"/>
                <a:ext cx="32" cy="110"/>
              </a:xfrm>
              <a:prstGeom prst="flowChartDecision">
                <a:avLst/>
              </a:prstGeom>
              <a:solidFill>
                <a:srgbClr val="00FF00"/>
              </a:soli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102" name="Picture 6" descr="дед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124744"/>
            <a:ext cx="1484288" cy="200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" name="WordArt 5"/>
          <p:cNvSpPr>
            <a:spLocks noChangeArrowheads="1" noChangeShapeType="1" noTextEdit="1"/>
          </p:cNvSpPr>
          <p:nvPr/>
        </p:nvSpPr>
        <p:spPr bwMode="auto">
          <a:xfrm>
            <a:off x="2339752" y="692696"/>
            <a:ext cx="4536504" cy="24482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32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Крест-Хальджайская</a:t>
            </a:r>
            <a:r>
              <a:rPr lang="ru-RU" sz="32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средняя</a:t>
            </a:r>
          </a:p>
          <a:p>
            <a:pPr algn="ctr"/>
            <a:r>
              <a:rPr lang="ru-RU" sz="32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общеобразовательная школа</a:t>
            </a:r>
          </a:p>
          <a:p>
            <a:pPr algn="ctr"/>
            <a:r>
              <a:rPr lang="ru-RU" sz="32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имени Героя Советского Союза</a:t>
            </a:r>
          </a:p>
          <a:p>
            <a:pPr algn="ctr"/>
            <a:r>
              <a:rPr lang="ru-RU" sz="32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Ф.М.Охлопкова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6858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1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программы:</a:t>
            </a:r>
            <a:r>
              <a:rPr lang="ru-RU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Организационно-практические: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Организовать в  летний  период занятость подростков через Службу занятости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Томпонского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района; определить  обучающихся «группы риска» в   лагеря различных типов, обеспечить трудоустройство обучающихся группы социального риска.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осуществления социально-значимой деятельности обучающихся.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Организовать содержательный досуг обучающихся (воспитанников) лагеря, предоставляющий детям возможность реализации своего «Я», формирующий   личность подростка, осознающего себя в этом мире, умеющего адаптироваться к современным условиям.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Осуществлять оздоровление обучающихся на базе   детского лагеря труда и отдыха «Байа5антай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 через реализацию плана оздоровительных и санитарно-гигиенических мероприятий.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507288" cy="6597352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Воспитательные</a:t>
            </a:r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*Организация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общественно-полезной (трудовой) занятости несовершеннолетних в летний период времени. 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*Продолжить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с подростками по адаптации к современным условиям жизни через трудовую деятельность.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*Формировать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закреплять знания, умения и навыки, получаемые в процессе трудовой деятельности.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*Внедрять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отношения сотрудничества и содружества в детском коллективе, создать условия для осуществления социально-значимой деятельности обучающихся.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*Формировать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обучающихся (воспитанников) лагеря  через цикл мероприятий системы знаний о здоровье человека, здоровом образе жизни, способах и методах поддержки, укрепления и восстановления здоровья, пропагандировать здоровый образ жизни, активизировать физкультурно-спортивную деятельность.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*Осуществлять 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творческую коллективную  деятельность  с учётом возрастных, физиологических, творческих способностей, личной заинтересованности обучающихся, направленную на раскрытие творческого потенциала  ребёнка.</a:t>
            </a:r>
            <a:b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*Формировать 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ценностное отношение к Родине, Труду, </a:t>
            </a: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Творчеству, </a:t>
            </a:r>
            <a:b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Человеку</a:t>
            </a:r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Миру, Здоровью, Красоте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6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32048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59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40324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PC_zam\Desktop\ФОТО Лето 2017\лето 2017\IMG_4593.JPG"/>
          <p:cNvPicPr/>
          <p:nvPr/>
        </p:nvPicPr>
        <p:blipFill>
          <a:blip r:embed="rId4" cstate="print"/>
          <a:srcRect t="-2166" r="18612"/>
          <a:stretch>
            <a:fillRect/>
          </a:stretch>
        </p:blipFill>
        <p:spPr bwMode="auto">
          <a:xfrm>
            <a:off x="323528" y="3212976"/>
            <a:ext cx="4320480" cy="3396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PC_zam\Desktop\ФОТО Лето 2017\лето 2017\IMG_46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56992"/>
            <a:ext cx="403244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22111" y="2967335"/>
            <a:ext cx="88998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нашим </a:t>
            </a:r>
            <a:r>
              <a:rPr lang="ru-RU" sz="2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поварам,за</a:t>
            </a:r>
            <a:r>
              <a:rPr lang="ru-RU" sz="2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то, что вкусно готовят нам</a:t>
            </a:r>
            <a:endParaRPr lang="ru-RU" sz="2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6394722"/>
          </a:xfrm>
        </p:spPr>
        <p:txBody>
          <a:bodyPr>
            <a:noAutofit/>
          </a:bodyPr>
          <a:lstStyle/>
          <a:p>
            <a:pPr lvl="0" algn="l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  <a: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*Развивать </a:t>
            </a:r>
            <a: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культуру общения  детей и взрослых.</a:t>
            </a:r>
            <a:b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*Развивать </a:t>
            </a:r>
            <a: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эстетическое восприятие окружающего мира и умение воплощать это в своих работах.</a:t>
            </a:r>
            <a:b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*Развивать </a:t>
            </a:r>
            <a:r>
              <a:rPr lang="ru-RU" sz="2800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познавательную деятельность, воображение, фантазию, наблюдательность, творческое самовыражение и самостоятельность.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301625" y="457200"/>
            <a:ext cx="8686800" cy="6140450"/>
          </a:xfrm>
        </p:spPr>
        <p:txBody>
          <a:bodyPr/>
          <a:lstStyle/>
          <a:p>
            <a:pPr algn="r"/>
            <a:r>
              <a:rPr lang="ru-RU" sz="4000" dirty="0" smtClean="0">
                <a:solidFill>
                  <a:srgbClr val="FF0000"/>
                </a:solidFill>
                <a:latin typeface="Brush Script MT" pitchFamily="66" charset="0"/>
              </a:rPr>
              <a:t>.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pic>
        <p:nvPicPr>
          <p:cNvPr id="47106" name="Picture 2" descr="C:\Users\acer\Desktop\личная галерея\DCIM\Camera\20160428_134252.jpg"/>
          <p:cNvPicPr>
            <a:picLocks noChangeAspect="1" noChangeArrowheads="1"/>
          </p:cNvPicPr>
          <p:nvPr/>
        </p:nvPicPr>
        <p:blipFill>
          <a:blip r:embed="rId2" cstate="print"/>
          <a:srcRect t="17450" b="19551"/>
          <a:stretch>
            <a:fillRect/>
          </a:stretch>
        </p:blipFill>
        <p:spPr bwMode="auto">
          <a:xfrm>
            <a:off x="0" y="0"/>
            <a:ext cx="4788024" cy="2996952"/>
          </a:xfrm>
          <a:prstGeom prst="rect">
            <a:avLst/>
          </a:prstGeom>
          <a:noFill/>
        </p:spPr>
      </p:pic>
      <p:pic>
        <p:nvPicPr>
          <p:cNvPr id="47107" name="Picture 3" descr="C:\Users\acer\Desktop\личная галерея\DCIM\Camera\20160430_195549.jpg"/>
          <p:cNvPicPr>
            <a:picLocks noChangeAspect="1" noChangeArrowheads="1"/>
          </p:cNvPicPr>
          <p:nvPr/>
        </p:nvPicPr>
        <p:blipFill>
          <a:blip r:embed="rId3" cstate="print"/>
          <a:srcRect l="7476" t="2751" r="3538" b="6951"/>
          <a:stretch>
            <a:fillRect/>
          </a:stretch>
        </p:blipFill>
        <p:spPr bwMode="auto">
          <a:xfrm>
            <a:off x="4860032" y="0"/>
            <a:ext cx="4032448" cy="3014140"/>
          </a:xfrm>
          <a:prstGeom prst="rect">
            <a:avLst/>
          </a:prstGeom>
          <a:noFill/>
        </p:spPr>
      </p:pic>
      <p:pic>
        <p:nvPicPr>
          <p:cNvPr id="47108" name="Picture 4" descr="C:\Users\acer\Desktop\личная галерея\DCIM\Camera\20160430_195535.jpg"/>
          <p:cNvPicPr>
            <a:picLocks noChangeAspect="1" noChangeArrowheads="1"/>
          </p:cNvPicPr>
          <p:nvPr/>
        </p:nvPicPr>
        <p:blipFill>
          <a:blip r:embed="rId4" cstate="print"/>
          <a:srcRect l="5648" t="11612" r="12500"/>
          <a:stretch>
            <a:fillRect/>
          </a:stretch>
        </p:blipFill>
        <p:spPr bwMode="auto">
          <a:xfrm rot="5400000">
            <a:off x="359267" y="3537277"/>
            <a:ext cx="3411760" cy="2763159"/>
          </a:xfrm>
          <a:prstGeom prst="rect">
            <a:avLst/>
          </a:prstGeom>
          <a:noFill/>
        </p:spPr>
      </p:pic>
      <p:pic>
        <p:nvPicPr>
          <p:cNvPr id="47109" name="Picture 5" descr="C:\Users\acer\Desktop\личная галерея\DCIM\Camera\20160430_195609.jpg"/>
          <p:cNvPicPr>
            <a:picLocks noChangeAspect="1" noChangeArrowheads="1"/>
          </p:cNvPicPr>
          <p:nvPr/>
        </p:nvPicPr>
        <p:blipFill>
          <a:blip r:embed="rId5" cstate="print"/>
          <a:srcRect l="12200" t="2751" r="5901" b="20600"/>
          <a:stretch>
            <a:fillRect/>
          </a:stretch>
        </p:blipFill>
        <p:spPr bwMode="auto">
          <a:xfrm>
            <a:off x="3851920" y="3140968"/>
            <a:ext cx="4924164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6106690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                                </a:t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                     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Трудовые</a:t>
            </a: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учащихся к сельскохозяйственному </a:t>
            </a:r>
            <a:r>
              <a:rPr lang="ru-RU" sz="2200" b="1" dirty="0" err="1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опытничеству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 и исследовательской работе</a:t>
            </a:r>
            <a:r>
              <a:rPr lang="ru-RU" sz="2200" b="1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. *Формирование 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умений и навыков культуры земледелия, проведение практических занятий по основам сельскохозяйственного труда;</a:t>
            </a:r>
            <a:b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200" b="1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*Экологическое 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воспитание, работа по охране и воспроизводству природных ресурсов, по правильному </a:t>
            </a:r>
            <a:r>
              <a:rPr lang="ru-RU" sz="2200" b="1" dirty="0" err="1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природоиспользованию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*Экономическое </a:t>
            </a:r>
            <a: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  <a:t>воспитание-обеспечение школьной столовой овощами и фруктами с пришкольного участка.</a:t>
            </a:r>
            <a:br>
              <a:rPr lang="ru-RU" sz="2200" b="1" dirty="0">
                <a:solidFill>
                  <a:srgbClr val="24055B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dirty="0">
              <a:solidFill>
                <a:srgbClr val="24055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42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446379" cy="303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43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4158347" cy="296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Сорняк шоу 2017\Лето 2017 2 39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56992"/>
            <a:ext cx="43924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Сорняк шоу 2017\Лето 2017 2 47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429000"/>
            <a:ext cx="424847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6583362"/>
          </a:xfrm>
        </p:spPr>
        <p:txBody>
          <a:bodyPr>
            <a:noAutofit/>
          </a:bodyPr>
          <a:lstStyle/>
          <a:p>
            <a:pPr algn="l" fontAlgn="base"/>
            <a:r>
              <a:rPr lang="ru-RU" sz="19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Оздоровительная работа:</a:t>
            </a: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формирование основ физической культуры, воспитание потребности в здоровом образе жизни. </a:t>
            </a: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Основополагающими идеями в работе с детьми в пришкольном летнем лагере является сохранение и укрепление здоровья детей, поэтому в программу включены следующие мероприятия: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осмотр детей медицинским работником в начале и конце смены;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утренняя гимнастика; участие в профилактических мероприятиях лагерного сезона;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принятие солнечных и воздушных ванн (в течение всего времени пребывания в лагере в светлое время суток);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организация пешеходных экскурсий;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организация здорового питания детей(организация горячего двухразового питания, витаминизация питания)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организация спортивно-массовых мероприятий;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соревнования по лёгкой </a:t>
            </a:r>
            <a:r>
              <a:rPr lang="ru-RU" sz="19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атлетике;</a:t>
            </a: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спортивные эстафеты;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·  подвижные спортивные игры;</a:t>
            </a:r>
            <a:br>
              <a:rPr lang="ru-RU" sz="19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9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3645024"/>
            <a:ext cx="4117405" cy="307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4176464" cy="307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>
          <a:xfrm>
            <a:off x="2411760" y="620688"/>
            <a:ext cx="6275040" cy="5616600"/>
          </a:xfrm>
        </p:spPr>
        <p:txBody>
          <a:bodyPr/>
          <a:lstStyle/>
          <a:p>
            <a:pPr algn="r"/>
            <a:r>
              <a:rPr lang="ru-RU" sz="4000" dirty="0" smtClean="0">
                <a:solidFill>
                  <a:srgbClr val="FF0000"/>
                </a:solidFill>
                <a:latin typeface="Brush Script MT" pitchFamily="66" charset="0"/>
              </a:rPr>
              <a:t>.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rgbClr val="0033CC"/>
              </a:solidFill>
              <a:latin typeface="Monotype Corsiva" pitchFamily="66" charset="0"/>
            </a:endParaRPr>
          </a:p>
        </p:txBody>
      </p:sp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2195736" y="3068960"/>
            <a:ext cx="6192838" cy="864096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28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Оздоровительные процедуры</a:t>
            </a:r>
          </a:p>
        </p:txBody>
      </p:sp>
      <p:pic>
        <p:nvPicPr>
          <p:cNvPr id="8201" name="Picture 9" descr="CRCTR189"/>
          <p:cNvPicPr>
            <a:picLocks noChangeAspect="1" noChangeArrowheads="1"/>
          </p:cNvPicPr>
          <p:nvPr/>
        </p:nvPicPr>
        <p:blipFill>
          <a:blip r:embed="rId4" cstate="print">
            <a:lum contrast="2000"/>
          </a:blip>
          <a:srcRect/>
          <a:stretch>
            <a:fillRect/>
          </a:stretch>
        </p:blipFill>
        <p:spPr bwMode="auto">
          <a:xfrm>
            <a:off x="7092950" y="260350"/>
            <a:ext cx="139700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96944" cy="6858000"/>
          </a:xfrm>
        </p:spPr>
        <p:txBody>
          <a:bodyPr>
            <a:noAutofit/>
          </a:bodyPr>
          <a:lstStyle/>
          <a:p>
            <a:pPr algn="l" fontAlgn="base"/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по сплочению коллектива воспитанников:</a:t>
            </a: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повышение воспитательного эффекта программы и развития коммуникативных способностей с детьми.</a:t>
            </a: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- Огонёк «Расскажи мне о себе»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коммуникативные игры на знакомство «</a:t>
            </a:r>
            <a:r>
              <a:rPr lang="ru-RU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Тутти-фрутти</a:t>
            </a: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», «Снежный ком», «Назовись».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игры на выявление лидеров «Верёвочка», «Карабас».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игры на сплочение коллектива «Зоопарк – 1», «Заколдованный замок»,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«Шишки, жёлуди, орехи», «Казаки-разбойники», «Да» и «Нет» не говори!»,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«Хвост дракона», «Зоопарк-2».</a:t>
            </a:r>
            <a:br>
              <a:rPr lang="ru-RU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b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Трудовое воспитание - залог успешной социализации школьников»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лагеря труда и отдыха с дневным пребыванием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«БАЙА5АНТАЙ КЭСКИЛЭ</a:t>
            </a: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(«Юный овощевод»)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программы: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Габышева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Мария Петровна,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 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воспитательной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работе,воспитатель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лагеря «Байа5антай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Крест-Хальджайская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СОШ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имени  Героя Советского Союза Ф.М.Охлопкова»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Томпонский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район,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с.Крест-Хальджай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Ул.Новая, 8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Контактные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телефоны: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89248785116,8411-53-26-172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496944" cy="6858000"/>
          </a:xfrm>
        </p:spPr>
        <p:txBody>
          <a:bodyPr>
            <a:noAutofit/>
          </a:bodyPr>
          <a:lstStyle/>
          <a:p>
            <a:pPr algn="l" fontAlgn="base"/>
            <a:r>
              <a:rPr lang="ru-RU" sz="1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Профилактические мероприятия и мероприятия по предупреждению чрезвычайных ситуаций и охране жизни детей в летний период.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Цель:привитие</a:t>
            </a:r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практических навыков и умений самосохранения жизни; соблюдение правил противопожарной безопасности;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-Инструктажи для детей: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«Правила 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пожарной безопасности», «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Правила поведения детей при прогулках и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походах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«Правила поведения на дорогах, при поездках в автотранспорте», «Безопасность детей при проведении спортивных мероприятий»;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Беседы, проведённые медицинским работником: «Как ухаживать за зубами?», «Путешествие в страну 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витаминию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», «О вреде наркотиков, курения, употребления алкоголя», «Как беречь глаза?»;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-Игра-беседа «Уроки безопасности при пожаре» ;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-Профилактическая беседа о правонарушениях несовершеннолетних.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-Профилактическая беседа о вреде наркотиков.</a:t>
            </a:r>
            <a:b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-Инструкции по основам безопасности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жизнедеятельности: 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«Один дома», «Правила поведения с незнакомыми людьми», «Правила поведения и безопасности человека на воде», «Меры доврачебной помощи»;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6669360"/>
          </a:xfrm>
        </p:spPr>
        <p:txBody>
          <a:bodyPr>
            <a:noAutofit/>
          </a:bodyPr>
          <a:lstStyle/>
          <a:p>
            <a:pPr algn="l" fontAlgn="base"/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по развитию творческих способностей детей: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выявление и развитие природных задатков, творческих способностей, формирование готовности к самонаблюдению и самопознанию.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Оформление лагерного уголка, газет-молний, фотогазеты,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Ярмарка идей и предложений;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Конкурсы рисунков на асфальте: «Миру – мир!», «Ты, я и огонь», «Волшебные мелки»;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Коллективно-творческие дела: «Ключи от лета» (Театральный фейерверк», «Алло! Мы ищем таланты!», «До свиданья, лагерь!»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Мероприятия на развитие творческого мышления: Загадки, кроссворды, ребусы, викторина «Смекалка, эрудиция и смех – неотъемлемый успех!», конкурсная программа «Великолепная семёрка», «Эрудит – шоу», конкурс – игра «Весёлые минутки», конкурс танцевального мастерства «В ритме танца», конкурс врунов «Как меня собирали в лагерь», интеллектуальная игра «Разноцветная капель», конкурс – игра «Счастливый случай», «Поле чудес»;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Проведение </a:t>
            </a:r>
            <a:r>
              <a:rPr lang="ru-RU" sz="18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шашечно</a:t>
            </a: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шахматного турнира ;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Итоговая выставка поделок из природного и бросового материала, рисунков.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acer\Desktop\личная галерея\DCIM\Camera\20160513_163525.jpg"/>
          <p:cNvPicPr>
            <a:picLocks noChangeAspect="1" noChangeArrowheads="1"/>
          </p:cNvPicPr>
          <p:nvPr/>
        </p:nvPicPr>
        <p:blipFill>
          <a:blip r:embed="rId2" cstate="print"/>
          <a:srcRect l="23097" t="7164" r="14646" b="8060"/>
          <a:stretch>
            <a:fillRect/>
          </a:stretch>
        </p:blipFill>
        <p:spPr bwMode="auto">
          <a:xfrm rot="5400000">
            <a:off x="718822" y="3438370"/>
            <a:ext cx="3313868" cy="3384376"/>
          </a:xfrm>
          <a:prstGeom prst="rect">
            <a:avLst/>
          </a:prstGeom>
          <a:noFill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01008"/>
            <a:ext cx="439529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4" descr="C:\Users\acer\Desktop\личная галерея\DCIM\Camera\20160528_112123.jpg"/>
          <p:cNvPicPr>
            <a:picLocks noChangeAspect="1" noChangeArrowheads="1"/>
          </p:cNvPicPr>
          <p:nvPr/>
        </p:nvPicPr>
        <p:blipFill>
          <a:blip r:embed="rId4" cstate="print"/>
          <a:srcRect l="818" t="50000" r="46850" b="10101"/>
          <a:stretch>
            <a:fillRect/>
          </a:stretch>
        </p:blipFill>
        <p:spPr bwMode="auto">
          <a:xfrm>
            <a:off x="4355976" y="332656"/>
            <a:ext cx="4608512" cy="3096344"/>
          </a:xfrm>
          <a:prstGeom prst="rect">
            <a:avLst/>
          </a:prstGeom>
          <a:noFill/>
        </p:spPr>
      </p:pic>
      <p:pic>
        <p:nvPicPr>
          <p:cNvPr id="1639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4664"/>
            <a:ext cx="425606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6178550"/>
          </a:xfrm>
        </p:spPr>
        <p:txBody>
          <a:bodyPr/>
          <a:lstStyle/>
          <a:p>
            <a:pPr algn="r"/>
            <a:r>
              <a:rPr lang="ru-RU" sz="4000" dirty="0"/>
              <a:t/>
            </a:r>
            <a:br>
              <a:rPr lang="ru-RU" sz="4000" dirty="0"/>
            </a:br>
            <a:r>
              <a:rPr lang="ru-RU" sz="3200" dirty="0"/>
              <a:t> </a:t>
            </a:r>
            <a:r>
              <a:rPr lang="ru-RU" sz="3200" dirty="0">
                <a:solidFill>
                  <a:srgbClr val="0033CC"/>
                </a:solidFill>
              </a:rPr>
              <a:t>Свободное время</a:t>
            </a:r>
            <a:br>
              <a:rPr lang="ru-RU" sz="3200" dirty="0">
                <a:solidFill>
                  <a:srgbClr val="0033CC"/>
                </a:solidFill>
              </a:rPr>
            </a:br>
            <a:r>
              <a:rPr lang="ru-RU" sz="3200" dirty="0" smtClean="0"/>
              <a:t> </a:t>
            </a:r>
            <a:r>
              <a:rPr lang="ru-RU" sz="3200" dirty="0">
                <a:solidFill>
                  <a:srgbClr val="FF0000"/>
                </a:solidFill>
                <a:latin typeface="Brush Script MT" pitchFamily="66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Brush Script MT" pitchFamily="66" charset="0"/>
              </a:rPr>
            </a:br>
            <a:r>
              <a:rPr lang="ru-RU" sz="3200" dirty="0">
                <a:solidFill>
                  <a:srgbClr val="0033CC"/>
                </a:solidFill>
              </a:rPr>
              <a:t>Культурно-массовые </a:t>
            </a:r>
            <a:br>
              <a:rPr lang="ru-RU" sz="3200" dirty="0">
                <a:solidFill>
                  <a:srgbClr val="0033CC"/>
                </a:solidFill>
              </a:rPr>
            </a:br>
            <a:r>
              <a:rPr lang="ru-RU" sz="3200" dirty="0">
                <a:solidFill>
                  <a:srgbClr val="0033CC"/>
                </a:solidFill>
              </a:rPr>
              <a:t>и спортивные мероприятия.</a:t>
            </a:r>
            <a:r>
              <a:rPr lang="ru-RU" dirty="0">
                <a:solidFill>
                  <a:srgbClr val="0033CC"/>
                </a:solidFill>
              </a:rPr>
              <a:t> </a:t>
            </a:r>
            <a:br>
              <a:rPr lang="ru-RU" dirty="0">
                <a:solidFill>
                  <a:srgbClr val="0033CC"/>
                </a:solidFill>
              </a:rPr>
            </a:br>
            <a:endParaRPr lang="ru-RU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6669360"/>
          </a:xfrm>
        </p:spPr>
        <p:txBody>
          <a:bodyPr>
            <a:noAutofit/>
          </a:bodyPr>
          <a:lstStyle/>
          <a:p>
            <a:pPr algn="l" fontAlgn="base"/>
            <a:r>
              <a:rPr lang="ru-RU" sz="20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по патриотическому развитию детей: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формирование политической культуры, философско-мировоззренческая подготовка; воспитание чувство патриотизма, гордости за свою страну; воспитывать уважительное отношение к старшему поколению;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Беседа «Символика Российской Федерации»;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Дискуссия «Природа моего края»;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Беседа «Поговорим о матушке-природе»;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Викторина «Родной край»;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Конкурс рисунков – «Мой поселок!» 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конкурс презентации «Моя малая Родина-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Крест-Хальджай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-встреча с ветеранами труда и тыла;</a:t>
            </a:r>
            <a:b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музейные уроки, уроки Мужества, Памяти в краеведческом музее наслега имени Героя Советского Союза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Ф.М.Охлопкова</a:t>
            </a:r>
            <a:endParaRPr lang="ru-RU" sz="4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 descr="C:\Users\PC_zam\Desktop\НПА\нпа1\фото\20150926_131804.jpg"/>
          <p:cNvPicPr>
            <a:picLocks noChangeAspect="1" noChangeArrowheads="1"/>
          </p:cNvPicPr>
          <p:nvPr/>
        </p:nvPicPr>
        <p:blipFill>
          <a:blip r:embed="rId2" cstate="print"/>
          <a:srcRect l="25757" b="37400"/>
          <a:stretch>
            <a:fillRect/>
          </a:stretch>
        </p:blipFill>
        <p:spPr bwMode="auto">
          <a:xfrm>
            <a:off x="179512" y="404664"/>
            <a:ext cx="466858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299" name="Picture 3" descr="C:\Users\PC_zam\Desktop\НПА\нпа1\фото\20151007_161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4139951" cy="3104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0" name="Picture 4" descr="C:\Users\PC_zam\Desktop\НПА\нпа1\фото\20151008_1410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63634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1" name="Picture 5" descr="C:\Users\PC_zam\Desktop\НПА\нпа1\фото\20151008_141757.jpg"/>
          <p:cNvPicPr>
            <a:picLocks noChangeAspect="1" noChangeArrowheads="1"/>
          </p:cNvPicPr>
          <p:nvPr/>
        </p:nvPicPr>
        <p:blipFill>
          <a:blip r:embed="rId5" cstate="print"/>
          <a:srcRect l="14563" r="9838" b="22700"/>
          <a:stretch>
            <a:fillRect/>
          </a:stretch>
        </p:blipFill>
        <p:spPr bwMode="auto">
          <a:xfrm>
            <a:off x="4788024" y="3655187"/>
            <a:ext cx="4176464" cy="3202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915816" y="1"/>
            <a:ext cx="33843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Субботник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41212" y="3212976"/>
            <a:ext cx="384701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Наши ветераны</a:t>
            </a:r>
            <a:endParaRPr lang="ru-RU" sz="4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8" cy="6322714"/>
          </a:xfrm>
        </p:spPr>
        <p:txBody>
          <a:bodyPr>
            <a:noAutofit/>
          </a:bodyPr>
          <a:lstStyle/>
          <a:p>
            <a:pPr algn="l" fontAlgn="base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 привитию навыков самоуправления: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воспитание уважения к закону, к правам и законным интересам каждой личности, формирование экологической личности.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Выявление лидеров, генераторов идей;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Распределение обязанностей в отряде;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Закрепление ответственных по различным видам поручений;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Дежурство по столовой, игровым комнатам;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-представление (ежедневное) результатов личной работы и отряда;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96944" cy="6583362"/>
          </a:xfrm>
        </p:spPr>
        <p:txBody>
          <a:bodyPr>
            <a:noAutofit/>
          </a:bodyPr>
          <a:lstStyle/>
          <a:p>
            <a:pPr algn="l" fontAlgn="base"/>
            <a:r>
              <a:rPr lang="ru-RU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по нравственному воспитанию.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развитие у учащихся способностей, умений и навыков в художественной деятельности, приобщение их к культурным ценностям, нравственным традициям народа </a:t>
            </a:r>
            <a:r>
              <a:rPr lang="ru-RU" sz="24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саха</a:t>
            </a: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 встреча с ветеранами труда и тыла;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музейные уроки, уроки Мужества, Памяти в краеведческом музее наслега имени Героя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Советского Союза Ф.М.Охлопкова;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беседы на нравственную тематику;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Игра «Я - дитя природы»;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беседы о традициях народа Саха; </a:t>
            </a:r>
            <a:b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820472" cy="6597352"/>
          </a:xfrm>
        </p:spPr>
        <p:txBody>
          <a:bodyPr>
            <a:noAutofit/>
          </a:bodyPr>
          <a:lstStyle/>
          <a:p>
            <a:pPr algn="l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реализации программы: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продолжительности программа является краткосрочной, т. е. реализуется в течение трех смен по 21 дню.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смена: с 5 июня по 28 июня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2020г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смена: с 3 июля по 26 июля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2020г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смена: с 31 июля по 23 августа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2020г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программы: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(апрель-май 2016 года): разработка программы, обсуждение и утверждение программы на заседании ШУС; подбор и обучение кадров; определение круга партнёров для социального взаимодействия  детского оздоровительного лагеря с дневным пребыванием; подготовка помещений и решение различных административно-хозяйственных вопросов;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а) приобретение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садово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огородного инвентаря: лопаты, грабли, лейки, вёдра;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б) наличие  спортинвентаря: настольные игры, мячи, скакалки и т.д.;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в) приобретение канцтоваров;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г)приобретение  плёночного укрытия для парника;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приобретение семян овощей, цветов;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этап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 29 мая  по 3 июня): формирование отрядов; знакомство обучающихся (воспитанников)  с режимом работы лагеря и правилами поведения; открытие лагеря; оформление информационных уголков отрядов ЛТО; 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этап  (июнь, июль, август  2017 года): реализация программы «Трудовое воспитание – залог успешной социализации школьников», организация летнего отдыха, занятости и оздоровления обучающихся на базе детского лагеря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лагеря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труда и отдыха с дневным пребыванием «Байа5антай </a:t>
            </a:r>
            <a:r>
              <a:rPr lang="ru-RU" sz="1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(с 21 по 23 августа 2017):  закрытие лагеря; подготовка отчётов о деятельности лагеря; выпуск фото и видеоматериалов, публикация их на сайте учреждения;   анализ эффективности программы и составление рекомендаций по её совершенствованию; поощрение работников лагеря.</a:t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                     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Механизм реализации программы: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Включает в себя: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с ученическим коллективом.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с педагогическим коллективом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с родителями обучающихся.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Управление программой: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управления программой: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Начальник лагеря - разработчик и координатор  по реализации программы, формирует педагогический коллектив, проводит анализ реализации программы, социологический опрос.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(старший вожатый) – работает над содержанием  плана конкретных мероприятий, координирует деятельность вожатского отряда, обеспечивает организацию и проведение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межотрядных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мероприятий.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4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32048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428.JPG"/>
          <p:cNvPicPr/>
          <p:nvPr/>
        </p:nvPicPr>
        <p:blipFill>
          <a:blip r:embed="rId3" cstate="print"/>
          <a:srcRect l="4364"/>
          <a:stretch>
            <a:fillRect/>
          </a:stretch>
        </p:blipFill>
        <p:spPr bwMode="auto">
          <a:xfrm>
            <a:off x="4716016" y="260648"/>
            <a:ext cx="424847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PC_zam\Desktop\ФОТО Лето 2017\лето 2017\IMG_44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1008"/>
            <a:ext cx="4248472" cy="318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PC_zam\Desktop\ФОТО Лето 2017\лето 2017\IMG_4437.JPG"/>
          <p:cNvPicPr/>
          <p:nvPr/>
        </p:nvPicPr>
        <p:blipFill>
          <a:blip r:embed="rId5" cstate="print"/>
          <a:srcRect l="3524"/>
          <a:stretch>
            <a:fillRect/>
          </a:stretch>
        </p:blipFill>
        <p:spPr bwMode="auto">
          <a:xfrm>
            <a:off x="4716016" y="3573016"/>
            <a:ext cx="4176463" cy="296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4945" y="2967335"/>
            <a:ext cx="87341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Капуста, капуста уродись богато</a:t>
            </a:r>
            <a:endParaRPr lang="ru-RU" sz="4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6858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разработана с учетом следующих законодательных нормативно-правовых документов: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Конвенцией ООН о правах ребенка;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Конституцией РФ;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Законом РФ «Об образовании»;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Федеральным законом «Об основных гарантиях прав ребенка в Российской Федерации» от 24.07.98 г. № 124-Ф3;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Трудовым  кодексом  Российской  Федерации  от  30.12.2001 г. № 197-Ф3;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Федеральным законом «О внесении изменений и дополнений в закон РФ «О защите прав потребителей и кодекс РСФСР «Об административных нарушениях» от 09.01.96 г. № 2-ФЗ;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Приказом «Об учреждении порядка проведения смен профильных лагерей, с дневным пребыванием, лагерей труда и отдыха». Приказ Министерства образования РФ от 13.07.2001 г. № 2688.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FF0000"/>
                </a:solidFill>
              </a:rPr>
              <a:t>«Сорняк - шоу- 2017», проведенный в рамках  регионального слета  среди трудовых лагерей труда и отдыха, приуроченный к 100-летию кавалера ордена «Трудового Красного Знамени», </a:t>
            </a:r>
            <a:r>
              <a:rPr lang="ru-RU" sz="2200" dirty="0">
                <a:solidFill>
                  <a:srgbClr val="FF0000"/>
                </a:solidFill>
              </a:rPr>
              <a:t/>
            </a:r>
            <a:br>
              <a:rPr lang="ru-RU" sz="2200" dirty="0">
                <a:solidFill>
                  <a:srgbClr val="FF0000"/>
                </a:solidFill>
              </a:rPr>
            </a:br>
            <a:r>
              <a:rPr lang="ru-RU" sz="2200" b="1" dirty="0">
                <a:solidFill>
                  <a:srgbClr val="FF0000"/>
                </a:solidFill>
              </a:rPr>
              <a:t>знатного овощевода </a:t>
            </a:r>
            <a:r>
              <a:rPr lang="ru-RU" sz="2200" b="1" dirty="0" err="1">
                <a:solidFill>
                  <a:srgbClr val="FF0000"/>
                </a:solidFill>
              </a:rPr>
              <a:t>Томпонского</a:t>
            </a:r>
            <a:r>
              <a:rPr lang="ru-RU" sz="2200" b="1" dirty="0">
                <a:solidFill>
                  <a:srgbClr val="FF0000"/>
                </a:solidFill>
              </a:rPr>
              <a:t> района  </a:t>
            </a:r>
            <a:r>
              <a:rPr lang="ru-RU" sz="2200" b="1" dirty="0" err="1">
                <a:solidFill>
                  <a:srgbClr val="FF0000"/>
                </a:solidFill>
              </a:rPr>
              <a:t>Неймохова</a:t>
            </a:r>
            <a:r>
              <a:rPr lang="ru-RU" sz="2200" b="1" dirty="0">
                <a:solidFill>
                  <a:srgbClr val="FF0000"/>
                </a:solidFill>
              </a:rPr>
              <a:t> П.М.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endParaRPr lang="ru-RU" dirty="0"/>
          </a:p>
        </p:txBody>
      </p:sp>
      <p:pic>
        <p:nvPicPr>
          <p:cNvPr id="3" name="Рисунок 2" descr="F:\Сорняк шоу 2017\Лето 2017 2 369.JPG"/>
          <p:cNvPicPr/>
          <p:nvPr/>
        </p:nvPicPr>
        <p:blipFill>
          <a:blip r:embed="rId2" cstate="print"/>
          <a:srcRect l="8575" t="7436" r="5808"/>
          <a:stretch>
            <a:fillRect/>
          </a:stretch>
        </p:blipFill>
        <p:spPr bwMode="auto">
          <a:xfrm>
            <a:off x="251520" y="1340768"/>
            <a:ext cx="4032448" cy="25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Сорняк шоу 2017\Лето 2017 2 3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340768"/>
            <a:ext cx="4248472" cy="253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:\Сорняк шоу 2017\Лето 2017 2 46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077072"/>
            <a:ext cx="41044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Сорняк шоу 2017\Лето 2017 2 47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861048"/>
            <a:ext cx="4176464" cy="282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676456" cy="6858000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Трудовая деятельность:</a:t>
            </a: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организация летней занятости обучающихся; приобщение к традиционным видам труда; привитие у обучающихся уважение к труду, </a:t>
            </a:r>
            <a:r>
              <a:rPr lang="ru-RU" sz="1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бережному отношению к результатам своего труда, труда других людей;</a:t>
            </a: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Ключевыми идеями организации деятельности трудового отряда стали следующие: </a:t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ходе трудовой деятельности подросток становится адаптированным человеком с развитыми умениями и навыками, которые могут в дальнейшем применить в своей жизни;</a:t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через труд формируются такие качества личности, как воля, </a:t>
            </a:r>
            <a:r>
              <a:rPr lang="ru-RU" sz="1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дисциплинированность, личностная ответственность;</a:t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 трудового отряда способствует приобретению  и развитию навыков самоорганизации и самоуправления; формирует ценностное отношение к Труду, Школе, малой родине.</a:t>
            </a:r>
            <a:br>
              <a:rPr lang="ru-RU" sz="1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892480" cy="6768752"/>
          </a:xfrm>
        </p:spPr>
        <p:txBody>
          <a:bodyPr>
            <a:noAutofit/>
          </a:bodyPr>
          <a:lstStyle/>
          <a:p>
            <a:pPr algn="l" fontAlgn="base"/>
            <a:r>
              <a:rPr lang="ru-RU" sz="1700" b="1" u="sng" dirty="0">
                <a:solidFill>
                  <a:srgbClr val="FF0000"/>
                </a:solidFill>
              </a:rPr>
              <a:t>Основной характер труда детей сводится к выполнению агротехнических работ:</a:t>
            </a:r>
            <a:br>
              <a:rPr lang="ru-RU" sz="1700" b="1" u="sng" dirty="0">
                <a:solidFill>
                  <a:srgbClr val="FF000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полив, подкормка растений,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прополка,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окучивание,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рыхление почвы,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работа в теплице,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уход за клумбой,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·  пересадка </a:t>
            </a:r>
            <a:r>
              <a:rPr lang="ru-RU" sz="1700" b="1" dirty="0" smtClean="0">
                <a:solidFill>
                  <a:srgbClr val="7030A0"/>
                </a:solidFill>
              </a:rPr>
              <a:t>комнатных растений.</a:t>
            </a:r>
            <a:r>
              <a:rPr lang="ru-RU" sz="1700" b="1" dirty="0">
                <a:solidFill>
                  <a:srgbClr val="7030A0"/>
                </a:solidFill>
              </a:rPr>
              <a:t/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озеленение и облагораживание территории ОУ, оформление  цветочных клумб; 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проведение реставрации цветочных клумб;  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уборка территории ОУ, участка «</a:t>
            </a:r>
            <a:r>
              <a:rPr lang="ru-RU" sz="1700" b="1" dirty="0" err="1">
                <a:solidFill>
                  <a:srgbClr val="7030A0"/>
                </a:solidFill>
              </a:rPr>
              <a:t>Илин</a:t>
            </a:r>
            <a:r>
              <a:rPr lang="ru-RU" sz="1700" b="1" dirty="0">
                <a:solidFill>
                  <a:srgbClr val="7030A0"/>
                </a:solidFill>
              </a:rPr>
              <a:t> бас» и «Берег» от мусора; 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посадка овощных культур (морковь, свекла, картофель- участок «</a:t>
            </a:r>
            <a:r>
              <a:rPr lang="ru-RU" sz="1700" b="1" dirty="0" err="1">
                <a:solidFill>
                  <a:srgbClr val="7030A0"/>
                </a:solidFill>
              </a:rPr>
              <a:t>Илин</a:t>
            </a:r>
            <a:r>
              <a:rPr lang="ru-RU" sz="1700" b="1" dirty="0">
                <a:solidFill>
                  <a:srgbClr val="7030A0"/>
                </a:solidFill>
              </a:rPr>
              <a:t> бас», капуста – участок «Берег»);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очистка от сорняков уличных бордюров, капусты, картофеля, свеклы, моркови;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прополка, </a:t>
            </a:r>
            <a:r>
              <a:rPr lang="ru-RU" sz="1700" b="1" dirty="0" err="1">
                <a:solidFill>
                  <a:srgbClr val="7030A0"/>
                </a:solidFill>
              </a:rPr>
              <a:t>пасынкование</a:t>
            </a:r>
            <a:r>
              <a:rPr lang="ru-RU" sz="1700" b="1" dirty="0">
                <a:solidFill>
                  <a:srgbClr val="7030A0"/>
                </a:solidFill>
              </a:rPr>
              <a:t>, прищипка и полив цветников, теплиц, парников;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пересадка комнатных растений;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закрепление трудовых навыков, полученных в ходе обучения;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Подготовка почвы для посадки овощных культур;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Наблюдение за овощными культурами.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Маркировка культур;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Проведение фенологического наблюдения, фиксация в дневниках;</a:t>
            </a:r>
            <a:br>
              <a:rPr lang="ru-RU" sz="1700" b="1" dirty="0">
                <a:solidFill>
                  <a:srgbClr val="7030A0"/>
                </a:solidFill>
              </a:rPr>
            </a:br>
            <a:r>
              <a:rPr lang="ru-RU" sz="1700" b="1" dirty="0">
                <a:solidFill>
                  <a:srgbClr val="7030A0"/>
                </a:solidFill>
              </a:rPr>
              <a:t>Проведение опытов;</a:t>
            </a:r>
            <a:br>
              <a:rPr lang="ru-RU" sz="1700" b="1" dirty="0">
                <a:solidFill>
                  <a:srgbClr val="7030A0"/>
                </a:solidFill>
              </a:rPr>
            </a:br>
            <a:endParaRPr lang="ru-RU" sz="17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ПЛАНИРУЕМЫЙ ОБЪЕМ РАБОТЫ ПО ОВОЩЕВОДСТВУ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2348880"/>
          <a:ext cx="8208912" cy="3364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65887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 </a:t>
                      </a:r>
                      <a:r>
                        <a:rPr lang="ru-RU" sz="2400" b="1" dirty="0" err="1" smtClean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агрокультур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Посевная площадь (га)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Планируемый объем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Картофель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га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тонн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Капуста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 га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тонн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Морковь и свекла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 га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 ц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Огурцы и помидор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 2 теплицы</a:t>
                      </a:r>
                      <a:endParaRPr lang="ru-RU" sz="24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2400" b="1" dirty="0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</a:t>
                      </a:r>
                      <a:r>
                        <a:rPr lang="ru-RU" sz="2400" b="1" dirty="0" err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280920" cy="639472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7030A0"/>
                </a:solidFill>
              </a:rPr>
              <a:t>Кроме этой работы все ученики, приходящие в лагерь, занимаются благоустройством территории, закреплённой за школой: следят за чистотой и порядком у памятника Героя Советского Союза Ф.М.Охлопкова, мемориала Победы, занимаются благоустройством территории школы, оказывают шефскую помощь ветеранам войны, тыла  и труда;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Немаловажное значение придается и активным формам отдыха детей: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экологические экскурсии в природу, туристические походы, подвижные спортивные игры.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endParaRPr lang="ru-RU" sz="29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 descr="C:\Users\PC_zam\Desktop\НПА\нпа1\фото\20150924_173935.jpg"/>
          <p:cNvPicPr>
            <a:picLocks noChangeAspect="1" noChangeArrowheads="1"/>
          </p:cNvPicPr>
          <p:nvPr/>
        </p:nvPicPr>
        <p:blipFill>
          <a:blip r:embed="rId2" cstate="print"/>
          <a:srcRect l="11103" r="18302"/>
          <a:stretch>
            <a:fillRect/>
          </a:stretch>
        </p:blipFill>
        <p:spPr bwMode="auto">
          <a:xfrm>
            <a:off x="323528" y="260648"/>
            <a:ext cx="4265808" cy="343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5" name="Picture 3" descr="C:\Users\PC_zam\Desktop\НПА\нпа1\фото\20150924_174658.jpg"/>
          <p:cNvPicPr>
            <a:picLocks noChangeAspect="1" noChangeArrowheads="1"/>
          </p:cNvPicPr>
          <p:nvPr/>
        </p:nvPicPr>
        <p:blipFill>
          <a:blip r:embed="rId3" cstate="print"/>
          <a:srcRect l="12201" r="14563" b="11151"/>
          <a:stretch>
            <a:fillRect/>
          </a:stretch>
        </p:blipFill>
        <p:spPr bwMode="auto">
          <a:xfrm>
            <a:off x="4860031" y="260648"/>
            <a:ext cx="4044145" cy="347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6" name="Picture 4" descr="C:\Users\PC_zam\Desktop\НПА\нпа1\фото\20150924_1826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789040"/>
            <a:ext cx="4529571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8" name="Picture 6" descr="C:\Users\PC_zam\Desktop\НПА\нпа1\фото\20150924_133928.jpg"/>
          <p:cNvPicPr>
            <a:picLocks noChangeAspect="1" noChangeArrowheads="1"/>
          </p:cNvPicPr>
          <p:nvPr/>
        </p:nvPicPr>
        <p:blipFill>
          <a:blip r:embed="rId5" cstate="print"/>
          <a:srcRect l="5113" t="12201" r="11413"/>
          <a:stretch>
            <a:fillRect/>
          </a:stretch>
        </p:blipFill>
        <p:spPr bwMode="auto">
          <a:xfrm>
            <a:off x="4716016" y="3682922"/>
            <a:ext cx="4248472" cy="3175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97471" y="3284985"/>
            <a:ext cx="59490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Осень – золотая пора…</a:t>
            </a:r>
            <a:endParaRPr lang="ru-RU" sz="48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6858000"/>
          </a:xfrm>
        </p:spPr>
        <p:txBody>
          <a:bodyPr>
            <a:noAutofit/>
          </a:bodyPr>
          <a:lstStyle/>
          <a:p>
            <a:pPr algn="l" fontAlgn="base"/>
            <a:r>
              <a:rPr lang="ru-RU" sz="2000" b="1" u="sng" dirty="0" smtClean="0">
                <a:solidFill>
                  <a:srgbClr val="FF0000"/>
                </a:solidFill>
              </a:rPr>
              <a:t>Ожидаемые </a:t>
            </a:r>
            <a:r>
              <a:rPr lang="ru-RU" sz="2000" b="1" u="sng" dirty="0">
                <a:solidFill>
                  <a:srgbClr val="FF0000"/>
                </a:solidFill>
              </a:rPr>
              <a:t>результаты и критерии их оценки:</a:t>
            </a:r>
            <a:r>
              <a:rPr lang="ru-RU" sz="1400" b="1" dirty="0">
                <a:solidFill>
                  <a:srgbClr val="0000FF"/>
                </a:solidFill>
              </a:rPr>
              <a:t/>
            </a:r>
            <a:br>
              <a:rPr lang="ru-RU" sz="14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-обеспечение </a:t>
            </a:r>
            <a:r>
              <a:rPr lang="ru-RU" sz="1600" b="1" dirty="0">
                <a:solidFill>
                  <a:srgbClr val="0000FF"/>
                </a:solidFill>
              </a:rPr>
              <a:t>100 %  занятости школьников ТЖС в летнее время.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>
                <a:solidFill>
                  <a:srgbClr val="0000FF"/>
                </a:solidFill>
              </a:rPr>
              <a:t>100 % укрепление здоровья детей и подростков в течение летнего труда и отдыха.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>
                <a:solidFill>
                  <a:srgbClr val="0000FF"/>
                </a:solidFill>
              </a:rPr>
              <a:t>формирование системы управления качеством летнего труда, отдыха и оздоровления детей.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-формирование </a:t>
            </a:r>
            <a:r>
              <a:rPr lang="ru-RU" sz="1600" b="1" dirty="0">
                <a:solidFill>
                  <a:srgbClr val="0000FF"/>
                </a:solidFill>
              </a:rPr>
              <a:t>осмысленного отношения к жизни и ответственности за свою жизнь.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>
                <a:solidFill>
                  <a:srgbClr val="0000FF"/>
                </a:solidFill>
              </a:rPr>
              <a:t>создание условий для подростков группы риска в организации раз­личных форм труда и отдыха.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-формирование </a:t>
            </a:r>
            <a:r>
              <a:rPr lang="ru-RU" sz="1600" b="1" dirty="0">
                <a:solidFill>
                  <a:srgbClr val="0000FF"/>
                </a:solidFill>
              </a:rPr>
              <a:t>навыков трудовой деятельности.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-формирование </a:t>
            </a:r>
            <a:r>
              <a:rPr lang="ru-RU" sz="1600" b="1" dirty="0">
                <a:solidFill>
                  <a:srgbClr val="0000FF"/>
                </a:solidFill>
              </a:rPr>
              <a:t>у обучающихся патриотических, нравственных чувств.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err="1">
                <a:solidFill>
                  <a:srgbClr val="0000FF"/>
                </a:solidFill>
              </a:rPr>
              <a:t>облагоустройство</a:t>
            </a:r>
            <a:r>
              <a:rPr lang="ru-RU" sz="1600" b="1" dirty="0">
                <a:solidFill>
                  <a:srgbClr val="0000FF"/>
                </a:solidFill>
              </a:rPr>
              <a:t>  школьной территории и цветников.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-формирование </a:t>
            </a:r>
            <a:r>
              <a:rPr lang="ru-RU" sz="1600" b="1" dirty="0">
                <a:solidFill>
                  <a:srgbClr val="0000FF"/>
                </a:solidFill>
              </a:rPr>
              <a:t>у обучающихся культуры поведения и речи.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-Внедрение </a:t>
            </a:r>
            <a:r>
              <a:rPr lang="ru-RU" sz="1600" b="1" dirty="0">
                <a:solidFill>
                  <a:srgbClr val="0000FF"/>
                </a:solidFill>
              </a:rPr>
              <a:t>эффективных форм организации труда и отдыха, оздоровления и летней занятости детей;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-Улучшение </a:t>
            </a:r>
            <a:r>
              <a:rPr lang="ru-RU" sz="1600" b="1" dirty="0">
                <a:solidFill>
                  <a:srgbClr val="0000FF"/>
                </a:solidFill>
              </a:rPr>
              <a:t>психологической и социальной комфортности в едином воспитательном пространстве  лагеря;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-Формирование </a:t>
            </a:r>
            <a:r>
              <a:rPr lang="ru-RU" sz="1600" b="1" dirty="0">
                <a:solidFill>
                  <a:srgbClr val="0000FF"/>
                </a:solidFill>
              </a:rPr>
              <a:t>трудовых умений и навыков, приобретение жизненного трудового опыта; 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-Развитие </a:t>
            </a:r>
            <a:r>
              <a:rPr lang="ru-RU" sz="1600" b="1" dirty="0">
                <a:solidFill>
                  <a:srgbClr val="0000FF"/>
                </a:solidFill>
              </a:rPr>
              <a:t>индивидуальных способностей и задатков к исследовательской работе по </a:t>
            </a:r>
            <a:r>
              <a:rPr lang="ru-RU" sz="1600" b="1" dirty="0" err="1">
                <a:solidFill>
                  <a:srgbClr val="0000FF"/>
                </a:solidFill>
              </a:rPr>
              <a:t>агротехнологии</a:t>
            </a:r>
            <a:r>
              <a:rPr lang="ru-RU" sz="1600" b="1" dirty="0">
                <a:solidFill>
                  <a:srgbClr val="0000FF"/>
                </a:solidFill>
              </a:rPr>
              <a:t>;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-Привитие </a:t>
            </a:r>
            <a:r>
              <a:rPr lang="ru-RU" sz="1600" b="1" dirty="0">
                <a:solidFill>
                  <a:srgbClr val="0000FF"/>
                </a:solidFill>
              </a:rPr>
              <a:t>воспитанникам лагеря любви к родной земле, формирование чувства хозяина земли;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-Получение </a:t>
            </a:r>
            <a:r>
              <a:rPr lang="ru-RU" sz="1600" b="1" dirty="0">
                <a:solidFill>
                  <a:srgbClr val="0000FF"/>
                </a:solidFill>
              </a:rPr>
              <a:t>дохода от реализации с/</a:t>
            </a:r>
            <a:r>
              <a:rPr lang="ru-RU" sz="1600" b="1" dirty="0" err="1">
                <a:solidFill>
                  <a:srgbClr val="0000FF"/>
                </a:solidFill>
              </a:rPr>
              <a:t>х</a:t>
            </a:r>
            <a:r>
              <a:rPr lang="ru-RU" sz="1600" b="1" dirty="0">
                <a:solidFill>
                  <a:srgbClr val="0000FF"/>
                </a:solidFill>
              </a:rPr>
              <a:t> продукции;</a:t>
            </a:r>
            <a:br>
              <a:rPr lang="ru-RU" sz="1600" b="1" dirty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-Обеспечение </a:t>
            </a:r>
            <a:r>
              <a:rPr lang="ru-RU" sz="1600" b="1" dirty="0">
                <a:solidFill>
                  <a:srgbClr val="0000FF"/>
                </a:solidFill>
              </a:rPr>
              <a:t>школьной столовой экологически чистой продукцией;</a:t>
            </a:r>
            <a:br>
              <a:rPr lang="ru-RU" sz="1600" b="1" dirty="0">
                <a:solidFill>
                  <a:srgbClr val="0000FF"/>
                </a:solidFill>
              </a:rPr>
            </a:br>
            <a:endParaRPr lang="ru-RU" sz="1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6394722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600" b="1" dirty="0">
                <a:solidFill>
                  <a:srgbClr val="FF0000"/>
                </a:solidFill>
              </a:rPr>
              <a:t>В процессе реализации программы предполагается достижение определенных общих результатов обучения:</a:t>
            </a:r>
            <a:r>
              <a:rPr lang="ru-RU" sz="2200" b="1" dirty="0">
                <a:solidFill>
                  <a:srgbClr val="0000FF"/>
                </a:solidFill>
              </a:rPr>
              <a:t/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- когнитивные (знания, навыки, умения, полученные на трудовых занятиях)</a:t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- мотивационные (появление желания у ребенка заниматься данным видом деятельности)</a:t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- эмоциональные (развитие  качеств позитивно положительного состояния – удовлетворенности, любознательности,  стремление познавать  и открывать новое и др.)</a:t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- коммуникативные (понимание и принятие норм и правил общения, поведения, взаимоуважения, доброжелательности, ответственности и обязательности, признания прав всякого человека на самостоятельность и независимость)</a:t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- </a:t>
            </a:r>
            <a:r>
              <a:rPr lang="ru-RU" sz="2200" b="1" dirty="0" err="1">
                <a:solidFill>
                  <a:srgbClr val="0000FF"/>
                </a:solidFill>
              </a:rPr>
              <a:t>креативные</a:t>
            </a:r>
            <a:r>
              <a:rPr lang="ru-RU" sz="2200" b="1" dirty="0">
                <a:solidFill>
                  <a:srgbClr val="0000FF"/>
                </a:solidFill>
              </a:rPr>
              <a:t> (творческое восприятие окружающей действительности, потребность создания нового, поиск нестандартного решения, получения удовлетворения от творческого процесса).</a:t>
            </a:r>
            <a:br>
              <a:rPr lang="ru-RU" sz="2200" b="1" dirty="0">
                <a:solidFill>
                  <a:srgbClr val="0000FF"/>
                </a:solidFill>
              </a:rPr>
            </a:br>
            <a:r>
              <a:rPr lang="ru-RU" sz="2200" b="1" dirty="0">
                <a:solidFill>
                  <a:srgbClr val="0000FF"/>
                </a:solidFill>
              </a:rPr>
              <a:t>Посредством программы создается воспитательно-образовательное пространство, новые возможности для социализации и сознательной профориентации учащихся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5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61048"/>
            <a:ext cx="4248472" cy="2748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5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60648"/>
            <a:ext cx="432048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4788024" cy="6928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Документ" r:id="rId7" imgW="6388408" imgH="9266756" progId="Word.Document.12">
                  <p:embed/>
                </p:oleObj>
              </mc:Choice>
              <mc:Fallback>
                <p:oleObj name="Документ" r:id="rId7" imgW="6388408" imgH="9266756" progId="Word.Document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788024" cy="69287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577695" y="3356992"/>
            <a:ext cx="64908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Любим мы </a:t>
            </a:r>
            <a:r>
              <a:rPr lang="ru-RU" sz="36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помидор,укроп</a:t>
            </a:r>
            <a:r>
              <a:rPr lang="ru-RU" sz="36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и огурец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6858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u="sng" dirty="0" smtClean="0"/>
              <a:t> </a:t>
            </a:r>
            <a:r>
              <a:rPr lang="ru-RU" sz="3100" b="1" u="sng" dirty="0">
                <a:solidFill>
                  <a:srgbClr val="C00000"/>
                </a:solidFill>
              </a:rPr>
              <a:t>Оценка эффективности реализации Программы.</a:t>
            </a:r>
            <a:r>
              <a:rPr lang="ru-RU" sz="3100" b="1" dirty="0" smtClean="0">
                <a:solidFill>
                  <a:srgbClr val="0000FF"/>
                </a:solidFill>
              </a:rPr>
              <a:t/>
            </a:r>
            <a:br>
              <a:rPr lang="ru-RU" sz="3100" b="1" dirty="0" smtClean="0">
                <a:solidFill>
                  <a:srgbClr val="0000FF"/>
                </a:solidFill>
              </a:rPr>
            </a:br>
            <a:r>
              <a:rPr lang="ru-RU" sz="3100" b="1" dirty="0">
                <a:solidFill>
                  <a:srgbClr val="0000FF"/>
                </a:solidFill>
              </a:rPr>
              <a:t> </a:t>
            </a:r>
            <a:r>
              <a:rPr lang="ru-RU" sz="3000" b="1" dirty="0">
                <a:solidFill>
                  <a:srgbClr val="0000FF"/>
                </a:solidFill>
              </a:rPr>
              <a:t>Критерии эффективности воспитательной системы.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 err="1">
                <a:solidFill>
                  <a:srgbClr val="0000FF"/>
                </a:solidFill>
              </a:rPr>
              <a:t>Сформированность</a:t>
            </a:r>
            <a:r>
              <a:rPr lang="ru-RU" sz="3000" b="1" dirty="0">
                <a:solidFill>
                  <a:srgbClr val="0000FF"/>
                </a:solidFill>
              </a:rPr>
              <a:t> уровня воспитанности обучающихся.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>
                <a:solidFill>
                  <a:srgbClr val="0000FF"/>
                </a:solidFill>
              </a:rPr>
              <a:t>Удовлетворенность обучающимися, родителями и педагогами жизнедеятельностью школы.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 err="1">
                <a:solidFill>
                  <a:srgbClr val="0000FF"/>
                </a:solidFill>
              </a:rPr>
              <a:t>Сформированность</a:t>
            </a:r>
            <a:r>
              <a:rPr lang="ru-RU" sz="3000" b="1" dirty="0">
                <a:solidFill>
                  <a:srgbClr val="0000FF"/>
                </a:solidFill>
              </a:rPr>
              <a:t> учебных интересов.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>
                <a:solidFill>
                  <a:srgbClr val="0000FF"/>
                </a:solidFill>
              </a:rPr>
              <a:t>Развитость творческих способностей.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>
                <a:solidFill>
                  <a:srgbClr val="0000FF"/>
                </a:solidFill>
              </a:rPr>
              <a:t>Фактический результат деятельности трудового лагеря.</a:t>
            </a:r>
            <a:r>
              <a:rPr lang="ru-RU" sz="3000" b="1" dirty="0" smtClean="0">
                <a:solidFill>
                  <a:srgbClr val="0000FF"/>
                </a:solidFill>
              </a:rPr>
              <a:t/>
            </a:r>
            <a:br>
              <a:rPr lang="ru-RU" sz="3000" b="1" dirty="0" smtClean="0">
                <a:solidFill>
                  <a:srgbClr val="0000FF"/>
                </a:solidFill>
              </a:rPr>
            </a:br>
            <a:r>
              <a:rPr lang="ru-RU" sz="3000" b="1" dirty="0">
                <a:solidFill>
                  <a:srgbClr val="0000FF"/>
                </a:solidFill>
              </a:rPr>
              <a:t>Наличие и результативность самоуправления лагеря.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604448" cy="6858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Значимость, актуальность решения проблемы организации оздоровления, отдыха и  занятости детей в МБОУ КХСОШ подтверждается рядом факторов: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Отдаленность села от культурных 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центров республики,  поэтому решение проблемы  безнадзорности детей в летний период   особо важно  для родителей и социума;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трудоустройство школьников, обеспечение сбалансированного,  здорового, полноценного питания для детей из многодетных, малообеспеченных и малоимущих семей  является одной из приоритетных задач  школы в области сохранения здоровья обучающихся; 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детей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находящихся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социально-опасном положении, состоящие на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внутришкольном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учёте;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обеспечить занятость и трудоустройство, благоприятную среду развития для  детей данной группы;</a:t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179512" y="1484784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79512" y="2996952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179512" y="4869160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179512" y="5517232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5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03244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PC_zam\Desktop\ФОТО Лето 2017\лето 2017\IMG_44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88640"/>
            <a:ext cx="475252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F:\Сорняк шоу 2017\Лето 2017 2 374.JPG"/>
          <p:cNvPicPr/>
          <p:nvPr/>
        </p:nvPicPr>
        <p:blipFill>
          <a:blip r:embed="rId4" cstate="print"/>
          <a:srcRect t="10513" r="5381"/>
          <a:stretch>
            <a:fillRect/>
          </a:stretch>
        </p:blipFill>
        <p:spPr bwMode="auto">
          <a:xfrm>
            <a:off x="4211960" y="3429000"/>
            <a:ext cx="468052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F:\Сорняк шоу 2017\Лето 2017 2 47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140968"/>
            <a:ext cx="417646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087187" y="2967335"/>
            <a:ext cx="496962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У нас все любят труд</a:t>
            </a:r>
            <a:endParaRPr lang="ru-RU" sz="4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63691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Мониторинг по результатам исследования  по методике «Карта самооценки обучающимся и оценки педагогом компетентности обучающегося» (для 12-16 лет) за три сезона лагеря труда и отдыха «Байа5антай </a:t>
            </a:r>
            <a:r>
              <a:rPr lang="ru-RU" sz="2200" b="1" dirty="0" err="1" smtClean="0">
                <a:solidFill>
                  <a:srgbClr val="FF0000"/>
                </a:solidFill>
              </a:rPr>
              <a:t>кэскилэ</a:t>
            </a:r>
            <a:r>
              <a:rPr lang="ru-RU" sz="2200" b="1" dirty="0" smtClean="0">
                <a:solidFill>
                  <a:srgbClr val="FF0000"/>
                </a:solidFill>
              </a:rPr>
              <a:t>»  отряда «Юный овощевод» за 2017 г.:</a:t>
            </a:r>
            <a:r>
              <a:rPr lang="ru-RU" sz="2700" b="1" dirty="0" smtClean="0">
                <a:solidFill>
                  <a:srgbClr val="FF0000"/>
                </a:solidFill>
              </a:rPr>
              <a:t/>
            </a:r>
            <a:br>
              <a:rPr lang="ru-RU" sz="2700" b="1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65024" y="1465595"/>
          <a:ext cx="8155446" cy="4319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"/>
                <a:gridCol w="2077946"/>
                <a:gridCol w="1182988"/>
                <a:gridCol w="1182988"/>
                <a:gridCol w="1182988"/>
                <a:gridCol w="1182988"/>
                <a:gridCol w="1182988"/>
              </a:tblGrid>
              <a:tr h="763461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Структура вопросов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Высокий уровень в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Хороший уровень в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уровень в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Низкий уровень в %</a:t>
                      </a:r>
                    </a:p>
                  </a:txBody>
                  <a:tcPr marL="68580" marR="68580" marT="0" marB="0"/>
                </a:tc>
              </a:tr>
              <a:tr h="1000173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Пункты 1, 2, 9 – опыт освоения теоретической информации.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59 - 84,2%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 – 8,57%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5- 7,14%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5726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Пункты 3, 4 – опыт практической деятельности.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 – 87,1%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 – 12,85%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4401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Пункты 5, 6 – опыт творчества.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 – 88,5%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 – 11,42%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0 -0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5869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Пункты 7, 8 – опыт коммуникации.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22-31,4%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42-60%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6-8,6%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C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0-0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C:\Users\PC_zam\Desktop\НПА\нпа1\фото\20150924_134305.jpg"/>
          <p:cNvPicPr>
            <a:picLocks noChangeAspect="1" noChangeArrowheads="1"/>
          </p:cNvPicPr>
          <p:nvPr/>
        </p:nvPicPr>
        <p:blipFill>
          <a:blip r:embed="rId2" cstate="print"/>
          <a:srcRect t="12903" r="1613" b="18280"/>
          <a:stretch>
            <a:fillRect/>
          </a:stretch>
        </p:blipFill>
        <p:spPr bwMode="auto">
          <a:xfrm>
            <a:off x="179512" y="188640"/>
            <a:ext cx="474863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1" name="Picture 3" descr="C:\Users\PC_zam\Desktop\НПА\нпа1\фото\20150924_173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39" y="188640"/>
            <a:ext cx="41284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2" name="Picture 4" descr="C:\Users\PC_zam\Desktop\НПА\нпа1\фото\20150924_173840.jpg"/>
          <p:cNvPicPr>
            <a:picLocks noChangeAspect="1" noChangeArrowheads="1"/>
          </p:cNvPicPr>
          <p:nvPr/>
        </p:nvPicPr>
        <p:blipFill>
          <a:blip r:embed="rId4" cstate="print"/>
          <a:srcRect r="4326"/>
          <a:stretch>
            <a:fillRect/>
          </a:stretch>
        </p:blipFill>
        <p:spPr bwMode="auto">
          <a:xfrm>
            <a:off x="179512" y="3240360"/>
            <a:ext cx="4392488" cy="3443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3" name="Picture 5" descr="C:\Users\PC_zam\Desktop\НПА\нпа1\фото\20150924_173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7" y="335699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9166" y="2708920"/>
            <a:ext cx="67056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Праздник «Осенний бал»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52928" cy="6583362"/>
          </a:xfrm>
        </p:spPr>
        <p:txBody>
          <a:bodyPr>
            <a:normAutofit fontScale="90000"/>
          </a:bodyPr>
          <a:lstStyle/>
          <a:p>
            <a:pPr algn="l" fontAlgn="base"/>
            <a:r>
              <a:rPr lang="ru-RU" sz="2700" b="1" dirty="0">
                <a:solidFill>
                  <a:srgbClr val="FF0000"/>
                </a:solidFill>
              </a:rPr>
              <a:t>По итогам трех смен лагеря </a:t>
            </a:r>
            <a:r>
              <a:rPr lang="ru-RU" sz="2700" b="1" dirty="0" smtClean="0">
                <a:solidFill>
                  <a:srgbClr val="FF0000"/>
                </a:solidFill>
              </a:rPr>
              <a:t>проводится мониторинг </a:t>
            </a:r>
            <a:r>
              <a:rPr lang="ru-RU" sz="2700" b="1" dirty="0">
                <a:solidFill>
                  <a:srgbClr val="FF0000"/>
                </a:solidFill>
              </a:rPr>
              <a:t>самооценки обучающихся по программе «Трудовое воспитание </a:t>
            </a:r>
            <a:r>
              <a:rPr lang="ru-RU" sz="2700" b="1" dirty="0" smtClean="0">
                <a:solidFill>
                  <a:srgbClr val="FF0000"/>
                </a:solidFill>
              </a:rPr>
              <a:t>– </a:t>
            </a:r>
            <a:r>
              <a:rPr lang="ru-RU" sz="2700" b="1" dirty="0">
                <a:solidFill>
                  <a:srgbClr val="FF0000"/>
                </a:solidFill>
              </a:rPr>
              <a:t>залог успешной социализации школьников».</a:t>
            </a:r>
            <a:r>
              <a:rPr lang="ru-RU" sz="2700" b="1" dirty="0">
                <a:solidFill>
                  <a:srgbClr val="0000FF"/>
                </a:solidFill>
              </a:rPr>
              <a:t> </a:t>
            </a:r>
            <a:r>
              <a:rPr lang="ru-RU" sz="2700" b="1" dirty="0" smtClean="0">
                <a:solidFill>
                  <a:srgbClr val="0000FF"/>
                </a:solidFill>
              </a:rPr>
              <a:t/>
            </a:r>
            <a:br>
              <a:rPr lang="ru-RU" sz="2700" b="1" dirty="0" smtClean="0">
                <a:solidFill>
                  <a:srgbClr val="0000FF"/>
                </a:solidFill>
              </a:rPr>
            </a:br>
            <a:r>
              <a:rPr lang="ru-RU" sz="2700" b="1" dirty="0" smtClean="0">
                <a:solidFill>
                  <a:srgbClr val="0000FF"/>
                </a:solidFill>
              </a:rPr>
              <a:t>По </a:t>
            </a:r>
            <a:r>
              <a:rPr lang="ru-RU" sz="2700" b="1" dirty="0">
                <a:solidFill>
                  <a:srgbClr val="0000FF"/>
                </a:solidFill>
              </a:rPr>
              <a:t>результатам этого мониторинга </a:t>
            </a:r>
            <a:r>
              <a:rPr lang="ru-RU" sz="2700" b="1" dirty="0" smtClean="0">
                <a:solidFill>
                  <a:srgbClr val="0000FF"/>
                </a:solidFill>
              </a:rPr>
              <a:t>выявляется, </a:t>
            </a:r>
            <a:r>
              <a:rPr lang="ru-RU" sz="2700" b="1" dirty="0">
                <a:solidFill>
                  <a:srgbClr val="0000FF"/>
                </a:solidFill>
              </a:rPr>
              <a:t>что воспитанники лагеря хорошо усвоили теоретические информации, получили достаточный опыт практической деятельности в </a:t>
            </a:r>
            <a:r>
              <a:rPr lang="ru-RU" sz="2700" b="1" dirty="0" err="1">
                <a:solidFill>
                  <a:srgbClr val="0000FF"/>
                </a:solidFill>
              </a:rPr>
              <a:t>агротехнологической</a:t>
            </a:r>
            <a:r>
              <a:rPr lang="ru-RU" sz="2700" b="1" dirty="0">
                <a:solidFill>
                  <a:srgbClr val="0000FF"/>
                </a:solidFill>
              </a:rPr>
              <a:t> работе. Уровень творчества воспитанников лагеря высокий. По коммуникативным умениям и навыкам воспитателям лагеря в дальнейшем усиленно работать. На уровень коммуникативных умений и навыков влияет и то, что лагерь посещают разновозрастные </a:t>
            </a:r>
            <a:r>
              <a:rPr lang="ru-RU" sz="2800" b="1" dirty="0">
                <a:solidFill>
                  <a:srgbClr val="0000FF"/>
                </a:solidFill>
              </a:rPr>
              <a:t>дети.</a:t>
            </a: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400" b="1" dirty="0">
                <a:solidFill>
                  <a:srgbClr val="FF0000"/>
                </a:solidFill>
              </a:rPr>
              <a:t>Уровень </a:t>
            </a:r>
            <a:r>
              <a:rPr lang="ru-RU" sz="2400" b="1" dirty="0" err="1">
                <a:solidFill>
                  <a:srgbClr val="FF0000"/>
                </a:solidFill>
              </a:rPr>
              <a:t>сформированности</a:t>
            </a:r>
            <a:r>
              <a:rPr lang="ru-RU" sz="2400" b="1" dirty="0">
                <a:solidFill>
                  <a:srgbClr val="FF0000"/>
                </a:solidFill>
              </a:rPr>
              <a:t> социально - трудовой компетенции воспитанников отряда «Юный овощевод» по профилю «Цветоводство»: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0" y="1397000"/>
          <a:ext cx="8784975" cy="5465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</a:tblGrid>
              <a:tr h="1168390"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Теоретическое знание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Практические навыки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Научно-исследовательская работа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Использование приобретенные ЗУ в практической деятельности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Уровень компетентности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85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385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61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59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37814"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знать: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-основные группы цветов;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-экологическую, эстетическую и практическую роль;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-принципы размножения и размещения в помещении;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правила ухода за цветами;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уметь: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-самостоятельно ухаживать, пересаживать;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-определить виды цветов;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научиться: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-оформить доклады;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наблюдать и ставить опыты;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-составить коллекции цветов;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участие в НПК, конкурсах;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знать и уметь: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-составить рекомендации по содержанию и ухода за цветами;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уметь размножить цветы черенками, семенами, отводками;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70 воспитанников .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538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Уровень </a:t>
            </a:r>
            <a:r>
              <a:rPr lang="ru-RU" sz="2400" b="1" dirty="0" err="1">
                <a:solidFill>
                  <a:srgbClr val="FF0000"/>
                </a:solidFill>
              </a:rPr>
              <a:t>сформированности</a:t>
            </a:r>
            <a:r>
              <a:rPr lang="ru-RU" sz="2400" b="1" dirty="0">
                <a:solidFill>
                  <a:srgbClr val="FF0000"/>
                </a:solidFill>
              </a:rPr>
              <a:t> социально - трудовой компетенции воспитанников отряда «Юный овощевод» по профилю «Овощеводство»: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5" y="1397000"/>
          <a:ext cx="8784975" cy="513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  <a:gridCol w="585665"/>
              </a:tblGrid>
              <a:tr h="370840"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Теоретическое знание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Практические навыки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Научно-исследовательская работа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Использование приобретенные ЗУ в практической деятельности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Уровень компетентности</a:t>
                      </a:r>
                      <a:endParaRPr lang="ru-RU" sz="1800" b="1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58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54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знать: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-основные характеристики овощных культур;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-понятия «качество семян, чистота, всхожесть, хозяйственная годность семян»;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-правила ухода за ними;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уметь: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-правила выращивания рассады; сроки высева семян, основные способы посева;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-правила ухода за посевами и посадками овощных культур;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научиться: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-оформить доклады;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наблюдать и ставить опыты;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-составить коллекции цветов;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участие в НПК, конкурсах;</a:t>
                      </a: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Должны знать и уметь: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-составить рекомендации по содержанию и ухода за овощами;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выступать перед аудиторией;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 fontAlgn="base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70 воспитанников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 descr="C:\Users\PC_zam\Desktop\НПА\нпа1\фото\20150924_1309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0"/>
            <a:ext cx="4475989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7" name="Picture 3" descr="C:\Users\PC_zam\Desktop\НПА\нпа1\фото\20150924_130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8012" y="188640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8" name="Picture 4" descr="C:\Users\PC_zam\Desktop\НПА\нпа1\фото\20150924_1316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347610"/>
            <a:ext cx="4392488" cy="3294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9" name="Picture 5" descr="C:\Users\PC_zam\Desktop\НПА\нпа1\фото\20150924_133240.jpg"/>
          <p:cNvPicPr>
            <a:picLocks noChangeAspect="1" noChangeArrowheads="1"/>
          </p:cNvPicPr>
          <p:nvPr/>
        </p:nvPicPr>
        <p:blipFill>
          <a:blip r:embed="rId5" cstate="print"/>
          <a:srcRect l="9613" t="20142" r="14872" b="17746"/>
          <a:stretch>
            <a:fillRect/>
          </a:stretch>
        </p:blipFill>
        <p:spPr bwMode="auto">
          <a:xfrm>
            <a:off x="4644009" y="3717032"/>
            <a:ext cx="432047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411760" y="2924944"/>
            <a:ext cx="46085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Дары  осени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424936" cy="6336704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00FF"/>
                </a:solidFill>
              </a:rPr>
              <a:t>Отчетная деятельность лагеря  проходит в виде организации выставок, участия ребят в соревнованиях, конкурсах и проектах, научно - практических конференциях. По итогам летней занятости детей в начале учебного года традиционно проводится «Вечер лагерей», где подводятся итоги работы лагерей, награждаются особо отличившиеся воспитанники.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Уже 4-й год традиционно проводится </a:t>
            </a:r>
            <a:r>
              <a:rPr lang="ru-RU" sz="2400" b="1" dirty="0">
                <a:solidFill>
                  <a:srgbClr val="FF0000"/>
                </a:solidFill>
              </a:rPr>
              <a:t>конкурс «Юный сельский труженик</a:t>
            </a:r>
            <a:r>
              <a:rPr lang="ru-RU" sz="2400" b="1" dirty="0">
                <a:solidFill>
                  <a:srgbClr val="0000FF"/>
                </a:solidFill>
              </a:rPr>
              <a:t>», где активное участие принимают воспитанники лагеря труда и отдыха «Байа5антай </a:t>
            </a:r>
            <a:r>
              <a:rPr lang="ru-RU" sz="2400" b="1" dirty="0" err="1">
                <a:solidFill>
                  <a:srgbClr val="0000FF"/>
                </a:solidFill>
              </a:rPr>
              <a:t>кэскилэ</a:t>
            </a:r>
            <a:r>
              <a:rPr lang="ru-RU" sz="2400" b="1" dirty="0">
                <a:solidFill>
                  <a:srgbClr val="0000FF"/>
                </a:solidFill>
              </a:rPr>
              <a:t>», отряда «Юный овощевод». </a:t>
            </a: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Конкурс </a:t>
            </a:r>
            <a:r>
              <a:rPr lang="ru-RU" sz="2400" b="1" dirty="0">
                <a:solidFill>
                  <a:srgbClr val="0000FF"/>
                </a:solidFill>
              </a:rPr>
              <a:t>проходит по </a:t>
            </a:r>
            <a:r>
              <a:rPr lang="ru-RU" sz="2400" b="1" u="sng" dirty="0">
                <a:solidFill>
                  <a:srgbClr val="0000FF"/>
                </a:solidFill>
              </a:rPr>
              <a:t>5  номинациям: </a:t>
            </a:r>
            <a:r>
              <a:rPr lang="ru-RU" sz="2400" b="1" dirty="0">
                <a:solidFill>
                  <a:srgbClr val="0000FF"/>
                </a:solidFill>
              </a:rPr>
              <a:t>Юный овощевод, Юный механизатор, Лучший сенокосец, Лучший животновод, Лучшая хозяйка усадьбы.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 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 </a:t>
            </a:r>
            <a:r>
              <a:rPr lang="ru-RU" sz="2000" b="1" dirty="0">
                <a:solidFill>
                  <a:srgbClr val="0000FF"/>
                </a:solidFill>
              </a:rPr>
              <a:t/>
            </a:r>
            <a:br>
              <a:rPr lang="ru-RU" sz="2000" b="1" dirty="0">
                <a:solidFill>
                  <a:srgbClr val="0000FF"/>
                </a:solidFill>
              </a:rPr>
            </a:br>
            <a:endParaRPr lang="ru-RU" sz="2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6525344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1900" b="1" dirty="0" smtClean="0">
                <a:solidFill>
                  <a:srgbClr val="FF0000"/>
                </a:solidFill>
              </a:rPr>
              <a:t>Анализ и система оценки достижений, планируемых результатов освоения программы «Трудовое воспитание- залог успешной социализации школьников»</a:t>
            </a:r>
            <a:br>
              <a:rPr lang="ru-RU" sz="1900" b="1" dirty="0" smtClean="0">
                <a:solidFill>
                  <a:srgbClr val="FF0000"/>
                </a:solidFill>
              </a:rPr>
            </a:br>
            <a:r>
              <a:rPr lang="ru-RU" sz="1900" b="1" dirty="0" smtClean="0">
                <a:solidFill>
                  <a:srgbClr val="0000FF"/>
                </a:solidFill>
              </a:rPr>
              <a:t> Методики определения эффективности реализации программы:</a:t>
            </a:r>
            <a:br>
              <a:rPr lang="ru-RU" sz="1900" b="1" dirty="0" smtClean="0">
                <a:solidFill>
                  <a:srgbClr val="0000FF"/>
                </a:solidFill>
              </a:rPr>
            </a:br>
            <a:r>
              <a:rPr lang="ru-RU" sz="1900" b="1" dirty="0" smtClean="0">
                <a:solidFill>
                  <a:srgbClr val="0000FF"/>
                </a:solidFill>
              </a:rPr>
              <a:t>Контроль, или проверка результатов обучения, является обязательным компонентом процесса обучения. Контроль позволяет определить эффективность обучения по программе, помогает детям, родителям, педагогам увидеть результаты своего труда, что создает хороший психологический климат в </a:t>
            </a:r>
            <a:r>
              <a:rPr lang="ru-RU" sz="1900" b="1" dirty="0" smtClean="0">
                <a:solidFill>
                  <a:srgbClr val="0000FF"/>
                </a:solidFill>
                <a:hlinkClick r:id="rId2" tooltip="Колл"/>
              </a:rPr>
              <a:t>коллективе</a:t>
            </a:r>
            <a:r>
              <a:rPr lang="ru-RU" sz="1900" b="1" dirty="0" smtClean="0">
                <a:solidFill>
                  <a:srgbClr val="0000FF"/>
                </a:solidFill>
              </a:rPr>
              <a:t> и повышает самооценку самого обучающегося. В отличие от общего образования, где процесс выявления результатов </a:t>
            </a:r>
            <a:r>
              <a:rPr lang="ru-RU" sz="1900" b="1" dirty="0" smtClean="0">
                <a:solidFill>
                  <a:srgbClr val="0000FF"/>
                </a:solidFill>
                <a:hlinkClick r:id="rId3" tooltip="Образовательная деятельность"/>
              </a:rPr>
              <a:t>образовательной деятельности</a:t>
            </a:r>
            <a:r>
              <a:rPr lang="ru-RU" sz="1900" b="1" dirty="0" smtClean="0">
                <a:solidFill>
                  <a:srgbClr val="0000FF"/>
                </a:solidFill>
              </a:rPr>
              <a:t> обучающихся достаточно четко определен, в </a:t>
            </a:r>
            <a:r>
              <a:rPr lang="ru-RU" sz="1900" b="1" dirty="0" smtClean="0">
                <a:solidFill>
                  <a:srgbClr val="0000FF"/>
                </a:solidFill>
                <a:hlinkClick r:id="rId4" tooltip="Дополнительное образование"/>
              </a:rPr>
              <a:t>дополнительном образовании</a:t>
            </a:r>
            <a:r>
              <a:rPr lang="ru-RU" sz="1900" b="1" dirty="0" smtClean="0">
                <a:solidFill>
                  <a:srgbClr val="0000FF"/>
                </a:solidFill>
              </a:rPr>
              <a:t> лагеря труда и отдыха  детей этот вопрос вызывает реальные затруднения у педагогов.</a:t>
            </a:r>
            <a:br>
              <a:rPr lang="ru-RU" sz="1900" b="1" dirty="0" smtClean="0">
                <a:solidFill>
                  <a:srgbClr val="0000FF"/>
                </a:solidFill>
              </a:rPr>
            </a:br>
            <a:r>
              <a:rPr lang="ru-RU" sz="1900" b="1" dirty="0" smtClean="0">
                <a:solidFill>
                  <a:srgbClr val="0000FF"/>
                </a:solidFill>
              </a:rPr>
              <a:t>Из всех методик наиболее оптимальными и </a:t>
            </a:r>
            <a:r>
              <a:rPr lang="ru-RU" sz="1900" b="1" dirty="0" err="1" smtClean="0">
                <a:solidFill>
                  <a:srgbClr val="0000FF"/>
                </a:solidFill>
              </a:rPr>
              <a:t>компетентностными</a:t>
            </a:r>
            <a:r>
              <a:rPr lang="ru-RU" sz="1900" b="1" dirty="0" smtClean="0">
                <a:solidFill>
                  <a:srgbClr val="0000FF"/>
                </a:solidFill>
              </a:rPr>
              <a:t>, по нашему мнению,  являются:  «</a:t>
            </a:r>
            <a:r>
              <a:rPr lang="ru-RU" sz="1900" b="1" dirty="0" err="1" smtClean="0">
                <a:solidFill>
                  <a:srgbClr val="0000FF"/>
                </a:solidFill>
              </a:rPr>
              <a:t>Портфолио</a:t>
            </a:r>
            <a:r>
              <a:rPr lang="ru-RU" sz="1900" b="1" dirty="0" smtClean="0">
                <a:solidFill>
                  <a:srgbClr val="0000FF"/>
                </a:solidFill>
              </a:rPr>
              <a:t> учащегося», «Педагогический дневник», «График  достижений учащегося», «Карта самооценки обучающимся и оценки педагогом компетентности обучающегося», «Защита рефератов», «Мониторинг результатов обучения ребенка по программе», «Мониторинг личностного </a:t>
            </a:r>
            <a:r>
              <a:rPr lang="ru-RU" sz="1900" b="1" dirty="0" smtClean="0">
                <a:solidFill>
                  <a:srgbClr val="0000FF"/>
                </a:solidFill>
                <a:hlinkClick r:id="rId5" tooltip="Развитие ребенка"/>
              </a:rPr>
              <a:t>развития ребенка</a:t>
            </a:r>
            <a:r>
              <a:rPr lang="ru-RU" sz="1900" b="1" dirty="0" smtClean="0">
                <a:solidFill>
                  <a:srgbClr val="0000FF"/>
                </a:solidFill>
              </a:rPr>
              <a:t> в процессе освоения им программы». </a:t>
            </a:r>
            <a:br>
              <a:rPr lang="ru-RU" sz="1900" b="1" dirty="0" smtClean="0">
                <a:solidFill>
                  <a:srgbClr val="0000FF"/>
                </a:solidFill>
              </a:rPr>
            </a:br>
            <a:r>
              <a:rPr lang="ru-RU" sz="1900" b="1" dirty="0" smtClean="0">
                <a:solidFill>
                  <a:srgbClr val="0000FF"/>
                </a:solidFill>
              </a:rPr>
              <a:t>У всех воспитанников лагеря имеется «</a:t>
            </a:r>
            <a:r>
              <a:rPr lang="ru-RU" sz="1900" b="1" dirty="0" err="1" smtClean="0">
                <a:solidFill>
                  <a:srgbClr val="0000FF"/>
                </a:solidFill>
              </a:rPr>
              <a:t>Портфолио</a:t>
            </a:r>
            <a:r>
              <a:rPr lang="ru-RU" sz="1900" b="1" dirty="0" smtClean="0">
                <a:solidFill>
                  <a:srgbClr val="0000FF"/>
                </a:solidFill>
              </a:rPr>
              <a:t> учащегося», где фиксируются их успехи и достижения в разных конкурсах, НПК, выставках, соревнованиях.</a:t>
            </a:r>
            <a:r>
              <a:rPr lang="ru-RU" sz="1800" b="1" dirty="0" smtClean="0">
                <a:solidFill>
                  <a:srgbClr val="0000FF"/>
                </a:solidFill>
              </a:rPr>
              <a:t/>
            </a:r>
            <a:br>
              <a:rPr lang="ru-RU" sz="1800" b="1" dirty="0" smtClean="0">
                <a:solidFill>
                  <a:srgbClr val="0000FF"/>
                </a:solidFill>
              </a:rPr>
            </a:br>
            <a:endParaRPr lang="ru-RU" sz="1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9" name="Picture 3" descr="C:\Users\acer\Desktop\личная галерея\DCIM\Camera\20160910_111110.jpg"/>
          <p:cNvPicPr>
            <a:picLocks noChangeAspect="1" noChangeArrowheads="1"/>
          </p:cNvPicPr>
          <p:nvPr/>
        </p:nvPicPr>
        <p:blipFill>
          <a:blip r:embed="rId2" cstate="print"/>
          <a:srcRect l="2751" t="5901" r="23225" b="13251"/>
          <a:stretch>
            <a:fillRect/>
          </a:stretch>
        </p:blipFill>
        <p:spPr bwMode="auto">
          <a:xfrm>
            <a:off x="4788024" y="188640"/>
            <a:ext cx="3955764" cy="3240360"/>
          </a:xfrm>
          <a:prstGeom prst="rect">
            <a:avLst/>
          </a:prstGeom>
          <a:noFill/>
        </p:spPr>
      </p:pic>
      <p:pic>
        <p:nvPicPr>
          <p:cNvPr id="50181" name="Picture 5" descr="C:\Users\acer\Desktop\личная галерея\DCIM\Camera\20160910_123308.jpg"/>
          <p:cNvPicPr>
            <a:picLocks noChangeAspect="1" noChangeArrowheads="1"/>
          </p:cNvPicPr>
          <p:nvPr/>
        </p:nvPicPr>
        <p:blipFill>
          <a:blip r:embed="rId3" cstate="print"/>
          <a:srcRect t="12201"/>
          <a:stretch>
            <a:fillRect/>
          </a:stretch>
        </p:blipFill>
        <p:spPr bwMode="auto">
          <a:xfrm>
            <a:off x="4461086" y="3573016"/>
            <a:ext cx="4483441" cy="2952328"/>
          </a:xfrm>
          <a:prstGeom prst="rect">
            <a:avLst/>
          </a:prstGeom>
          <a:noFill/>
        </p:spPr>
      </p:pic>
      <p:pic>
        <p:nvPicPr>
          <p:cNvPr id="50182" name="Picture 6" descr="C:\Users\acer\Desktop\личная галерея\DCIM\Camera\20160910_112422.jpg"/>
          <p:cNvPicPr>
            <a:picLocks noChangeAspect="1" noChangeArrowheads="1"/>
          </p:cNvPicPr>
          <p:nvPr/>
        </p:nvPicPr>
        <p:blipFill>
          <a:blip r:embed="rId4" cstate="print"/>
          <a:srcRect l="3538" t="20600" r="5901"/>
          <a:stretch>
            <a:fillRect/>
          </a:stretch>
        </p:blipFill>
        <p:spPr bwMode="auto">
          <a:xfrm>
            <a:off x="323528" y="260648"/>
            <a:ext cx="4320480" cy="3024336"/>
          </a:xfrm>
          <a:prstGeom prst="rect">
            <a:avLst/>
          </a:prstGeom>
          <a:noFill/>
        </p:spPr>
      </p:pic>
      <p:pic>
        <p:nvPicPr>
          <p:cNvPr id="50183" name="Picture 7" descr="C:\Users\acer\Desktop\личная галерея\DCIM\Camera\20160210_160945.jpg"/>
          <p:cNvPicPr>
            <a:picLocks noChangeAspect="1" noChangeArrowheads="1"/>
          </p:cNvPicPr>
          <p:nvPr/>
        </p:nvPicPr>
        <p:blipFill>
          <a:blip r:embed="rId5" cstate="print"/>
          <a:srcRect l="16925" t="27950" r="23225" b="11151"/>
          <a:stretch>
            <a:fillRect/>
          </a:stretch>
        </p:blipFill>
        <p:spPr bwMode="auto">
          <a:xfrm>
            <a:off x="179512" y="3358887"/>
            <a:ext cx="4176464" cy="3310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80920" cy="6408712"/>
          </a:xfrm>
        </p:spPr>
        <p:txBody>
          <a:bodyPr>
            <a:noAutofit/>
          </a:bodyPr>
          <a:lstStyle/>
          <a:p>
            <a:pPr algn="l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необходимость обеспечения реализации подростками своего права на труд, отдых,  адаптации к современным социальным условиям, предоставление возможности получить доход от своей трудовой деятельности - это особо актуально в сложившихся в стране экономических условиях; 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трудовых навыков, ценностного отношения к Труду осуществляется и  через организацию деятельности трудовых отрядов на базе детского оздоровительного лагеря с дневным пребыванием «Байа5антай </a:t>
            </a:r>
            <a:r>
              <a:rPr lang="ru-RU" sz="21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»;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комплексная реализация   школьных образовательных программ предусматривает проведение программных мероприятий  как в учебный период, так и в каникулярное время, развитие образовательной среды для творческого личностного самовыражения детей и подростков.</a:t>
            </a:r>
            <a:b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5-конечная звезда 2"/>
          <p:cNvSpPr/>
          <p:nvPr/>
        </p:nvSpPr>
        <p:spPr>
          <a:xfrm>
            <a:off x="395536" y="2420888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395536" y="4221088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323528" y="188640"/>
            <a:ext cx="25152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-315416"/>
            <a:ext cx="8686800" cy="7173416"/>
          </a:xfrm>
        </p:spPr>
        <p:txBody>
          <a:bodyPr>
            <a:noAutofit/>
          </a:bodyPr>
          <a:lstStyle/>
          <a:p>
            <a:r>
              <a:rPr lang="ru-RU" sz="1600" b="1" u="sng" dirty="0" smtClean="0">
                <a:solidFill>
                  <a:srgbClr val="FF0000"/>
                </a:solidFill>
              </a:rPr>
              <a:t>Достижения школы: 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- 2010г. Грант Президента РС (Я) по </a:t>
            </a:r>
            <a:r>
              <a:rPr lang="ru-RU" sz="1600" b="1" dirty="0" err="1" smtClean="0">
                <a:solidFill>
                  <a:srgbClr val="0000FF"/>
                </a:solidFill>
              </a:rPr>
              <a:t>гражданско</a:t>
            </a:r>
            <a:r>
              <a:rPr lang="ru-RU" sz="1600" b="1" dirty="0" smtClean="0">
                <a:solidFill>
                  <a:srgbClr val="0000FF"/>
                </a:solidFill>
              </a:rPr>
              <a:t>- патриотическому воспитанию;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-2012г.- Грант Правительства РС (Я) по проекту «Школа как центр организации сельского туризма в области краеведения»; 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-2013г.- статус «Республиканская экспериментальная площадка»;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- 2014г. Победитель Гранта МО РС(Я) в конкурсе Музеев;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- 2017г.- школа включена в общероссийскую базу «1000 лучших школ (ОУ) России»;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 -Победитель конкурса среди образовательных учреждений на Грант Главы РС (Я); 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Республиканский смотр - конкурс программ по организации отдыха детей и их оздоровления в детских оздоровительных лагерях в 2017 году.</a:t>
            </a:r>
            <a:r>
              <a:rPr lang="ru-RU" sz="1600" dirty="0" smtClean="0">
                <a:solidFill>
                  <a:srgbClr val="0000FF"/>
                </a:solidFill>
              </a:rPr>
              <a:t> </a:t>
            </a:r>
            <a:r>
              <a:rPr lang="ru-RU" sz="1600" b="1" u="sng" dirty="0" smtClean="0">
                <a:solidFill>
                  <a:srgbClr val="0000FF"/>
                </a:solidFill>
              </a:rPr>
              <a:t>Номинация:</a:t>
            </a:r>
            <a:r>
              <a:rPr lang="ru-RU" sz="1600" b="1" dirty="0" smtClean="0">
                <a:solidFill>
                  <a:srgbClr val="0000FF"/>
                </a:solidFill>
              </a:rPr>
              <a:t> «Программы, используемые по реализации направления трудового воспитания– 2 место;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-2018г.- Республиканский смотр-конкурс среди агрошкол – 3 место; 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</a:t>
            </a:r>
            <a:r>
              <a:rPr lang="en-US" sz="1600" b="1" dirty="0" smtClean="0">
                <a:solidFill>
                  <a:srgbClr val="0000FF"/>
                </a:solidFill>
              </a:rPr>
              <a:t>XVI </a:t>
            </a:r>
            <a:r>
              <a:rPr lang="ru-RU" sz="1600" b="1" dirty="0" smtClean="0">
                <a:solidFill>
                  <a:srgbClr val="0000FF"/>
                </a:solidFill>
              </a:rPr>
              <a:t>Международный конкурс имени А.С.Макаренко  г. Москва - 2 место.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- Директор МБОУ КХСОШ Охлопков А.Ф. награжден Медалью А.С.Макаренко за достижения в практической реализации «Педагогики дела»;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  - </a:t>
            </a:r>
            <a:r>
              <a:rPr lang="en-US" sz="1600" b="1" dirty="0" smtClean="0">
                <a:solidFill>
                  <a:srgbClr val="0000FF"/>
                </a:solidFill>
              </a:rPr>
              <a:t>XVI</a:t>
            </a:r>
            <a:r>
              <a:rPr lang="ru-RU" sz="1600" b="1" dirty="0" smtClean="0">
                <a:solidFill>
                  <a:srgbClr val="0000FF"/>
                </a:solidFill>
              </a:rPr>
              <a:t>  Международный конкурс имени Макаренко Программа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«Трудовое воспитание - залог успешной социализации школьников»лагеря труда и отдыха с дневным пребыванием «БАЙА5АНТАЙ КЭСКИЛЭ»(«Юный овощевод») </a:t>
            </a:r>
            <a:r>
              <a:rPr lang="ru-RU" sz="1600" b="1" dirty="0" smtClean="0">
                <a:solidFill>
                  <a:srgbClr val="0000FF"/>
                </a:solidFill>
              </a:rPr>
              <a:t>- Диплом 1 и 2 степени;</a:t>
            </a:r>
            <a:br>
              <a:rPr lang="ru-RU" sz="1600" b="1" dirty="0" smtClean="0">
                <a:solidFill>
                  <a:srgbClr val="0000FF"/>
                </a:solidFill>
              </a:rPr>
            </a:br>
            <a:r>
              <a:rPr lang="ru-RU" sz="1600" b="1" dirty="0" smtClean="0">
                <a:solidFill>
                  <a:srgbClr val="0000FF"/>
                </a:solidFill>
              </a:rPr>
              <a:t> - Всероссийский конкурс «Гражданское и патриотическое воспитание в образовании. Элита российского  образования Национальная премия в области образования -за отличные успехи в </a:t>
            </a:r>
            <a:r>
              <a:rPr lang="ru-RU" sz="1600" b="1" dirty="0" err="1" smtClean="0">
                <a:solidFill>
                  <a:srgbClr val="0000FF"/>
                </a:solidFill>
              </a:rPr>
              <a:t>гражданско</a:t>
            </a:r>
            <a:r>
              <a:rPr lang="ru-RU" sz="1600" b="1" dirty="0" smtClean="0">
                <a:solidFill>
                  <a:srgbClr val="0000FF"/>
                </a:solidFill>
              </a:rPr>
              <a:t> - патриотическом и духовно- нравственном воспитании детей и молодежи  </a:t>
            </a:r>
            <a:r>
              <a:rPr lang="ru-RU" sz="1600" b="1" dirty="0" err="1" smtClean="0">
                <a:solidFill>
                  <a:srgbClr val="0000FF"/>
                </a:solidFill>
              </a:rPr>
              <a:t>Габышева</a:t>
            </a:r>
            <a:r>
              <a:rPr lang="ru-RU" sz="1600" b="1" dirty="0" smtClean="0">
                <a:solidFill>
                  <a:srgbClr val="0000FF"/>
                </a:solidFill>
              </a:rPr>
              <a:t> М.П. отмечена  Дипломом 1 степени;</a:t>
            </a:r>
            <a:r>
              <a:rPr lang="ru-RU" sz="1600" b="1" i="1" dirty="0" smtClean="0">
                <a:solidFill>
                  <a:srgbClr val="0000FF"/>
                </a:solidFill>
              </a:rPr>
              <a:t> </a:t>
            </a:r>
            <a:endParaRPr lang="ru-RU" sz="1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842248" cy="6858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Достижения обучающихся. Воспитанников </a:t>
            </a:r>
            <a:b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ЛТО «Юный овощевод» 2019Г.: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Всероссийская НПК «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Ларионовские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чтения»: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Атакова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ангелина-1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Сыромятникова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Намина -2 место; 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Стручкова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лика- 2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Харайданов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сарыал-3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Охлопкова 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айна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- 3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Республиканская НПК «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Чугуновские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чтения»: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Прокопьева  катя- 2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Республиканская НПК «Сельский труженик»: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Бысыина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сайаана-2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Атакова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ангелина-3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республиканская НПК «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Мунха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саха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норуотун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угэьэ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Неустроева Катя,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Слепцова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Сайаана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Максимова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Камилла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Мекюрдянова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Лейла- дипломы Победителя;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республиканская НПК по предпринимательству: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Габышева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саргылана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Тегюрюков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Коля- сертификат, полуфиналисты.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республиканская НПК «Мой живой мир»: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Мекюрдянова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Лейла- 1 место;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Заочная олимпиада по </a:t>
            </a:r>
            <a:r>
              <a:rPr lang="ru-RU" sz="1800" b="1" i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агронаправлению</a:t>
            </a:r>
            <a:r>
              <a:rPr lang="ru-RU" sz="18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Бугунняхтахская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Хангаласский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улус) </a:t>
            </a:r>
            <a:r>
              <a:rPr lang="ru-RU" sz="1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Тарабукина</a:t>
            </a: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Вика- поощрение.</a:t>
            </a:r>
            <a:b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C:\Users\acer\Desktop\личная галерея\DCIM\Camera\20160604_111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5877272"/>
          </a:xfrm>
        </p:spPr>
        <p:txBody>
          <a:bodyPr/>
          <a:lstStyle/>
          <a:p>
            <a:endParaRPr lang="ru-RU" dirty="0">
              <a:gradFill flip="none" rotWithShape="1">
                <a:gsLst>
                  <a:gs pos="0">
                    <a:schemeClr val="tx2">
                      <a:tint val="66000"/>
                      <a:satMod val="160000"/>
                    </a:schemeClr>
                  </a:gs>
                  <a:gs pos="50000">
                    <a:schemeClr val="tx2">
                      <a:tint val="44500"/>
                      <a:satMod val="160000"/>
                    </a:schemeClr>
                  </a:gs>
                  <a:gs pos="100000">
                    <a:schemeClr val="tx2">
                      <a:tint val="23500"/>
                      <a:satMod val="160000"/>
                    </a:schemeClr>
                  </a:gs>
                </a:gsLst>
                <a:lin ang="2700000" scaled="1"/>
                <a:tileRect/>
              </a:gra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76672"/>
            <a:ext cx="86405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Спасибо за внимание!</a:t>
            </a:r>
            <a:endParaRPr lang="ru-RU" sz="8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PC_zam\Desktop\ФОТО Лето 2017\лето 2017\IMG_46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53650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6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356992"/>
            <a:ext cx="403244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PC_zam\Desktop\ФОТО Лето 2017\лето 2017\IMG_46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60648"/>
            <a:ext cx="374441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PC_zam\Desktop\ФОТО Лето 2017\лето 2017\IMG_46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01008"/>
            <a:ext cx="432048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2472" y="2967335"/>
            <a:ext cx="857908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Мы – самые смелые, сильные, трудолюбивые</a:t>
            </a:r>
            <a:endParaRPr lang="ru-RU" sz="28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424936" cy="6669360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Отличительными </a:t>
            </a:r>
            <a:r>
              <a:rPr lang="ru-RU" sz="1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особенностями и новизной </a:t>
            </a:r>
            <a:r>
              <a:rPr lang="ru-RU" sz="1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являются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7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подход к трудовому воспитанию и развитию ребенка, где школьник приобретает трудовые навыки и  выступает в роли художника, автора, мастера;</a:t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междисциплинарной интеграции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применим к смежным наукам. (уроки литературы и музыки, литература и живопись, изобразительное искусство и технология);</a:t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7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креативности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предполагает максимальную ориентацию на творчество ребенка, на развитие его психофизических ощущений, раскрепощение личности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 программы</a:t>
            </a: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 играет большую роль в судьбе детей  и служит эффективным средством коррекции умственных; физических и личностных нарушений воспитанников; а также средством адаптации к самостоятельной жизни по окончании школы. Привитие трудолюбия, трудовых умений и навыков является важным направлением в организации воспитательного процесса лагеря. Трудовая деятельность представляет собой важную сферу самореализации и самовыражения личности, обеспечивает раскрытие потенциальных возможностей и способов индивида.</a:t>
            </a:r>
            <a:br>
              <a:rPr lang="ru-RU" sz="1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C:\Users\PC_zam\Desktop\ФОТО Лето 2017\лето 2017\IMG_45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43204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PC_zam\Desktop\ФОТО Лето 2017\лето 2017\IMG_45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32656"/>
            <a:ext cx="403244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PC_zam\Desktop\ФОТО Лето 2017\лето 2017\IMG_443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17032"/>
            <a:ext cx="41764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PC_zam\Desktop\ФОТО Лето 2017\лето 2017\IMG_44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717032"/>
            <a:ext cx="4230355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424936" cy="666936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Педагогическая целесообразность: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данного курса для школьников обусловлена их возрастными особенностями: разносторонними интересами, любознательностью, увлеченностью, инициативностью.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Данная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призвана расширить творческий потенциал ребенка, обогатить практические трудовые  навыки и умения, сформировать нравственно - эстетические чувства.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условий для приобщения учащихся к сельскохозяйственному </a:t>
            </a:r>
            <a:r>
              <a:rPr lang="ru-RU" sz="1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опытничеству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исследовательской работе,  для формирования умений и навыков культуры земледелия, для организации сельскохозяйственной трудовой деятельности, досуга, оздоровления, приобретения  социально значимого опыта, для творческого самовыражения личности, развитие самостоятельности, активности, ответственности за сделанный выбор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369</TotalTime>
  <Words>913</Words>
  <Application>Microsoft Office PowerPoint</Application>
  <PresentationFormat>Экран (4:3)</PresentationFormat>
  <Paragraphs>209</Paragraphs>
  <Slides>52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4" baseType="lpstr">
      <vt:lpstr>Трек</vt:lpstr>
      <vt:lpstr>Документ</vt:lpstr>
      <vt:lpstr>Презентация PowerPoint</vt:lpstr>
      <vt:lpstr>     Программа  «Трудовое воспитание - залог успешной социализации школьников»  лагеря труда и отдыха с дневным пребыванием  «БАЙА5АНТАЙ КЭСКИЛЭ»  («Юный овощевод»)     Автор  программы: Габышева Мария Петровна, заместитель директора  по  воспитательной работе,воспитатель  лагеря «Байа5антай кэскилэ» МБОУ « Крест-Хальджайская  СОШ  имени  Героя Советского Союза Ф.М.Охлопкова» Адрес: Томпонский район, с.Крест-Хальджай Ул.Новая, 8 Контактные телефоны:89248785116,8411-53-26-172           </vt:lpstr>
      <vt:lpstr>Программа разработана с учетом следующих законодательных нормативно-правовых документов: Конвенцией ООН о правах ребенка; Конституцией РФ; Законом РФ «Об образовании»; Федеральным законом «Об основных гарантиях прав ребенка в Российской Федерации» от 24.07.98 г. № 124-Ф3; Трудовым  кодексом  Российской  Федерации  от  30.12.2001 г. № 197-Ф3; Федеральным законом «О внесении изменений и дополнений в закон РФ «О защите прав потребителей и кодекс РСФСР «Об административных нарушениях» от 09.01.96 г. № 2-ФЗ; Приказом «Об учреждении порядка проведения смен профильных лагерей, с дневным пребыванием, лагерей труда и отдыха». Приказ Министерства образования РФ от 13.07.2001 г. № 2688. </vt:lpstr>
      <vt:lpstr>Значимость, актуальность решения проблемы организации оздоровления, отдыха и  занятости детей в МБОУ КХСОШ подтверждается рядом факторов: Отдаленность села от культурных и досуговых центров республики,  поэтому решение проблемы  безнадзорности детей в летний период   особо важно  для родителей и социума; трудоустройство школьников, обеспечение сбалансированного,  здорового, полноценного питания для детей из многодетных, малообеспеченных и малоимущих семей  является одной из приоритетных задач  школы в области сохранения здоровья обучающихся;   для детей, находящихся в социально-опасном положении, состоящие на внутришкольном учёте;  необходимо обеспечить занятость и трудоустройство, благоприятную среду развития для  детей данной группы; </vt:lpstr>
      <vt:lpstr>необходимость обеспечения реализации подростками своего права на труд, отдых,  адаптации к современным социальным условиям, предоставление возможности получить доход от своей трудовой деятельности - это особо актуально в сложившихся в стране экономических условиях;  формирование трудовых навыков, ценностного отношения к Труду осуществляется и  через организацию деятельности трудовых отрядов на базе детского оздоровительного лагеря с дневным пребыванием «Байа5антай кэскилэ»; комплексная реализация   школьных образовательных программ предусматривает проведение программных мероприятий  как в учебный период, так и в каникулярное время, развитие образовательной среды для творческого личностного самовыражения детей и подростков. </vt:lpstr>
      <vt:lpstr>Презентация PowerPoint</vt:lpstr>
      <vt:lpstr> Отличительными особенностями и новизной программы  являются деятельностный подход к трудовому воспитанию и развитию ребенка, где школьник приобретает трудовые навыки и  выступает в роли художника, автора, мастера; принцип междисциплинарной интеграции – применим к смежным наукам. (уроки литературы и музыки, литература и живопись, изобразительное искусство и технология); принцип креативности – предполагает максимальную ориентацию на творчество ребенка, на развитие его психофизических ощущений, раскрепощение личности.  Актуальность программы Труд играет большую роль в судьбе детей  и служит эффективным средством коррекции умственных; физических и личностных нарушений воспитанников; а также средством адаптации к самостоятельной жизни по окончании школы. Привитие трудолюбия, трудовых умений и навыков является важным направлением в организации воспитательного процесса лагеря. Трудовая деятельность представляет собой важную сферу самореализации и самовыражения личности, обеспечивает раскрытие потенциальных возможностей и способов индивида. </vt:lpstr>
      <vt:lpstr>Презентация PowerPoint</vt:lpstr>
      <vt:lpstr>                          Педагогическая целесообразность:  данного курса для школьников обусловлена их возрастными особенностями: разносторонними интересами, любознательностью, увлеченностью, инициативностью.  Данная программа призвана расширить творческий потенциал ребенка, обогатить практические трудовые  навыки и умения, сформировать нравственно - эстетические чувства.                           Цель программы:   создание условий для приобщения учащихся к сельскохозяйственному опытничеству и исследовательской работе,  для формирования умений и навыков культуры земледелия, для организации сельскохозяйственной трудовой деятельности, досуга, оздоровления, приобретения  социально значимого опыта, для творческого самовыражения личности, развитие самостоятельности, активности, ответственности за сделанный выбор.  </vt:lpstr>
      <vt:lpstr>                                                               Задачи программы:                    Организационно-практические: Организовать в  летний  период занятость подростков через Службу занятости Томпонского района; определить  обучающихся «группы риска» в   лагеря различных типов, обеспечить трудоустройство обучающихся группы социального риска. Создать условия для осуществления социально-значимой деятельности обучающихся. Организовать содержательный досуг обучающихся (воспитанников) лагеря, предоставляющий детям возможность реализации своего «Я», формирующий   личность подростка, осознающего себя в этом мире, умеющего адаптироваться к современным условиям. Осуществлять оздоровление обучающихся на базе   детского лагеря труда и отдыха «Байа5антай кэскилэ»  через реализацию плана оздоровительных и санитарно-гигиенических мероприятий.  </vt:lpstr>
      <vt:lpstr>                                                               Воспитательные: *Организация общественно-полезной (трудовой) занятости несовершеннолетних в летний период времени.  *Продолжить работу с подростками по адаптации к современным условиям жизни через трудовую деятельность. *Формировать и закреплять знания, умения и навыки, получаемые в процессе трудовой деятельности. *Внедрять отношения сотрудничества и содружества в детском коллективе, создать условия для осуществления социально-значимой деятельности обучающихся. *Формировать у обучающихся (воспитанников) лагеря  через цикл мероприятий системы знаний о здоровье человека, здоровом образе жизни, способах и методах поддержки, укрепления и восстановления здоровья, пропагандировать здоровый образ жизни, активизировать физкультурно-спортивную деятельность.  *Осуществлять  творческую коллективную  деятельность  с учётом возрастных, физиологических, творческих способностей, личной заинтересованности обучающихся, направленную на раскрытие творческого потенциала  ребёнка. *Формировать ценностное отношение к Родине, Труду, Творчеству,  Человеку, Миру, Здоровью, Красоте.</vt:lpstr>
      <vt:lpstr>Презентация PowerPoint</vt:lpstr>
      <vt:lpstr>                      Развивающие: *Развивать культуру общения  детей и взрослых. *Развивать эстетическое восприятие окружающего мира и умение воплощать это в своих работах. *Развивать познавательную деятельность, воображение, фантазию, наблюдательность, творческое самовыражение и самостоятельность. </vt:lpstr>
      <vt:lpstr>.  </vt:lpstr>
      <vt:lpstr>                                                                Трудовые: *Приобщение учащихся к сельскохозяйственному опытничеству и исследовательской работе. *Формирование умений и навыков культуры земледелия, проведение практических занятий по основам сельскохозяйственного труда;   *Экологическое воспитание, работа по охране и воспроизводству природных ресурсов, по правильному природоиспользованию. *Экономическое воспитание-обеспечение школьной столовой овощами и фруктами с пришкольного участка. </vt:lpstr>
      <vt:lpstr>Презентация PowerPoint</vt:lpstr>
      <vt:lpstr>Оздоровительная работа: Цель: формирование основ физической культуры, воспитание потребности в здоровом образе жизни.  Основополагающими идеями в работе с детьми в пришкольном летнем лагере является сохранение и укрепление здоровья детей, поэтому в программу включены следующие мероприятия: ·  осмотр детей медицинским работником в начале и конце смены; ·  утренняя гимнастика; участие в профилактических мероприятиях лагерного сезона; ·  принятие солнечных и воздушных ванн (в течение всего времени пребывания в лагере в светлое время суток); ·  организация пешеходных экскурсий; ·  организация здорового питания детей(организация горячего двухразового питания, витаминизация питания) ·  организация спортивно-массовых мероприятий; ·  соревнования по лёгкой атлетике; ·  спортивные эстафеты; ·  подвижные спортивные игры; </vt:lpstr>
      <vt:lpstr>.  </vt:lpstr>
      <vt:lpstr>Работа по сплочению коллектива воспитанников: Цель: повышение воспитательного эффекта программы и развития коммуникативных способностей с детьми.  - Огонёк «Расскажи мне о себе» - коммуникативные игры на знакомство «Тутти-фрутти», «Снежный ком», «Назовись». - игры на выявление лидеров «Верёвочка», «Карабас». - игры на сплочение коллектива «Зоопарк – 1», «Заколдованный замок», «Шишки, жёлуди, орехи», «Казаки-разбойники», «Да» и «Нет» не говори!», «Хвост дракона», «Зоопарк-2». </vt:lpstr>
      <vt:lpstr>Профилактические мероприятия и мероприятия по предупреждению чрезвычайных ситуаций и охране жизни детей в летний период. Цель:привитие практических навыков и умений самосохранения жизни; соблюдение правил противопожарной безопасности; -Инструктажи для детей: «Правила пожарной безопасности», «Правила поведения детей при прогулках и походах», «Правила поведения на дорогах, при поездках в автотранспорте», «Безопасность детей при проведении спортивных мероприятий»; - Беседы, проведённые медицинским работником: «Как ухаживать за зубами?», «Путешествие в страну витаминию», «О вреде наркотиков, курения, употребления алкоголя», «Как беречь глаза?»; -Игра-беседа «Уроки безопасности при пожаре» ; -Профилактическая беседа о правонарушениях несовершеннолетних. -Профилактическая беседа о вреде наркотиков. -Инструкции по основам безопасности жизнедеятельности: «Один дома», «Правила поведения с незнакомыми людьми», «Правила поведения и безопасности человека на воде», «Меры доврачебной помощи»;</vt:lpstr>
      <vt:lpstr>Работа по развитию творческих способностей детей: Цель: выявление и развитие природных задатков, творческих способностей, формирование готовности к самонаблюдению и самопознанию. - Оформление лагерного уголка, газет-молний, фотогазеты, - Ярмарка идей и предложений; - Конкурсы рисунков на асфальте: «Миру – мир!», «Ты, я и огонь», «Волшебные мелки»; - Коллективно-творческие дела: «Ключи от лета» (Театральный фейерверк», «Алло! Мы ищем таланты!», «До свиданья, лагерь!» - Мероприятия на развитие творческого мышления: Загадки, кроссворды, ребусы, викторина «Смекалка, эрудиция и смех – неотъемлемый успех!», конкурсная программа «Великолепная семёрка», «Эрудит – шоу», конкурс – игра «Весёлые минутки», конкурс танцевального мастерства «В ритме танца», конкурс врунов «Как меня собирали в лагерь», интеллектуальная игра «Разноцветная капель», конкурс – игра «Счастливый случай», «Поле чудес»; - Проведение шашечно - шахматного турнира ; - Итоговая выставка поделок из природного и бросового материала, рисунков. </vt:lpstr>
      <vt:lpstr>  Свободное время   Культурно-массовые  и спортивные мероприятия.  </vt:lpstr>
      <vt:lpstr>Работа по патриотическому развитию детей: Цель: формирование политической культуры, философско-мировоззренческая подготовка; воспитание чувство патриотизма, гордости за свою страну; воспитывать уважительное отношение к старшему поколению; - Беседа «Символика Российской Федерации»; - Дискуссия «Природа моего края»; - Беседа «Поговорим о матушке-природе»; - Викторина «Родной край»; - Конкурс рисунков – «Мой поселок!»  - конкурс презентации «Моя малая Родина- Крест-Хальджай»; -встреча с ветеранами труда и тыла; - музейные уроки, уроки Мужества, Памяти в краеведческом музее наслега имени Героя Советского Союза Ф.М.Охлопкова</vt:lpstr>
      <vt:lpstr>Презентация PowerPoint</vt:lpstr>
      <vt:lpstr>Работа по привитию навыков самоуправления: Цель: воспитание уважения к закону, к правам и законным интересам каждой личности, формирование экологической личности. - Выявление лидеров, генераторов идей; - Распределение обязанностей в отряде; - Закрепление ответственных по различным видам поручений; - Дежурство по столовой, игровым комнатам;  -представление (ежедневное) результатов личной работы и отряда;</vt:lpstr>
      <vt:lpstr>Работа по нравственному воспитанию. Цель: развитие у учащихся способностей, умений и навыков в художественной деятельности, приобщение их к культурным ценностям, нравственным традициям народа саха. - встреча с ветеранами труда и тыла; - музейные уроки, уроки Мужества, Памяти в краеведческом музее наслега имени Героя Советского Союза Ф.М.Охлопкова; - беседы на нравственную тематику; - Игра «Я - дитя природы»; - беседы о традициях народа Саха;  </vt:lpstr>
      <vt:lpstr>Сроки реализации программы: По продолжительности программа является краткосрочной, т. е. реализуется в течение трех смен по 21 дню. 1 смена: с 5 июня по 28 июня 2020г.; 2 смена: с 3 июля по 26 июля 2020г.; 3 смена: с 31 июля по 23 августа 2020г. Этапы реализации программы: подготовительный этап (апрель-май 2016 года): разработка программы, обсуждение и утверждение программы на заседании ШУС; подбор и обучение кадров; определение круга партнёров для социального взаимодействия  детского оздоровительного лагеря с дневным пребыванием; подготовка помещений и решение различных административно-хозяйственных вопросов; а) приобретение садово – огородного инвентаря: лопаты, грабли, лейки, вёдра; б) наличие  спортинвентаря: настольные игры, мячи, скакалки и т.д.;  в) приобретение канцтоваров; г)приобретение  плёночного укрытия для парника; д) приобретение семян овощей, цветов; организационный этап (с 29 мая  по 3 июня): формирование отрядов; знакомство обучающихся (воспитанников)  с режимом работы лагеря и правилами поведения; открытие лагеря; оформление информационных уголков отрядов ЛТО;  основной этап  (июнь, июль, август  2017 года): реализация программы «Трудовое воспитание – залог успешной социализации школьников», организация летнего отдыха, занятости и оздоровления обучающихся на базе детского лагеря лагеря труда и отдыха с дневным пребыванием «Байа5антай кэскилэ»; заключительный этап  (с 21 по 23 августа 2017):  закрытие лагеря; подготовка отчётов о деятельности лагеря; выпуск фото и видеоматериалов, публикация их на сайте учреждения;   анализ эффективности программы и составление рекомендаций по её совершенствованию; поощрение работников лагеря. </vt:lpstr>
      <vt:lpstr>                          Механизм реализации программы: Включает в себя: Работу с ученическим коллективом. Работу с педагогическим коллективом Работу с родителями обучающихся.                                Управление программой:  Схема управления программой: Директор. Начальник лагеря - разработчик и координатор  по реализации программы, формирует педагогический коллектив, проводит анализ реализации программы, социологический опрос. Воспитатель (старший вожатый) – работает над содержанием  плана конкретных мероприятий, координирует деятельность вожатского отряда, обеспечивает организацию и проведение межотрядных мероприятий. </vt:lpstr>
      <vt:lpstr>Презентация PowerPoint</vt:lpstr>
      <vt:lpstr>«Сорняк - шоу- 2017», проведенный в рамках  регионального слета  среди трудовых лагерей труда и отдыха, приуроченный к 100-летию кавалера ордена «Трудового Красного Знамени»,  знатного овощевода Томпонского района  Неймохова П.М.  </vt:lpstr>
      <vt:lpstr> Трудовая деятельность: Цель: организация летней занятости обучающихся; приобщение к традиционным видам труда; привитие у обучающихся уважение к труду, бережному отношению к результатам своего труда, труда других людей; Ключевыми идеями организации деятельности трудового отряда стали следующие:  в ходе трудовой деятельности подросток становится адаптированным человеком с развитыми умениями и навыками, которые могут в дальнейшем применить в своей жизни; через труд формируются такие качества личности, как воля, креативность, дисциплинированность, личностная ответственность; работа  трудового отряда способствует приобретению  и развитию навыков самоорганизации и самоуправления; формирует ценностное отношение к Труду, Школе, малой родине. </vt:lpstr>
      <vt:lpstr>Основной характер труда детей сводится к выполнению агротехнических работ: ·  полив, подкормка растений, ·  прополка, ·  окучивание, ·  рыхление почвы, ·  работа в теплице, ·  уход за клумбой, ·  пересадка комнатных растений. озеленение и облагораживание территории ОУ, оформление  цветочных клумб;  проведение реставрации цветочных клумб;   уборка территории ОУ, участка «Илин бас» и «Берег» от мусора;  посадка овощных культур (морковь, свекла, картофель- участок «Илин бас», капуста – участок «Берег»); очистка от сорняков уличных бордюров, капусты, картофеля, свеклы, моркови; прополка, пасынкование, прищипка и полив цветников, теплиц, парников; пересадка комнатных растений; закрепление трудовых навыков, полученных в ходе обучения; Подготовка почвы для посадки овощных культур; Наблюдение за овощными культурами. Маркировка культур; Проведение фенологического наблюдения, фиксация в дневниках; Проведение опытов; </vt:lpstr>
      <vt:lpstr>ПЛАНИРУЕМЫЙ ОБЪЕМ РАБОТЫ ПО ОВОЩЕВОДСТВУ          </vt:lpstr>
      <vt:lpstr>Кроме этой работы все ученики, приходящие в лагерь, занимаются благоустройством территории, закреплённой за школой: следят за чистотой и порядком у памятника Героя Советского Союза Ф.М.Охлопкова, мемориала Победы, занимаются благоустройством территории школы, оказывают шефскую помощь ветеранам войны, тыла  и труда; Немаловажное значение придается и активным формам отдыха детей: экологические экскурсии в природу, туристические походы, подвижные спортивные игры. </vt:lpstr>
      <vt:lpstr>Презентация PowerPoint</vt:lpstr>
      <vt:lpstr>Ожидаемые результаты и критерии их оценки: -обеспечение 100 %  занятости школьников ТЖС в летнее время. 100 % укрепление здоровья детей и подростков в течение летнего труда и отдыха. формирование системы управления качеством летнего труда, отдыха и оздоровления детей. -формирование осмысленного отношения к жизни и ответственности за свою жизнь. создание условий для подростков группы риска в организации раз­личных форм труда и отдыха. -формирование навыков трудовой деятельности. -формирование у обучающихся патриотических, нравственных чувств. облагоустройство  школьной территории и цветников. -формирование у обучающихся культуры поведения и речи. -Внедрение эффективных форм организации труда и отдыха, оздоровления и летней занятости детей; -Улучшение психологической и социальной комфортности в едином воспитательном пространстве  лагеря; -Формирование трудовых умений и навыков, приобретение жизненного трудового опыта;  -Развитие индивидуальных способностей и задатков к исследовательской работе по агротехнологии; -Привитие воспитанникам лагеря любви к родной земле, формирование чувства хозяина земли; -Получение дохода от реализации с/х продукции; -Обеспечение школьной столовой экологически чистой продукцией; </vt:lpstr>
      <vt:lpstr>В процессе реализации программы предполагается достижение определенных общих результатов обучения: - когнитивные (знания, навыки, умения, полученные на трудовых занятиях) - мотивационные (появление желания у ребенка заниматься данным видом деятельности) - эмоциональные (развитие  качеств позитивно положительного состояния – удовлетворенности, любознательности,  стремление познавать  и открывать новое и др.) - коммуникативные (понимание и принятие норм и правил общения, поведения, взаимоуважения, доброжелательности, ответственности и обязательности, признания прав всякого человека на самостоятельность и независимость) - креативные (творческое восприятие окружающей действительности, потребность создания нового, поиск нестандартного решения, получения удовлетворения от творческого процесса). Посредством программы создается воспитательно-образовательное пространство, новые возможности для социализации и сознательной профориентации учащихся.</vt:lpstr>
      <vt:lpstr>Презентация PowerPoint</vt:lpstr>
      <vt:lpstr> Оценка эффективности реализации Программы.  Критерии эффективности воспитательной системы. Сформированность уровня воспитанности обучающихся. Удовлетворенность обучающимися, родителями и педагогами жизнедеятельностью школы. Сформированность учебных интересов. Развитость творческих способностей. Фактический результат деятельности трудового лагеря. Наличие и результативность самоуправления лагеря.</vt:lpstr>
      <vt:lpstr>Презентация PowerPoint</vt:lpstr>
      <vt:lpstr>Мониторинг по результатам исследования  по методике «Карта самооценки обучающимся и оценки педагогом компетентности обучающегося» (для 12-16 лет) за три сезона лагеря труда и отдыха «Байа5антай кэскилэ»  отряда «Юный овощевод» за 2017 г.:  </vt:lpstr>
      <vt:lpstr>Презентация PowerPoint</vt:lpstr>
      <vt:lpstr>По итогам трех смен лагеря проводится мониторинг самооценки обучающихся по программе «Трудовое воспитание – залог успешной социализации школьников».  По результатам этого мониторинга выявляется, что воспитанники лагеря хорошо усвоили теоретические информации, получили достаточный опыт практической деятельности в агротехнологической работе. Уровень творчества воспитанников лагеря высокий. По коммуникативным умениям и навыкам воспитателям лагеря в дальнейшем усиленно работать. На уровень коммуникативных умений и навыков влияет и то, что лагерь посещают разновозрастные дети.</vt:lpstr>
      <vt:lpstr>Уровень сформированности социально - трудовой компетенции воспитанников отряда «Юный овощевод» по профилю «Цветоводство»:</vt:lpstr>
      <vt:lpstr>Уровень сформированности социально - трудовой компетенции воспитанников отряда «Юный овощевод» по профилю «Овощеводство»: </vt:lpstr>
      <vt:lpstr>Презентация PowerPoint</vt:lpstr>
      <vt:lpstr>Отчетная деятельность лагеря  проходит в виде организации выставок, участия ребят в соревнованиях, конкурсах и проектах, научно - практических конференциях. По итогам летней занятости детей в начале учебного года традиционно проводится «Вечер лагерей», где подводятся итоги работы лагерей, награждаются особо отличившиеся воспитанники. Уже 4-й год традиционно проводится конкурс «Юный сельский труженик», где активное участие принимают воспитанники лагеря труда и отдыха «Байа5антай кэскилэ», отряда «Юный овощевод».  Конкурс проходит по 5  номинациям: Юный овощевод, Юный механизатор, Лучший сенокосец, Лучший животновод, Лучшая хозяйка усадьбы.     </vt:lpstr>
      <vt:lpstr>Анализ и система оценки достижений, планируемых результатов освоения программы «Трудовое воспитание- залог успешной социализации школьников»  Методики определения эффективности реализации программы: Контроль, или проверка результатов обучения, является обязательным компонентом процесса обучения. Контроль позволяет определить эффективность обучения по программе, помогает детям, родителям, педагогам увидеть результаты своего труда, что создает хороший психологический климат в коллективе и повышает самооценку самого обучающегося. В отличие от общего образования, где процесс выявления результатов образовательной деятельности обучающихся достаточно четко определен, в дополнительном образовании лагеря труда и отдыха  детей этот вопрос вызывает реальные затруднения у педагогов. Из всех методик наиболее оптимальными и компетентностными, по нашему мнению,  являются:  «Портфолио учащегося», «Педагогический дневник», «График  достижений учащегося», «Карта самооценки обучающимся и оценки педагогом компетентности обучающегося», «Защита рефератов», «Мониторинг результатов обучения ребенка по программе», «Мониторинг личностного развития ребенка в процессе освоения им программы».  У всех воспитанников лагеря имеется «Портфолио учащегося», где фиксируются их успехи и достижения в разных конкурсах, НПК, выставках, соревнованиях. </vt:lpstr>
      <vt:lpstr>Презентация PowerPoint</vt:lpstr>
      <vt:lpstr>Достижения школы:  - 2010г. Грант Президента РС (Я) по гражданско- патриотическому воспитанию; -2012г.- Грант Правительства РС (Я) по проекту «Школа как центр организации сельского туризма в области краеведения»;  -2013г.- статус «Республиканская экспериментальная площадка»; - 2014г. Победитель Гранта МО РС(Я) в конкурсе Музеев; - 2017г.- школа включена в общероссийскую базу «1000 лучших школ (ОУ) России»;  -Победитель конкурса среди образовательных учреждений на Грант Главы РС (Я);  - Республиканский смотр - конкурс программ по организации отдыха детей и их оздоровления в детских оздоровительных лагерях в 2017 году. Номинация: «Программы, используемые по реализации направления трудового воспитания– 2 место; -2018г.- Республиканский смотр-конкурс среди агрошкол – 3 место;  - XVI Международный конкурс имени А.С.Макаренко  г. Москва - 2 место. - Директор МБОУ КХСОШ Охлопков А.Ф. награжден Медалью А.С.Макаренко за достижения в практической реализации «Педагогики дела»;   - XVI  Международный конкурс имени Макаренко Программа  «Трудовое воспитание - залог успешной социализации школьников»лагеря труда и отдыха с дневным пребыванием «БАЙА5АНТАЙ КЭСКИЛЭ»(«Юный овощевод») - Диплом 1 и 2 степени;  - Всероссийский конкурс «Гражданское и патриотическое воспитание в образовании. Элита российского  образования Национальная премия в области образования -за отличные успехи в гражданско - патриотическом и духовно- нравственном воспитании детей и молодежи  Габышева М.П. отмечена  Дипломом 1 степени; </vt:lpstr>
      <vt:lpstr>Достижения обучающихся. Воспитанников  ЛТО «Юный овощевод» 2019Г.: - Всероссийская НПК «Ларионовские чтения»:а Атакова  ангелина-1 место; Сыромятникова  Намина -2 место;  Стручкова  лика- 2 место; Харайданов  сарыал-3 место; Охлопкова  айна- 3 место; Республиканская НПК «Чугуновские чтения»: Прокопьева  катя- 2 место; Республиканская НПК «Сельский труженик»: Бысыина  сайаана-2 место; Атакова  ангелина-3 место; II республиканская НПК «Мунха саха норуотун угэьэ»: Неустроева Катя, Слепцова Сайаана, Максимова Камилла, Мекюрдянова Лейла- дипломы Победителя; VIII республиканская НПК по предпринимательству: Габышева саргылана, Тегюрюков Коля- сертификат, полуфиналисты. VIII республиканская НПК «Мой живой мир»: Мекюрдянова Лейла- 1 место; Заочная олимпиада по агронаправлению (Бугунняхтахская СОШ Хангаласский улус) Тарабукина Вика- поощрение.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«Трудовое воспитание - залог успешной социализации школьников»  отряда «Юный овощевод» лагеря труда и отдыха с дневным пребыванием  «БАЙА5АНТАЙ КЭСКИЛЭ»  МБОУ «Крест-Хальджайская средняя общеобразовательная школа имени Героя Советского Союза Ф.М.Охлопкова» МР «Томпонский район»        Авторы  программы: Габышева Мария Петровна, заместитель директора  по воспитательной работе Бысыина Матрена Егоровна,  начальник лагеря «Байа5антай кэскилэ» МБОУ « Крест-Хальджайская  СОШ  имени  Героя Советского Союза Ф.М.Охлопкова» Адрес: Томпонский район, с.Крест-Хальджай Ул.Новая, 8 Контактные телефоны: 89248785116  89241753578 841153-26-172</dc:title>
  <dc:creator>PC_zam</dc:creator>
  <cp:lastModifiedBy>yura</cp:lastModifiedBy>
  <cp:revision>184</cp:revision>
  <dcterms:created xsi:type="dcterms:W3CDTF">2018-03-19T08:57:41Z</dcterms:created>
  <dcterms:modified xsi:type="dcterms:W3CDTF">2020-06-17T14:10:41Z</dcterms:modified>
</cp:coreProperties>
</file>