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56" r:id="rId2"/>
    <p:sldId id="275" r:id="rId3"/>
    <p:sldId id="277" r:id="rId4"/>
    <p:sldId id="274" r:id="rId5"/>
    <p:sldId id="276" r:id="rId6"/>
    <p:sldId id="273" r:id="rId7"/>
    <p:sldId id="272" r:id="rId8"/>
    <p:sldId id="269" r:id="rId9"/>
    <p:sldId id="264" r:id="rId10"/>
    <p:sldId id="270" r:id="rId11"/>
    <p:sldId id="265" r:id="rId12"/>
  </p:sldIdLst>
  <p:sldSz cx="12192000" cy="6858000"/>
  <p:notesSz cx="6805613" cy="99441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8AFF"/>
    <a:srgbClr val="1500AE"/>
    <a:srgbClr val="484A66"/>
    <a:srgbClr val="FFCE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03" autoAdjust="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_rels/data2.xml.rels><?xml version="1.0" encoding="UTF-8" standalone="yes"?>
<Relationships xmlns="http://schemas.openxmlformats.org/package/2006/relationships"><Relationship Id="rId3" Type="http://schemas.openxmlformats.org/officeDocument/2006/relationships/hyperlink" Target="http://lensky-kray.ru/index.php?r=news/view&amp;id=2128" TargetMode="External"/><Relationship Id="rId2" Type="http://schemas.openxmlformats.org/officeDocument/2006/relationships/hyperlink" Target="mailto:y-irs@mail.ru" TargetMode="External"/><Relationship Id="rId1" Type="http://schemas.openxmlformats.org/officeDocument/2006/relationships/hyperlink" Target="mailto:man-svb@mail.ru" TargetMode="External"/><Relationship Id="rId5" Type="http://schemas.openxmlformats.org/officeDocument/2006/relationships/image" Target="../media/image62.svg"/><Relationship Id="rId4" Type="http://schemas.openxmlformats.org/officeDocument/2006/relationships/image" Target="../media/image61.png"/></Relationships>
</file>

<file path=ppt/diagrams/_rels/drawing2.xml.rels><?xml version="1.0" encoding="UTF-8" standalone="yes"?>
<Relationships xmlns="http://schemas.openxmlformats.org/package/2006/relationships"><Relationship Id="rId3" Type="http://schemas.openxmlformats.org/officeDocument/2006/relationships/hyperlink" Target="http://lensky-kray.ru/index.php?r=news/view&amp;id=2128" TargetMode="External"/><Relationship Id="rId2" Type="http://schemas.openxmlformats.org/officeDocument/2006/relationships/hyperlink" Target="mailto:y-irs@mail.ru" TargetMode="External"/><Relationship Id="rId1" Type="http://schemas.openxmlformats.org/officeDocument/2006/relationships/hyperlink" Target="mailto:man-svb@mail.ru" TargetMode="External"/><Relationship Id="rId5" Type="http://schemas.openxmlformats.org/officeDocument/2006/relationships/image" Target="../media/image62.svg"/><Relationship Id="rId4" Type="http://schemas.openxmlformats.org/officeDocument/2006/relationships/image" Target="../media/image63.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592B35-A76C-49A8-804F-403312126694}"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ru-RU"/>
        </a:p>
      </dgm:t>
    </dgm:pt>
    <dgm:pt modelId="{40F30781-9205-4F15-B17A-82BE749D7A68}">
      <dgm:prSet custT="1"/>
      <dgm:spPr/>
      <dgm:t>
        <a:bodyPr/>
        <a:lstStyle/>
        <a:p>
          <a:r>
            <a:rPr lang="ru-RU" sz="1800" b="1" dirty="0">
              <a:solidFill>
                <a:schemeClr val="bg1"/>
              </a:solidFill>
            </a:rPr>
            <a:t>Направления проектов:</a:t>
          </a:r>
        </a:p>
      </dgm:t>
    </dgm:pt>
    <dgm:pt modelId="{7877D77D-AC48-4005-A136-7FD711DACA03}" type="parTrans" cxnId="{1EA84E32-9E13-4072-B961-9427A9854D77}">
      <dgm:prSet/>
      <dgm:spPr/>
      <dgm:t>
        <a:bodyPr/>
        <a:lstStyle/>
        <a:p>
          <a:endParaRPr lang="ru-RU" sz="1250"/>
        </a:p>
      </dgm:t>
    </dgm:pt>
    <dgm:pt modelId="{06C8827A-1BCC-4836-A225-20FEA196C6B5}" type="sibTrans" cxnId="{1EA84E32-9E13-4072-B961-9427A9854D77}">
      <dgm:prSet/>
      <dgm:spPr/>
      <dgm:t>
        <a:bodyPr/>
        <a:lstStyle/>
        <a:p>
          <a:endParaRPr lang="ru-RU" sz="1250"/>
        </a:p>
      </dgm:t>
    </dgm:pt>
    <dgm:pt modelId="{944A5177-452A-4AD2-B68A-DEC352851481}">
      <dgm:prSet custT="1"/>
      <dgm:spPr/>
      <dgm:t>
        <a:bodyPr/>
        <a:lstStyle/>
        <a:p>
          <a:r>
            <a:rPr lang="ru-RU" sz="1250" i="1" dirty="0">
              <a:solidFill>
                <a:srgbClr val="002060"/>
              </a:solidFill>
            </a:rPr>
            <a:t>Трансформация мужских и женских образов в англо- и русскоязычном рекламном </a:t>
          </a:r>
          <a:r>
            <a:rPr lang="ru-RU" sz="1250" i="1" dirty="0" err="1">
              <a:solidFill>
                <a:srgbClr val="002060"/>
              </a:solidFill>
            </a:rPr>
            <a:t>дискурсе</a:t>
          </a:r>
          <a:endParaRPr lang="ru-RU" sz="1250" dirty="0">
            <a:solidFill>
              <a:srgbClr val="002060"/>
            </a:solidFill>
          </a:endParaRPr>
        </a:p>
      </dgm:t>
    </dgm:pt>
    <dgm:pt modelId="{2A223724-9E08-457B-AA19-AD7BC9E730B2}">
      <dgm:prSet custT="1"/>
      <dgm:spPr/>
      <dgm:t>
        <a:bodyPr/>
        <a:lstStyle/>
        <a:p>
          <a:r>
            <a:rPr lang="ru-RU" sz="1250" i="1" dirty="0" err="1">
              <a:solidFill>
                <a:srgbClr val="002060"/>
              </a:solidFill>
            </a:rPr>
            <a:t>Саморепрезентации</a:t>
          </a:r>
          <a:r>
            <a:rPr lang="ru-RU" sz="1250" i="1" dirty="0">
              <a:solidFill>
                <a:srgbClr val="002060"/>
              </a:solidFill>
            </a:rPr>
            <a:t> англо- и русскоязычных </a:t>
          </a:r>
          <a:r>
            <a:rPr lang="ru-RU" sz="1250" i="1" dirty="0" err="1">
              <a:solidFill>
                <a:srgbClr val="002060"/>
              </a:solidFill>
            </a:rPr>
            <a:t>Instagram-инфлюенсеров</a:t>
          </a:r>
          <a:endParaRPr lang="ru-RU" sz="1250" dirty="0">
            <a:solidFill>
              <a:srgbClr val="002060"/>
            </a:solidFill>
          </a:endParaRPr>
        </a:p>
      </dgm:t>
    </dgm:pt>
    <dgm:pt modelId="{BA684450-19FC-4478-92F0-3902DAD2E5EC}">
      <dgm:prSet custT="1"/>
      <dgm:spPr/>
      <dgm:t>
        <a:bodyPr/>
        <a:lstStyle/>
        <a:p>
          <a:r>
            <a:rPr lang="ru-RU" sz="1250" i="1" dirty="0">
              <a:solidFill>
                <a:srgbClr val="002060"/>
              </a:solidFill>
            </a:rPr>
            <a:t>Проблема улучшения внимания</a:t>
          </a:r>
          <a:endParaRPr lang="ru-RU" sz="1250" dirty="0">
            <a:solidFill>
              <a:srgbClr val="002060"/>
            </a:solidFill>
          </a:endParaRPr>
        </a:p>
      </dgm:t>
    </dgm:pt>
    <dgm:pt modelId="{E18EC9D5-B6C8-43BC-98AA-BE0FC6DBDC2E}">
      <dgm:prSet custT="1"/>
      <dgm:spPr/>
      <dgm:t>
        <a:bodyPr/>
        <a:lstStyle/>
        <a:p>
          <a:r>
            <a:rPr lang="ru-RU" sz="1250" i="1" dirty="0">
              <a:solidFill>
                <a:srgbClr val="002060"/>
              </a:solidFill>
            </a:rPr>
            <a:t>Проблема </a:t>
          </a:r>
          <a:r>
            <a:rPr lang="ru-RU" sz="1250" i="1" dirty="0" err="1">
              <a:solidFill>
                <a:srgbClr val="002060"/>
              </a:solidFill>
            </a:rPr>
            <a:t>прокрастинации</a:t>
          </a:r>
          <a:endParaRPr lang="ru-RU" sz="1250" dirty="0">
            <a:solidFill>
              <a:srgbClr val="002060"/>
            </a:solidFill>
          </a:endParaRPr>
        </a:p>
      </dgm:t>
    </dgm:pt>
    <dgm:pt modelId="{31BD5AA9-D008-40A6-A581-C48907C39A65}">
      <dgm:prSet custT="1"/>
      <dgm:spPr/>
      <dgm:t>
        <a:bodyPr/>
        <a:lstStyle/>
        <a:p>
          <a:r>
            <a:rPr lang="ru-RU" sz="1250" b="1" u="sng" dirty="0">
              <a:solidFill>
                <a:srgbClr val="002060"/>
              </a:solidFill>
            </a:rPr>
            <a:t>Когнитивные исследования</a:t>
          </a:r>
          <a:endParaRPr lang="ru-RU" sz="1250" b="1" dirty="0">
            <a:solidFill>
              <a:srgbClr val="002060"/>
            </a:solidFill>
          </a:endParaRPr>
        </a:p>
      </dgm:t>
    </dgm:pt>
    <dgm:pt modelId="{084A0F94-1555-43B7-89D4-BC2EA3FCF1C1}" type="sibTrans" cxnId="{0ADEB2B1-3E19-4D39-8CA1-01036522748D}">
      <dgm:prSet/>
      <dgm:spPr/>
      <dgm:t>
        <a:bodyPr/>
        <a:lstStyle/>
        <a:p>
          <a:endParaRPr lang="ru-RU" sz="1250"/>
        </a:p>
      </dgm:t>
    </dgm:pt>
    <dgm:pt modelId="{72A69370-5FBF-4481-A32F-0F6A4B3AF563}" type="parTrans" cxnId="{0ADEB2B1-3E19-4D39-8CA1-01036522748D}">
      <dgm:prSet/>
      <dgm:spPr/>
      <dgm:t>
        <a:bodyPr/>
        <a:lstStyle/>
        <a:p>
          <a:endParaRPr lang="ru-RU" sz="1250"/>
        </a:p>
      </dgm:t>
    </dgm:pt>
    <dgm:pt modelId="{B4FFA1CF-81B0-4DC8-8A53-90FE7ACE0945}" type="sibTrans" cxnId="{ACC274ED-E96C-48FD-9A57-5F38BB5FFAFA}">
      <dgm:prSet/>
      <dgm:spPr/>
      <dgm:t>
        <a:bodyPr/>
        <a:lstStyle/>
        <a:p>
          <a:endParaRPr lang="ru-RU" sz="1250"/>
        </a:p>
      </dgm:t>
    </dgm:pt>
    <dgm:pt modelId="{C315C113-F141-407E-AB0F-C0F686A47E2E}" type="parTrans" cxnId="{ACC274ED-E96C-48FD-9A57-5F38BB5FFAFA}">
      <dgm:prSet/>
      <dgm:spPr/>
      <dgm:t>
        <a:bodyPr/>
        <a:lstStyle/>
        <a:p>
          <a:endParaRPr lang="ru-RU" sz="1250"/>
        </a:p>
      </dgm:t>
    </dgm:pt>
    <dgm:pt modelId="{208E188C-824E-4B6A-BD1D-FFEA46DACD83}" type="sibTrans" cxnId="{C3514707-0F31-4FCC-8E4D-93381892DDB9}">
      <dgm:prSet/>
      <dgm:spPr/>
      <dgm:t>
        <a:bodyPr/>
        <a:lstStyle/>
        <a:p>
          <a:endParaRPr lang="ru-RU" sz="1250"/>
        </a:p>
      </dgm:t>
    </dgm:pt>
    <dgm:pt modelId="{1607BDCE-F284-4066-B35E-873A517EB5AE}" type="parTrans" cxnId="{C3514707-0F31-4FCC-8E4D-93381892DDB9}">
      <dgm:prSet/>
      <dgm:spPr/>
      <dgm:t>
        <a:bodyPr/>
        <a:lstStyle/>
        <a:p>
          <a:endParaRPr lang="ru-RU" sz="1250"/>
        </a:p>
      </dgm:t>
    </dgm:pt>
    <dgm:pt modelId="{F1926038-978B-405B-99BB-381004B40C01}" type="sibTrans" cxnId="{683033A8-C9FC-4F4A-8476-C4FB5E8A907F}">
      <dgm:prSet/>
      <dgm:spPr/>
      <dgm:t>
        <a:bodyPr/>
        <a:lstStyle/>
        <a:p>
          <a:endParaRPr lang="ru-RU" sz="1250"/>
        </a:p>
      </dgm:t>
    </dgm:pt>
    <dgm:pt modelId="{F2E5413B-6413-4A68-AEA1-DB352C53A6E8}" type="parTrans" cxnId="{683033A8-C9FC-4F4A-8476-C4FB5E8A907F}">
      <dgm:prSet/>
      <dgm:spPr/>
      <dgm:t>
        <a:bodyPr/>
        <a:lstStyle/>
        <a:p>
          <a:endParaRPr lang="ru-RU" sz="1250"/>
        </a:p>
      </dgm:t>
    </dgm:pt>
    <dgm:pt modelId="{065C6003-657A-43DE-A597-93927A5C8A4C}" type="sibTrans" cxnId="{9F5A26B3-7719-4EC2-A74A-7498DC9F6990}">
      <dgm:prSet/>
      <dgm:spPr/>
      <dgm:t>
        <a:bodyPr/>
        <a:lstStyle/>
        <a:p>
          <a:endParaRPr lang="ru-RU" sz="1250"/>
        </a:p>
      </dgm:t>
    </dgm:pt>
    <dgm:pt modelId="{24AF29BE-17F1-4A1F-BD5C-6B66B609F49E}" type="parTrans" cxnId="{9F5A26B3-7719-4EC2-A74A-7498DC9F6990}">
      <dgm:prSet/>
      <dgm:spPr/>
      <dgm:t>
        <a:bodyPr/>
        <a:lstStyle/>
        <a:p>
          <a:endParaRPr lang="ru-RU" sz="1250"/>
        </a:p>
      </dgm:t>
    </dgm:pt>
    <dgm:pt modelId="{3398B700-EA3A-46A4-A34C-D0C42D329689}">
      <dgm:prSet custT="1"/>
      <dgm:spPr/>
      <dgm:t>
        <a:bodyPr/>
        <a:lstStyle/>
        <a:p>
          <a:r>
            <a:rPr lang="ru-RU" sz="1250" i="1" dirty="0">
              <a:solidFill>
                <a:srgbClr val="002060"/>
              </a:solidFill>
            </a:rPr>
            <a:t>Изучение влияния физических факторов на скорость регенерации животных</a:t>
          </a:r>
          <a:endParaRPr lang="ru-RU" sz="1250" dirty="0">
            <a:solidFill>
              <a:srgbClr val="002060"/>
            </a:solidFill>
          </a:endParaRPr>
        </a:p>
      </dgm:t>
    </dgm:pt>
    <dgm:pt modelId="{8FB1F685-81F5-40AF-BA81-96993367883F}">
      <dgm:prSet custT="1"/>
      <dgm:spPr/>
      <dgm:t>
        <a:bodyPr/>
        <a:lstStyle/>
        <a:p>
          <a:r>
            <a:rPr lang="ru-RU" sz="1250" i="1" dirty="0">
              <a:solidFill>
                <a:srgbClr val="002060"/>
              </a:solidFill>
            </a:rPr>
            <a:t>Нуклеотидный анализ фрагментов ITS </a:t>
          </a:r>
          <a:r>
            <a:rPr lang="ru-RU" sz="1250" i="1" dirty="0" err="1">
              <a:solidFill>
                <a:srgbClr val="002060"/>
              </a:solidFill>
            </a:rPr>
            <a:t>рДНК</a:t>
          </a:r>
          <a:r>
            <a:rPr lang="ru-RU" sz="1250" i="1" dirty="0">
              <a:solidFill>
                <a:srgbClr val="002060"/>
              </a:solidFill>
            </a:rPr>
            <a:t> ив и берез Якутии</a:t>
          </a:r>
          <a:endParaRPr lang="ru-RU" sz="1250" dirty="0">
            <a:solidFill>
              <a:srgbClr val="002060"/>
            </a:solidFill>
          </a:endParaRPr>
        </a:p>
      </dgm:t>
    </dgm:pt>
    <dgm:pt modelId="{22CE9ACF-A312-4F32-AAD3-12EBB3BF1536}">
      <dgm:prSet custT="1"/>
      <dgm:spPr/>
      <dgm:t>
        <a:bodyPr/>
        <a:lstStyle/>
        <a:p>
          <a:r>
            <a:rPr lang="ru-RU" sz="1250" b="1" u="sng" dirty="0">
              <a:solidFill>
                <a:srgbClr val="002060"/>
              </a:solidFill>
            </a:rPr>
            <a:t>Генетика, персонализированная и прогностическая медицина</a:t>
          </a:r>
          <a:endParaRPr lang="ru-RU" sz="1250" b="1" dirty="0">
            <a:solidFill>
              <a:srgbClr val="002060"/>
            </a:solidFill>
          </a:endParaRPr>
        </a:p>
      </dgm:t>
    </dgm:pt>
    <dgm:pt modelId="{059F655F-5F95-4D14-AAD7-9E17914E9E29}" type="sibTrans" cxnId="{A8EE2C1A-35DB-4E97-B9D8-25ABBE28CA61}">
      <dgm:prSet/>
      <dgm:spPr/>
      <dgm:t>
        <a:bodyPr/>
        <a:lstStyle/>
        <a:p>
          <a:endParaRPr lang="ru-RU" sz="1250"/>
        </a:p>
      </dgm:t>
    </dgm:pt>
    <dgm:pt modelId="{484A0466-0894-42DA-A743-3F3A92DA3E1C}" type="parTrans" cxnId="{A8EE2C1A-35DB-4E97-B9D8-25ABBE28CA61}">
      <dgm:prSet/>
      <dgm:spPr/>
      <dgm:t>
        <a:bodyPr/>
        <a:lstStyle/>
        <a:p>
          <a:endParaRPr lang="ru-RU" sz="1250"/>
        </a:p>
      </dgm:t>
    </dgm:pt>
    <dgm:pt modelId="{9D253B82-C072-46CF-9DC0-60185C64F431}" type="sibTrans" cxnId="{FB3D7A38-E5AF-4DDE-90E3-B9CFB38B1AA2}">
      <dgm:prSet/>
      <dgm:spPr/>
      <dgm:t>
        <a:bodyPr/>
        <a:lstStyle/>
        <a:p>
          <a:endParaRPr lang="ru-RU" sz="1250"/>
        </a:p>
      </dgm:t>
    </dgm:pt>
    <dgm:pt modelId="{C871B0EA-AE73-46FB-A583-B18E8F34198D}" type="parTrans" cxnId="{FB3D7A38-E5AF-4DDE-90E3-B9CFB38B1AA2}">
      <dgm:prSet/>
      <dgm:spPr/>
      <dgm:t>
        <a:bodyPr/>
        <a:lstStyle/>
        <a:p>
          <a:endParaRPr lang="ru-RU" sz="1250"/>
        </a:p>
      </dgm:t>
    </dgm:pt>
    <dgm:pt modelId="{5CAF229E-EC22-46C5-95E5-6340ED0B6C4A}" type="sibTrans" cxnId="{15461690-A918-49DF-B98C-A0390CEC71D4}">
      <dgm:prSet/>
      <dgm:spPr/>
      <dgm:t>
        <a:bodyPr/>
        <a:lstStyle/>
        <a:p>
          <a:endParaRPr lang="ru-RU" sz="1250"/>
        </a:p>
      </dgm:t>
    </dgm:pt>
    <dgm:pt modelId="{90C8BBF3-1768-4CFC-8AEE-5F2C30DD9DA9}" type="parTrans" cxnId="{15461690-A918-49DF-B98C-A0390CEC71D4}">
      <dgm:prSet/>
      <dgm:spPr/>
      <dgm:t>
        <a:bodyPr/>
        <a:lstStyle/>
        <a:p>
          <a:endParaRPr lang="ru-RU" sz="1250"/>
        </a:p>
      </dgm:t>
    </dgm:pt>
    <dgm:pt modelId="{591F26A2-C60C-45D3-9939-F38F93C5A40C}">
      <dgm:prSet custT="1"/>
      <dgm:spPr/>
      <dgm:t>
        <a:bodyPr/>
        <a:lstStyle/>
        <a:p>
          <a:r>
            <a:rPr lang="ru-RU" sz="1250" i="1" dirty="0">
              <a:solidFill>
                <a:srgbClr val="002060"/>
              </a:solidFill>
            </a:rPr>
            <a:t>Разработка нейронных сетей</a:t>
          </a:r>
          <a:endParaRPr lang="ru-RU" sz="1250" dirty="0">
            <a:solidFill>
              <a:srgbClr val="002060"/>
            </a:solidFill>
          </a:endParaRPr>
        </a:p>
      </dgm:t>
    </dgm:pt>
    <dgm:pt modelId="{5EC5E998-852E-495C-813C-13B48EF7C2D4}">
      <dgm:prSet custT="1"/>
      <dgm:spPr/>
      <dgm:t>
        <a:bodyPr/>
        <a:lstStyle/>
        <a:p>
          <a:r>
            <a:rPr lang="ru-RU" sz="1250" b="1" u="sng" dirty="0">
              <a:solidFill>
                <a:srgbClr val="002060"/>
              </a:solidFill>
            </a:rPr>
            <a:t>Большие данные, искусственный интеллект, финансовые технологии и </a:t>
          </a:r>
          <a:r>
            <a:rPr lang="ru-RU" sz="1250" b="1" u="sng" dirty="0" err="1">
              <a:solidFill>
                <a:srgbClr val="002060"/>
              </a:solidFill>
            </a:rPr>
            <a:t>кибербезопасность</a:t>
          </a:r>
          <a:endParaRPr lang="ru-RU" sz="1250" b="1" dirty="0">
            <a:solidFill>
              <a:srgbClr val="002060"/>
            </a:solidFill>
          </a:endParaRPr>
        </a:p>
      </dgm:t>
    </dgm:pt>
    <dgm:pt modelId="{1144B9DB-9A33-44DA-9CC2-F8E259A866DC}" type="sibTrans" cxnId="{AF426DDB-1568-4C22-BA7D-0AFB011CFE41}">
      <dgm:prSet/>
      <dgm:spPr/>
      <dgm:t>
        <a:bodyPr/>
        <a:lstStyle/>
        <a:p>
          <a:endParaRPr lang="ru-RU" sz="1250"/>
        </a:p>
      </dgm:t>
    </dgm:pt>
    <dgm:pt modelId="{C52E655C-EB7D-4328-8332-69608D38A2BA}" type="parTrans" cxnId="{AF426DDB-1568-4C22-BA7D-0AFB011CFE41}">
      <dgm:prSet/>
      <dgm:spPr/>
      <dgm:t>
        <a:bodyPr/>
        <a:lstStyle/>
        <a:p>
          <a:endParaRPr lang="ru-RU" sz="1250"/>
        </a:p>
      </dgm:t>
    </dgm:pt>
    <dgm:pt modelId="{6B3912B1-8614-4D0B-99DB-BDDA7A3CF96D}" type="sibTrans" cxnId="{F9604C4E-69D5-4241-A28C-9E12CA601F5D}">
      <dgm:prSet/>
      <dgm:spPr/>
      <dgm:t>
        <a:bodyPr/>
        <a:lstStyle/>
        <a:p>
          <a:endParaRPr lang="ru-RU" sz="1250"/>
        </a:p>
      </dgm:t>
    </dgm:pt>
    <dgm:pt modelId="{C9468D62-1DAD-4BF7-B405-9020E6448852}" type="parTrans" cxnId="{F9604C4E-69D5-4241-A28C-9E12CA601F5D}">
      <dgm:prSet/>
      <dgm:spPr/>
      <dgm:t>
        <a:bodyPr/>
        <a:lstStyle/>
        <a:p>
          <a:endParaRPr lang="ru-RU" sz="1250"/>
        </a:p>
      </dgm:t>
    </dgm:pt>
    <dgm:pt modelId="{C41F1438-78A4-4B84-B820-704EB488B00B}">
      <dgm:prSet custT="1"/>
      <dgm:spPr/>
      <dgm:t>
        <a:bodyPr/>
        <a:lstStyle/>
        <a:p>
          <a:r>
            <a:rPr lang="ru-RU" sz="1250" i="1" dirty="0">
              <a:solidFill>
                <a:srgbClr val="002060"/>
              </a:solidFill>
            </a:rPr>
            <a:t>Формирование и продвижение туристского продукта</a:t>
          </a:r>
          <a:endParaRPr lang="ru-RU" sz="1250" dirty="0">
            <a:solidFill>
              <a:srgbClr val="002060"/>
            </a:solidFill>
          </a:endParaRPr>
        </a:p>
      </dgm:t>
    </dgm:pt>
    <dgm:pt modelId="{69A2C128-304A-47D9-93DB-0A2A808E9CEA}">
      <dgm:prSet custT="1"/>
      <dgm:spPr/>
      <dgm:t>
        <a:bodyPr/>
        <a:lstStyle/>
        <a:p>
          <a:r>
            <a:rPr lang="ru-RU" sz="1250" i="1" dirty="0">
              <a:solidFill>
                <a:srgbClr val="002060"/>
              </a:solidFill>
            </a:rPr>
            <a:t>Изучение гравитационных волн по наблюдениям серебристых облаков</a:t>
          </a:r>
          <a:endParaRPr lang="ru-RU" sz="1250" dirty="0">
            <a:solidFill>
              <a:srgbClr val="002060"/>
            </a:solidFill>
          </a:endParaRPr>
        </a:p>
      </dgm:t>
    </dgm:pt>
    <dgm:pt modelId="{A0BC1905-A99A-496E-902C-0AC6F3A9DD20}">
      <dgm:prSet custT="1"/>
      <dgm:spPr/>
      <dgm:t>
        <a:bodyPr/>
        <a:lstStyle/>
        <a:p>
          <a:r>
            <a:rPr lang="ru-RU" sz="1250" b="1" u="sng" dirty="0">
              <a:solidFill>
                <a:srgbClr val="002060"/>
              </a:solidFill>
            </a:rPr>
            <a:t>Освоение Арктики и Мирового океана</a:t>
          </a:r>
          <a:endParaRPr lang="ru-RU" sz="1250" b="1" dirty="0">
            <a:solidFill>
              <a:srgbClr val="002060"/>
            </a:solidFill>
          </a:endParaRPr>
        </a:p>
      </dgm:t>
    </dgm:pt>
    <dgm:pt modelId="{B45E8A09-AF79-46C5-B248-4B1480D60690}" type="sibTrans" cxnId="{504CA6B4-4CD2-47BC-A5D7-C28679FE5497}">
      <dgm:prSet/>
      <dgm:spPr/>
      <dgm:t>
        <a:bodyPr/>
        <a:lstStyle/>
        <a:p>
          <a:endParaRPr lang="ru-RU" sz="1250"/>
        </a:p>
      </dgm:t>
    </dgm:pt>
    <dgm:pt modelId="{49D5EF18-9BCE-450D-B697-2F55BDB04CAF}" type="parTrans" cxnId="{504CA6B4-4CD2-47BC-A5D7-C28679FE5497}">
      <dgm:prSet/>
      <dgm:spPr/>
      <dgm:t>
        <a:bodyPr/>
        <a:lstStyle/>
        <a:p>
          <a:endParaRPr lang="ru-RU" sz="1250"/>
        </a:p>
      </dgm:t>
    </dgm:pt>
    <dgm:pt modelId="{471F8F2D-E58A-40F0-AFDD-B2CD90EF7122}" type="sibTrans" cxnId="{41701BB2-361C-43E5-801B-B28186742DC1}">
      <dgm:prSet/>
      <dgm:spPr/>
      <dgm:t>
        <a:bodyPr/>
        <a:lstStyle/>
        <a:p>
          <a:endParaRPr lang="ru-RU" sz="1250"/>
        </a:p>
      </dgm:t>
    </dgm:pt>
    <dgm:pt modelId="{F5862F3E-B64A-4419-BFDB-238C8E8FE1DB}" type="parTrans" cxnId="{41701BB2-361C-43E5-801B-B28186742DC1}">
      <dgm:prSet/>
      <dgm:spPr/>
      <dgm:t>
        <a:bodyPr/>
        <a:lstStyle/>
        <a:p>
          <a:endParaRPr lang="ru-RU" sz="1250"/>
        </a:p>
      </dgm:t>
    </dgm:pt>
    <dgm:pt modelId="{2297092C-1B54-4C2E-998C-F0916CEF76A8}" type="sibTrans" cxnId="{F7AD5A8B-E299-4B2A-89E6-7D584CC49950}">
      <dgm:prSet/>
      <dgm:spPr/>
      <dgm:t>
        <a:bodyPr/>
        <a:lstStyle/>
        <a:p>
          <a:endParaRPr lang="ru-RU" sz="1250"/>
        </a:p>
      </dgm:t>
    </dgm:pt>
    <dgm:pt modelId="{90F127E9-9592-41BE-B99B-08ED128B9180}" type="parTrans" cxnId="{F7AD5A8B-E299-4B2A-89E6-7D584CC49950}">
      <dgm:prSet/>
      <dgm:spPr/>
      <dgm:t>
        <a:bodyPr/>
        <a:lstStyle/>
        <a:p>
          <a:endParaRPr lang="ru-RU" sz="1250"/>
        </a:p>
      </dgm:t>
    </dgm:pt>
    <dgm:pt modelId="{0BEE9379-3F20-42B6-BF0F-4AF9B39BF97D}">
      <dgm:prSet custT="1"/>
      <dgm:spPr/>
      <dgm:t>
        <a:bodyPr/>
        <a:lstStyle/>
        <a:p>
          <a:r>
            <a:rPr lang="ru-RU" sz="1250" i="1" dirty="0">
              <a:solidFill>
                <a:srgbClr val="002060"/>
              </a:solidFill>
            </a:rPr>
            <a:t>Изучение космических лучей</a:t>
          </a:r>
          <a:endParaRPr lang="ru-RU" sz="1250" dirty="0">
            <a:solidFill>
              <a:srgbClr val="002060"/>
            </a:solidFill>
          </a:endParaRPr>
        </a:p>
      </dgm:t>
    </dgm:pt>
    <dgm:pt modelId="{78BE7827-B069-4D3E-93BA-D546FBFE6A89}">
      <dgm:prSet custT="1"/>
      <dgm:spPr/>
      <dgm:t>
        <a:bodyPr/>
        <a:lstStyle/>
        <a:p>
          <a:r>
            <a:rPr lang="ru-RU" sz="1250" b="1" u="sng" dirty="0">
              <a:solidFill>
                <a:srgbClr val="002060"/>
              </a:solidFill>
            </a:rPr>
            <a:t>Космические технологии</a:t>
          </a:r>
          <a:endParaRPr lang="ru-RU" sz="1250" b="1" dirty="0">
            <a:solidFill>
              <a:srgbClr val="002060"/>
            </a:solidFill>
          </a:endParaRPr>
        </a:p>
      </dgm:t>
    </dgm:pt>
    <dgm:pt modelId="{27D37CD4-52B2-4093-84E7-6D216196498C}" type="sibTrans" cxnId="{87ED8173-935B-421C-BE1D-A25581B2574C}">
      <dgm:prSet/>
      <dgm:spPr/>
      <dgm:t>
        <a:bodyPr/>
        <a:lstStyle/>
        <a:p>
          <a:endParaRPr lang="ru-RU" sz="1250"/>
        </a:p>
      </dgm:t>
    </dgm:pt>
    <dgm:pt modelId="{BB9F652D-00D9-45B7-BC71-4D0DBB99C8E4}" type="parTrans" cxnId="{87ED8173-935B-421C-BE1D-A25581B2574C}">
      <dgm:prSet/>
      <dgm:spPr/>
      <dgm:t>
        <a:bodyPr/>
        <a:lstStyle/>
        <a:p>
          <a:endParaRPr lang="ru-RU" sz="1250"/>
        </a:p>
      </dgm:t>
    </dgm:pt>
    <dgm:pt modelId="{80AB7A69-8C74-410E-A6EA-3C6F189ACCFE}" type="sibTrans" cxnId="{6736EF67-C442-4B42-AA07-DF2DC50EFE65}">
      <dgm:prSet/>
      <dgm:spPr/>
      <dgm:t>
        <a:bodyPr/>
        <a:lstStyle/>
        <a:p>
          <a:endParaRPr lang="ru-RU" sz="1250"/>
        </a:p>
      </dgm:t>
    </dgm:pt>
    <dgm:pt modelId="{97DC1430-056D-48A5-B1A9-7F21EE999CA6}" type="parTrans" cxnId="{6736EF67-C442-4B42-AA07-DF2DC50EFE65}">
      <dgm:prSet/>
      <dgm:spPr/>
      <dgm:t>
        <a:bodyPr/>
        <a:lstStyle/>
        <a:p>
          <a:endParaRPr lang="ru-RU" sz="1250"/>
        </a:p>
      </dgm:t>
    </dgm:pt>
    <dgm:pt modelId="{DAC7B4DD-8B8F-45FC-BFE1-C9793102A246}">
      <dgm:prSet custT="1"/>
      <dgm:spPr/>
      <dgm:t>
        <a:bodyPr/>
        <a:lstStyle/>
        <a:p>
          <a:r>
            <a:rPr lang="ru-RU" sz="1250" i="1" dirty="0">
              <a:solidFill>
                <a:srgbClr val="002060"/>
              </a:solidFill>
            </a:rPr>
            <a:t>Сервис по мониторингу жизнедеятельности человека</a:t>
          </a:r>
          <a:endParaRPr lang="ru-RU" sz="1250" dirty="0">
            <a:solidFill>
              <a:srgbClr val="002060"/>
            </a:solidFill>
          </a:endParaRPr>
        </a:p>
      </dgm:t>
    </dgm:pt>
    <dgm:pt modelId="{5BE866C3-7CF1-4FA6-BA59-D819DDF15072}">
      <dgm:prSet custT="1"/>
      <dgm:spPr/>
      <dgm:t>
        <a:bodyPr/>
        <a:lstStyle/>
        <a:p>
          <a:r>
            <a:rPr lang="ru-RU" sz="1250" b="1" u="sng" dirty="0">
              <a:solidFill>
                <a:srgbClr val="002060"/>
              </a:solidFill>
            </a:rPr>
            <a:t>Умный город и безопасность</a:t>
          </a:r>
          <a:endParaRPr lang="ru-RU" sz="1250" b="1" dirty="0">
            <a:solidFill>
              <a:srgbClr val="002060"/>
            </a:solidFill>
          </a:endParaRPr>
        </a:p>
      </dgm:t>
    </dgm:pt>
    <dgm:pt modelId="{F41D2BF2-2879-4E9F-A11B-A2A2DF2EE5D6}" type="sibTrans" cxnId="{8C6335F6-3484-4E42-9196-4DB8686C028E}">
      <dgm:prSet/>
      <dgm:spPr/>
      <dgm:t>
        <a:bodyPr/>
        <a:lstStyle/>
        <a:p>
          <a:endParaRPr lang="ru-RU" sz="1250"/>
        </a:p>
      </dgm:t>
    </dgm:pt>
    <dgm:pt modelId="{D83F225A-82AC-49E2-AF1F-DD7A7F11B99E}" type="parTrans" cxnId="{8C6335F6-3484-4E42-9196-4DB8686C028E}">
      <dgm:prSet/>
      <dgm:spPr/>
      <dgm:t>
        <a:bodyPr/>
        <a:lstStyle/>
        <a:p>
          <a:endParaRPr lang="ru-RU" sz="1250"/>
        </a:p>
      </dgm:t>
    </dgm:pt>
    <dgm:pt modelId="{E64F653D-90E4-434A-A51F-BD01FE4B02BF}" type="sibTrans" cxnId="{9C0D937A-9695-474C-B912-38D5A9BD752C}">
      <dgm:prSet/>
      <dgm:spPr/>
      <dgm:t>
        <a:bodyPr/>
        <a:lstStyle/>
        <a:p>
          <a:endParaRPr lang="ru-RU" sz="1250"/>
        </a:p>
      </dgm:t>
    </dgm:pt>
    <dgm:pt modelId="{7A84983B-B4E7-45A8-A31E-75DB4C72C1BB}" type="parTrans" cxnId="{9C0D937A-9695-474C-B912-38D5A9BD752C}">
      <dgm:prSet/>
      <dgm:spPr/>
      <dgm:t>
        <a:bodyPr/>
        <a:lstStyle/>
        <a:p>
          <a:endParaRPr lang="ru-RU" sz="1250"/>
        </a:p>
      </dgm:t>
    </dgm:pt>
    <dgm:pt modelId="{7C26D161-C7A6-4ED3-995D-59F85DAC083B}">
      <dgm:prSet custT="1"/>
      <dgm:spPr/>
      <dgm:t>
        <a:bodyPr/>
        <a:lstStyle/>
        <a:p>
          <a:r>
            <a:rPr lang="ru-RU" sz="1250" i="1" dirty="0">
              <a:solidFill>
                <a:srgbClr val="002060"/>
              </a:solidFill>
            </a:rPr>
            <a:t>Электронный текстиль</a:t>
          </a:r>
          <a:endParaRPr lang="ru-RU" sz="1250" dirty="0">
            <a:solidFill>
              <a:srgbClr val="002060"/>
            </a:solidFill>
          </a:endParaRPr>
        </a:p>
      </dgm:t>
    </dgm:pt>
    <dgm:pt modelId="{AC079D35-893B-40A6-9565-972DC322046A}">
      <dgm:prSet custT="1"/>
      <dgm:spPr/>
      <dgm:t>
        <a:bodyPr/>
        <a:lstStyle/>
        <a:p>
          <a:r>
            <a:rPr lang="ru-RU" sz="1250" i="1" dirty="0">
              <a:solidFill>
                <a:srgbClr val="002060"/>
              </a:solidFill>
            </a:rPr>
            <a:t>Разработка микроскопа для отображения макромолекул методом цифровой осевой голографии</a:t>
          </a:r>
          <a:endParaRPr lang="ru-RU" sz="1250" dirty="0">
            <a:solidFill>
              <a:srgbClr val="002060"/>
            </a:solidFill>
          </a:endParaRPr>
        </a:p>
      </dgm:t>
    </dgm:pt>
    <dgm:pt modelId="{17DE8E4E-2496-4C28-93D9-2C60329A24C8}">
      <dgm:prSet custT="1"/>
      <dgm:spPr/>
      <dgm:t>
        <a:bodyPr/>
        <a:lstStyle/>
        <a:p>
          <a:r>
            <a:rPr lang="ru-RU" sz="1250" b="1" u="sng" dirty="0" err="1">
              <a:solidFill>
                <a:srgbClr val="002060"/>
              </a:solidFill>
            </a:rPr>
            <a:t>Нанотехнологии</a:t>
          </a:r>
          <a:endParaRPr lang="ru-RU" sz="1250" b="1" dirty="0">
            <a:solidFill>
              <a:srgbClr val="002060"/>
            </a:solidFill>
          </a:endParaRPr>
        </a:p>
      </dgm:t>
    </dgm:pt>
    <dgm:pt modelId="{3B4294B8-76FB-4373-B865-DAE1F11E7710}" type="sibTrans" cxnId="{CEFAE4E8-816C-44AB-9618-9F6A01977845}">
      <dgm:prSet/>
      <dgm:spPr/>
      <dgm:t>
        <a:bodyPr/>
        <a:lstStyle/>
        <a:p>
          <a:endParaRPr lang="ru-RU" sz="1250"/>
        </a:p>
      </dgm:t>
    </dgm:pt>
    <dgm:pt modelId="{5221CC3D-CDBB-409F-BF46-77168E94D5D2}" type="parTrans" cxnId="{CEFAE4E8-816C-44AB-9618-9F6A01977845}">
      <dgm:prSet/>
      <dgm:spPr/>
      <dgm:t>
        <a:bodyPr/>
        <a:lstStyle/>
        <a:p>
          <a:endParaRPr lang="ru-RU" sz="1250"/>
        </a:p>
      </dgm:t>
    </dgm:pt>
    <dgm:pt modelId="{5A4DEA24-9D05-454E-A8C3-7313871B90B6}" type="sibTrans" cxnId="{74FD4FFE-C4D6-4A6D-9BC0-B1369B19D3F9}">
      <dgm:prSet/>
      <dgm:spPr/>
      <dgm:t>
        <a:bodyPr/>
        <a:lstStyle/>
        <a:p>
          <a:endParaRPr lang="ru-RU" sz="1250"/>
        </a:p>
      </dgm:t>
    </dgm:pt>
    <dgm:pt modelId="{1B498477-35B5-4F10-9C73-F8A1F42F2755}" type="parTrans" cxnId="{74FD4FFE-C4D6-4A6D-9BC0-B1369B19D3F9}">
      <dgm:prSet/>
      <dgm:spPr/>
      <dgm:t>
        <a:bodyPr/>
        <a:lstStyle/>
        <a:p>
          <a:endParaRPr lang="ru-RU" sz="1250"/>
        </a:p>
      </dgm:t>
    </dgm:pt>
    <dgm:pt modelId="{4F415CCC-1F77-4181-9E76-56EEE310E9FF}" type="sibTrans" cxnId="{0E0FC4C3-C5E0-4096-BFAE-BA06F6732F3A}">
      <dgm:prSet/>
      <dgm:spPr/>
      <dgm:t>
        <a:bodyPr/>
        <a:lstStyle/>
        <a:p>
          <a:endParaRPr lang="ru-RU" sz="1250"/>
        </a:p>
      </dgm:t>
    </dgm:pt>
    <dgm:pt modelId="{E4F42C92-D3AC-4D6A-A21A-F0CA82A9CF3F}" type="parTrans" cxnId="{0E0FC4C3-C5E0-4096-BFAE-BA06F6732F3A}">
      <dgm:prSet/>
      <dgm:spPr/>
      <dgm:t>
        <a:bodyPr/>
        <a:lstStyle/>
        <a:p>
          <a:endParaRPr lang="ru-RU" sz="1250"/>
        </a:p>
      </dgm:t>
    </dgm:pt>
    <dgm:pt modelId="{6D61B2DF-9FF8-4538-A76E-EA00833B2C48}">
      <dgm:prSet custT="1"/>
      <dgm:spPr/>
      <dgm:t>
        <a:bodyPr/>
        <a:lstStyle/>
        <a:p>
          <a:r>
            <a:rPr lang="ru-RU" sz="1250" i="1" dirty="0">
              <a:solidFill>
                <a:srgbClr val="002060"/>
              </a:solidFill>
            </a:rPr>
            <a:t>Разработка новых высокопрочных полимерных композиционных материалов для эксплуатации на Севере</a:t>
          </a:r>
          <a:endParaRPr lang="ru-RU" sz="1250" dirty="0">
            <a:solidFill>
              <a:srgbClr val="002060"/>
            </a:solidFill>
          </a:endParaRPr>
        </a:p>
      </dgm:t>
    </dgm:pt>
    <dgm:pt modelId="{4D231513-5CB6-426C-9F6A-19955962FDD4}">
      <dgm:prSet custT="1"/>
      <dgm:spPr/>
      <dgm:t>
        <a:bodyPr/>
        <a:lstStyle/>
        <a:p>
          <a:r>
            <a:rPr lang="ru-RU" sz="1250" b="1" u="sng" dirty="0">
              <a:solidFill>
                <a:srgbClr val="002060"/>
              </a:solidFill>
            </a:rPr>
            <a:t>Новые материалы</a:t>
          </a:r>
          <a:endParaRPr lang="ru-RU" sz="1250" b="1" dirty="0">
            <a:solidFill>
              <a:srgbClr val="002060"/>
            </a:solidFill>
          </a:endParaRPr>
        </a:p>
      </dgm:t>
    </dgm:pt>
    <dgm:pt modelId="{EFABCE65-34A6-4569-B890-AC90108D17DC}" type="sibTrans" cxnId="{89335606-CC31-4D84-B15C-504BAB3ADF26}">
      <dgm:prSet/>
      <dgm:spPr/>
      <dgm:t>
        <a:bodyPr/>
        <a:lstStyle/>
        <a:p>
          <a:endParaRPr lang="ru-RU" sz="1250"/>
        </a:p>
      </dgm:t>
    </dgm:pt>
    <dgm:pt modelId="{D8DABB92-D447-4C67-AE25-173E282CA865}" type="parTrans" cxnId="{89335606-CC31-4D84-B15C-504BAB3ADF26}">
      <dgm:prSet/>
      <dgm:spPr/>
      <dgm:t>
        <a:bodyPr/>
        <a:lstStyle/>
        <a:p>
          <a:endParaRPr lang="ru-RU" sz="1250"/>
        </a:p>
      </dgm:t>
    </dgm:pt>
    <dgm:pt modelId="{BA1FA852-B188-4CE4-BE7B-8D107B4B9677}" type="sibTrans" cxnId="{C98A46C5-48D7-4532-B724-A9071C2B4AAE}">
      <dgm:prSet/>
      <dgm:spPr/>
      <dgm:t>
        <a:bodyPr/>
        <a:lstStyle/>
        <a:p>
          <a:endParaRPr lang="ru-RU" sz="1250"/>
        </a:p>
      </dgm:t>
    </dgm:pt>
    <dgm:pt modelId="{EA14295D-90F6-48DF-B669-6E3A89ABF1CA}" type="parTrans" cxnId="{C98A46C5-48D7-4532-B724-A9071C2B4AAE}">
      <dgm:prSet/>
      <dgm:spPr/>
      <dgm:t>
        <a:bodyPr/>
        <a:lstStyle/>
        <a:p>
          <a:endParaRPr lang="ru-RU" sz="1250"/>
        </a:p>
      </dgm:t>
    </dgm:pt>
    <dgm:pt modelId="{B6F252EF-5EC0-4475-AE12-E6193B4AE30B}" type="pres">
      <dgm:prSet presAssocID="{01592B35-A76C-49A8-804F-403312126694}" presName="linear" presStyleCnt="0">
        <dgm:presLayoutVars>
          <dgm:dir/>
          <dgm:animLvl val="lvl"/>
          <dgm:resizeHandles val="exact"/>
        </dgm:presLayoutVars>
      </dgm:prSet>
      <dgm:spPr/>
    </dgm:pt>
    <dgm:pt modelId="{A7F4EB16-32CB-419B-B808-13ED2A68DF08}" type="pres">
      <dgm:prSet presAssocID="{40F30781-9205-4F15-B17A-82BE749D7A68}" presName="parentLin" presStyleCnt="0"/>
      <dgm:spPr/>
    </dgm:pt>
    <dgm:pt modelId="{15287000-21E6-4BB8-91E2-3143E0427BF5}" type="pres">
      <dgm:prSet presAssocID="{40F30781-9205-4F15-B17A-82BE749D7A68}" presName="parentLeftMargin" presStyleLbl="node1" presStyleIdx="0" presStyleCnt="1"/>
      <dgm:spPr/>
    </dgm:pt>
    <dgm:pt modelId="{4697919D-6882-484B-A119-19364BF7BA13}" type="pres">
      <dgm:prSet presAssocID="{40F30781-9205-4F15-B17A-82BE749D7A68}" presName="parentText" presStyleLbl="node1" presStyleIdx="0" presStyleCnt="1" custScaleX="111037" custScaleY="211545" custLinFactNeighborY="-52248">
        <dgm:presLayoutVars>
          <dgm:chMax val="0"/>
          <dgm:bulletEnabled val="1"/>
        </dgm:presLayoutVars>
      </dgm:prSet>
      <dgm:spPr/>
    </dgm:pt>
    <dgm:pt modelId="{55315019-B511-4014-A77E-CCA1AB450A35}" type="pres">
      <dgm:prSet presAssocID="{40F30781-9205-4F15-B17A-82BE749D7A68}" presName="negativeSpace" presStyleCnt="0"/>
      <dgm:spPr/>
    </dgm:pt>
    <dgm:pt modelId="{50ADA046-053A-44E9-A785-A28A9665F109}" type="pres">
      <dgm:prSet presAssocID="{40F30781-9205-4F15-B17A-82BE749D7A68}" presName="childText" presStyleLbl="conFgAcc1" presStyleIdx="0" presStyleCnt="1" custScaleY="108464" custLinFactY="-623" custLinFactNeighborY="-100000">
        <dgm:presLayoutVars>
          <dgm:bulletEnabled val="1"/>
        </dgm:presLayoutVars>
      </dgm:prSet>
      <dgm:spPr/>
    </dgm:pt>
  </dgm:ptLst>
  <dgm:cxnLst>
    <dgm:cxn modelId="{77F40501-0E5D-418A-A2D5-5F04EE85677D}" type="presOf" srcId="{E18EC9D5-B6C8-43BC-98AA-BE0FC6DBDC2E}" destId="{50ADA046-053A-44E9-A785-A28A9665F109}" srcOrd="0" destOrd="18" presId="urn:microsoft.com/office/officeart/2005/8/layout/list1"/>
    <dgm:cxn modelId="{4A62CC01-7929-42EB-A8BB-E61C07202695}" type="presOf" srcId="{C41F1438-78A4-4B84-B820-704EB488B00B}" destId="{50ADA046-053A-44E9-A785-A28A9665F109}" srcOrd="0" destOrd="11" presId="urn:microsoft.com/office/officeart/2005/8/layout/list1"/>
    <dgm:cxn modelId="{DA5B5105-9D3A-4B6B-9B48-E7D318DF366E}" type="presOf" srcId="{5EC5E998-852E-495C-813C-13B48EF7C2D4}" destId="{50ADA046-053A-44E9-A785-A28A9665F109}" srcOrd="0" destOrd="12" presId="urn:microsoft.com/office/officeart/2005/8/layout/list1"/>
    <dgm:cxn modelId="{89335606-CC31-4D84-B15C-504BAB3ADF26}" srcId="{40F30781-9205-4F15-B17A-82BE749D7A68}" destId="{4D231513-5CB6-426C-9F6A-19955962FDD4}" srcOrd="0" destOrd="0" parTransId="{D8DABB92-D447-4C67-AE25-173E282CA865}" sibTransId="{EFABCE65-34A6-4569-B890-AC90108D17DC}"/>
    <dgm:cxn modelId="{C3514707-0F31-4FCC-8E4D-93381892DDB9}" srcId="{31BD5AA9-D008-40A6-A581-C48907C39A65}" destId="{2A223724-9E08-457B-AA19-AD7BC9E730B2}" srcOrd="2" destOrd="0" parTransId="{1607BDCE-F284-4066-B35E-873A517EB5AE}" sibTransId="{208E188C-824E-4B6A-BD1D-FFEA46DACD83}"/>
    <dgm:cxn modelId="{2B8D4917-E237-46D2-9A9E-39CFC37DE954}" type="presOf" srcId="{944A5177-452A-4AD2-B68A-DEC352851481}" destId="{50ADA046-053A-44E9-A785-A28A9665F109}" srcOrd="0" destOrd="21" presId="urn:microsoft.com/office/officeart/2005/8/layout/list1"/>
    <dgm:cxn modelId="{A8EE2C1A-35DB-4E97-B9D8-25ABBE28CA61}" srcId="{40F30781-9205-4F15-B17A-82BE749D7A68}" destId="{22CE9ACF-A312-4F32-AAD3-12EBB3BF1536}" srcOrd="6" destOrd="0" parTransId="{484A0466-0894-42DA-A743-3F3A92DA3E1C}" sibTransId="{059F655F-5F95-4D14-AAD7-9E17914E9E29}"/>
    <dgm:cxn modelId="{63E0281C-E444-4E07-822F-64EE694F839A}" type="presOf" srcId="{22CE9ACF-A312-4F32-AAD3-12EBB3BF1536}" destId="{50ADA046-053A-44E9-A785-A28A9665F109}" srcOrd="0" destOrd="14" presId="urn:microsoft.com/office/officeart/2005/8/layout/list1"/>
    <dgm:cxn modelId="{67624C26-F004-4B6F-A6BE-65BE4E61CF35}" type="presOf" srcId="{8FB1F685-81F5-40AF-BA81-96993367883F}" destId="{50ADA046-053A-44E9-A785-A28A9665F109}" srcOrd="0" destOrd="15" presId="urn:microsoft.com/office/officeart/2005/8/layout/list1"/>
    <dgm:cxn modelId="{1EA84E32-9E13-4072-B961-9427A9854D77}" srcId="{01592B35-A76C-49A8-804F-403312126694}" destId="{40F30781-9205-4F15-B17A-82BE749D7A68}" srcOrd="0" destOrd="0" parTransId="{7877D77D-AC48-4005-A136-7FD711DACA03}" sibTransId="{06C8827A-1BCC-4836-A225-20FEA196C6B5}"/>
    <dgm:cxn modelId="{FB3D7A38-E5AF-4DDE-90E3-B9CFB38B1AA2}" srcId="{22CE9ACF-A312-4F32-AAD3-12EBB3BF1536}" destId="{3398B700-EA3A-46A4-A34C-D0C42D329689}" srcOrd="1" destOrd="0" parTransId="{C871B0EA-AE73-46FB-A583-B18E8F34198D}" sibTransId="{9D253B82-C072-46CF-9DC0-60185C64F431}"/>
    <dgm:cxn modelId="{752A6B39-C786-4A66-914C-53080D6415BD}" type="presOf" srcId="{2A223724-9E08-457B-AA19-AD7BC9E730B2}" destId="{50ADA046-053A-44E9-A785-A28A9665F109}" srcOrd="0" destOrd="20" presId="urn:microsoft.com/office/officeart/2005/8/layout/list1"/>
    <dgm:cxn modelId="{3FF11641-FCDA-44D8-8E1A-2AC5F1A03DE5}" type="presOf" srcId="{6D61B2DF-9FF8-4538-A76E-EA00833B2C48}" destId="{50ADA046-053A-44E9-A785-A28A9665F109}" srcOrd="0" destOrd="1" presId="urn:microsoft.com/office/officeart/2005/8/layout/list1"/>
    <dgm:cxn modelId="{73A74F46-8CEB-47B2-A179-43B7EF04DF76}" type="presOf" srcId="{5BE866C3-7CF1-4FA6-BA59-D819DDF15072}" destId="{50ADA046-053A-44E9-A785-A28A9665F109}" srcOrd="0" destOrd="5" presId="urn:microsoft.com/office/officeart/2005/8/layout/list1"/>
    <dgm:cxn modelId="{6736EF67-C442-4B42-AA07-DF2DC50EFE65}" srcId="{78BE7827-B069-4D3E-93BA-D546FBFE6A89}" destId="{0BEE9379-3F20-42B6-BF0F-4AF9B39BF97D}" srcOrd="0" destOrd="0" parTransId="{97DC1430-056D-48A5-B1A9-7F21EE999CA6}" sibTransId="{80AB7A69-8C74-410E-A6EA-3C6F189ACCFE}"/>
    <dgm:cxn modelId="{F9604C4E-69D5-4241-A28C-9E12CA601F5D}" srcId="{5EC5E998-852E-495C-813C-13B48EF7C2D4}" destId="{591F26A2-C60C-45D3-9939-F38F93C5A40C}" srcOrd="0" destOrd="0" parTransId="{C9468D62-1DAD-4BF7-B405-9020E6448852}" sibTransId="{6B3912B1-8614-4D0B-99DB-BDDA7A3CF96D}"/>
    <dgm:cxn modelId="{87ED8173-935B-421C-BE1D-A25581B2574C}" srcId="{40F30781-9205-4F15-B17A-82BE749D7A68}" destId="{78BE7827-B069-4D3E-93BA-D546FBFE6A89}" srcOrd="3" destOrd="0" parTransId="{BB9F652D-00D9-45B7-BC71-4D0DBB99C8E4}" sibTransId="{27D37CD4-52B2-4093-84E7-6D216196498C}"/>
    <dgm:cxn modelId="{8F6DCF56-AC8D-4717-AEB5-385C77EF47C0}" type="presOf" srcId="{17DE8E4E-2496-4C28-93D9-2C60329A24C8}" destId="{50ADA046-053A-44E9-A785-A28A9665F109}" srcOrd="0" destOrd="2" presId="urn:microsoft.com/office/officeart/2005/8/layout/list1"/>
    <dgm:cxn modelId="{12522558-7E01-4A01-A1B6-09B1185ECB7F}" type="presOf" srcId="{69A2C128-304A-47D9-93DB-0A2A808E9CEA}" destId="{50ADA046-053A-44E9-A785-A28A9665F109}" srcOrd="0" destOrd="10" presId="urn:microsoft.com/office/officeart/2005/8/layout/list1"/>
    <dgm:cxn modelId="{3B464378-1AED-4E11-930E-29C52377D18C}" type="presOf" srcId="{40F30781-9205-4F15-B17A-82BE749D7A68}" destId="{4697919D-6882-484B-A119-19364BF7BA13}" srcOrd="1" destOrd="0" presId="urn:microsoft.com/office/officeart/2005/8/layout/list1"/>
    <dgm:cxn modelId="{3788777A-5D85-4847-9009-BEC16A410013}" type="presOf" srcId="{DAC7B4DD-8B8F-45FC-BFE1-C9793102A246}" destId="{50ADA046-053A-44E9-A785-A28A9665F109}" srcOrd="0" destOrd="6" presId="urn:microsoft.com/office/officeart/2005/8/layout/list1"/>
    <dgm:cxn modelId="{9C0D937A-9695-474C-B912-38D5A9BD752C}" srcId="{5BE866C3-7CF1-4FA6-BA59-D819DDF15072}" destId="{DAC7B4DD-8B8F-45FC-BFE1-C9793102A246}" srcOrd="0" destOrd="0" parTransId="{7A84983B-B4E7-45A8-A31E-75DB4C72C1BB}" sibTransId="{E64F653D-90E4-434A-A51F-BD01FE4B02BF}"/>
    <dgm:cxn modelId="{3B2CC97D-D487-47E2-ADD5-F910E5712C9D}" type="presOf" srcId="{AC079D35-893B-40A6-9565-972DC322046A}" destId="{50ADA046-053A-44E9-A785-A28A9665F109}" srcOrd="0" destOrd="3" presId="urn:microsoft.com/office/officeart/2005/8/layout/list1"/>
    <dgm:cxn modelId="{0282F484-5B50-4870-8ADF-70630A77D840}" type="presOf" srcId="{4D231513-5CB6-426C-9F6A-19955962FDD4}" destId="{50ADA046-053A-44E9-A785-A28A9665F109}" srcOrd="0" destOrd="0" presId="urn:microsoft.com/office/officeart/2005/8/layout/list1"/>
    <dgm:cxn modelId="{89791785-AEE4-4656-9B56-F46A41B3C5C9}" type="presOf" srcId="{01592B35-A76C-49A8-804F-403312126694}" destId="{B6F252EF-5EC0-4475-AE12-E6193B4AE30B}" srcOrd="0" destOrd="0" presId="urn:microsoft.com/office/officeart/2005/8/layout/list1"/>
    <dgm:cxn modelId="{F7AD5A8B-E299-4B2A-89E6-7D584CC49950}" srcId="{A0BC1905-A99A-496E-902C-0AC6F3A9DD20}" destId="{69A2C128-304A-47D9-93DB-0A2A808E9CEA}" srcOrd="0" destOrd="0" parTransId="{90F127E9-9592-41BE-B99B-08ED128B9180}" sibTransId="{2297092C-1B54-4C2E-998C-F0916CEF76A8}"/>
    <dgm:cxn modelId="{15461690-A918-49DF-B98C-A0390CEC71D4}" srcId="{22CE9ACF-A312-4F32-AAD3-12EBB3BF1536}" destId="{8FB1F685-81F5-40AF-BA81-96993367883F}" srcOrd="0" destOrd="0" parTransId="{90C8BBF3-1768-4CFC-8AEE-5F2C30DD9DA9}" sibTransId="{5CAF229E-EC22-46C5-95E5-6340ED0B6C4A}"/>
    <dgm:cxn modelId="{27F86B9D-09A7-4A00-9ED5-8E780426752F}" type="presOf" srcId="{591F26A2-C60C-45D3-9939-F38F93C5A40C}" destId="{50ADA046-053A-44E9-A785-A28A9665F109}" srcOrd="0" destOrd="13" presId="urn:microsoft.com/office/officeart/2005/8/layout/list1"/>
    <dgm:cxn modelId="{72A5869D-FB11-4765-8079-C6805B8F9199}" type="presOf" srcId="{A0BC1905-A99A-496E-902C-0AC6F3A9DD20}" destId="{50ADA046-053A-44E9-A785-A28A9665F109}" srcOrd="0" destOrd="9" presId="urn:microsoft.com/office/officeart/2005/8/layout/list1"/>
    <dgm:cxn modelId="{E492DDA0-1A91-4948-BF90-164B3995E2C1}" type="presOf" srcId="{78BE7827-B069-4D3E-93BA-D546FBFE6A89}" destId="{50ADA046-053A-44E9-A785-A28A9665F109}" srcOrd="0" destOrd="7" presId="urn:microsoft.com/office/officeart/2005/8/layout/list1"/>
    <dgm:cxn modelId="{683033A8-C9FC-4F4A-8476-C4FB5E8A907F}" srcId="{31BD5AA9-D008-40A6-A581-C48907C39A65}" destId="{BA684450-19FC-4478-92F0-3902DAD2E5EC}" srcOrd="1" destOrd="0" parTransId="{F2E5413B-6413-4A68-AEA1-DB352C53A6E8}" sibTransId="{F1926038-978B-405B-99BB-381004B40C01}"/>
    <dgm:cxn modelId="{9467EBA8-D4F9-458A-9ADE-6A0A7308E494}" type="presOf" srcId="{0BEE9379-3F20-42B6-BF0F-4AF9B39BF97D}" destId="{50ADA046-053A-44E9-A785-A28A9665F109}" srcOrd="0" destOrd="8" presId="urn:microsoft.com/office/officeart/2005/8/layout/list1"/>
    <dgm:cxn modelId="{0ADEB2B1-3E19-4D39-8CA1-01036522748D}" srcId="{40F30781-9205-4F15-B17A-82BE749D7A68}" destId="{31BD5AA9-D008-40A6-A581-C48907C39A65}" srcOrd="7" destOrd="0" parTransId="{72A69370-5FBF-4481-A32F-0F6A4B3AF563}" sibTransId="{084A0F94-1555-43B7-89D4-BC2EA3FCF1C1}"/>
    <dgm:cxn modelId="{41701BB2-361C-43E5-801B-B28186742DC1}" srcId="{A0BC1905-A99A-496E-902C-0AC6F3A9DD20}" destId="{C41F1438-78A4-4B84-B820-704EB488B00B}" srcOrd="1" destOrd="0" parTransId="{F5862F3E-B64A-4419-BFDB-238C8E8FE1DB}" sibTransId="{471F8F2D-E58A-40F0-AFDD-B2CD90EF7122}"/>
    <dgm:cxn modelId="{9F5A26B3-7719-4EC2-A74A-7498DC9F6990}" srcId="{31BD5AA9-D008-40A6-A581-C48907C39A65}" destId="{E18EC9D5-B6C8-43BC-98AA-BE0FC6DBDC2E}" srcOrd="0" destOrd="0" parTransId="{24AF29BE-17F1-4A1F-BD5C-6B66B609F49E}" sibTransId="{065C6003-657A-43DE-A597-93927A5C8A4C}"/>
    <dgm:cxn modelId="{504CA6B4-4CD2-47BC-A5D7-C28679FE5497}" srcId="{40F30781-9205-4F15-B17A-82BE749D7A68}" destId="{A0BC1905-A99A-496E-902C-0AC6F3A9DD20}" srcOrd="4" destOrd="0" parTransId="{49D5EF18-9BCE-450D-B697-2F55BDB04CAF}" sibTransId="{B45E8A09-AF79-46C5-B248-4B1480D60690}"/>
    <dgm:cxn modelId="{0E0FC4C3-C5E0-4096-BFAE-BA06F6732F3A}" srcId="{17DE8E4E-2496-4C28-93D9-2C60329A24C8}" destId="{AC079D35-893B-40A6-9565-972DC322046A}" srcOrd="0" destOrd="0" parTransId="{E4F42C92-D3AC-4D6A-A21A-F0CA82A9CF3F}" sibTransId="{4F415CCC-1F77-4181-9E76-56EEE310E9FF}"/>
    <dgm:cxn modelId="{C98A46C5-48D7-4532-B724-A9071C2B4AAE}" srcId="{4D231513-5CB6-426C-9F6A-19955962FDD4}" destId="{6D61B2DF-9FF8-4538-A76E-EA00833B2C48}" srcOrd="0" destOrd="0" parTransId="{EA14295D-90F6-48DF-B669-6E3A89ABF1CA}" sibTransId="{BA1FA852-B188-4CE4-BE7B-8D107B4B9677}"/>
    <dgm:cxn modelId="{024F5CD2-6D57-4DD4-9734-E7FFB5A56F73}" type="presOf" srcId="{BA684450-19FC-4478-92F0-3902DAD2E5EC}" destId="{50ADA046-053A-44E9-A785-A28A9665F109}" srcOrd="0" destOrd="19" presId="urn:microsoft.com/office/officeart/2005/8/layout/list1"/>
    <dgm:cxn modelId="{2D4081D3-514C-4296-9099-B9FAA60F7BEE}" type="presOf" srcId="{7C26D161-C7A6-4ED3-995D-59F85DAC083B}" destId="{50ADA046-053A-44E9-A785-A28A9665F109}" srcOrd="0" destOrd="4" presId="urn:microsoft.com/office/officeart/2005/8/layout/list1"/>
    <dgm:cxn modelId="{AF426DDB-1568-4C22-BA7D-0AFB011CFE41}" srcId="{40F30781-9205-4F15-B17A-82BE749D7A68}" destId="{5EC5E998-852E-495C-813C-13B48EF7C2D4}" srcOrd="5" destOrd="0" parTransId="{C52E655C-EB7D-4328-8332-69608D38A2BA}" sibTransId="{1144B9DB-9A33-44DA-9CC2-F8E259A866DC}"/>
    <dgm:cxn modelId="{262B05E8-7FD1-48B3-A4F2-E101EAEBF4E3}" type="presOf" srcId="{3398B700-EA3A-46A4-A34C-D0C42D329689}" destId="{50ADA046-053A-44E9-A785-A28A9665F109}" srcOrd="0" destOrd="16" presId="urn:microsoft.com/office/officeart/2005/8/layout/list1"/>
    <dgm:cxn modelId="{6A9F85E8-0B63-4D38-9D7A-D6815262597F}" type="presOf" srcId="{40F30781-9205-4F15-B17A-82BE749D7A68}" destId="{15287000-21E6-4BB8-91E2-3143E0427BF5}" srcOrd="0" destOrd="0" presId="urn:microsoft.com/office/officeart/2005/8/layout/list1"/>
    <dgm:cxn modelId="{CEFAE4E8-816C-44AB-9618-9F6A01977845}" srcId="{40F30781-9205-4F15-B17A-82BE749D7A68}" destId="{17DE8E4E-2496-4C28-93D9-2C60329A24C8}" srcOrd="1" destOrd="0" parTransId="{5221CC3D-CDBB-409F-BF46-77168E94D5D2}" sibTransId="{3B4294B8-76FB-4373-B865-DAE1F11E7710}"/>
    <dgm:cxn modelId="{ACC274ED-E96C-48FD-9A57-5F38BB5FFAFA}" srcId="{31BD5AA9-D008-40A6-A581-C48907C39A65}" destId="{944A5177-452A-4AD2-B68A-DEC352851481}" srcOrd="3" destOrd="0" parTransId="{C315C113-F141-407E-AB0F-C0F686A47E2E}" sibTransId="{B4FFA1CF-81B0-4DC8-8A53-90FE7ACE0945}"/>
    <dgm:cxn modelId="{8C6335F6-3484-4E42-9196-4DB8686C028E}" srcId="{40F30781-9205-4F15-B17A-82BE749D7A68}" destId="{5BE866C3-7CF1-4FA6-BA59-D819DDF15072}" srcOrd="2" destOrd="0" parTransId="{D83F225A-82AC-49E2-AF1F-DD7A7F11B99E}" sibTransId="{F41D2BF2-2879-4E9F-A11B-A2A2DF2EE5D6}"/>
    <dgm:cxn modelId="{74FD4FFE-C4D6-4A6D-9BC0-B1369B19D3F9}" srcId="{17DE8E4E-2496-4C28-93D9-2C60329A24C8}" destId="{7C26D161-C7A6-4ED3-995D-59F85DAC083B}" srcOrd="1" destOrd="0" parTransId="{1B498477-35B5-4F10-9C73-F8A1F42F2755}" sibTransId="{5A4DEA24-9D05-454E-A8C3-7313871B90B6}"/>
    <dgm:cxn modelId="{26BC53FE-3126-46CD-B2AE-C9F65A1A133E}" type="presOf" srcId="{31BD5AA9-D008-40A6-A581-C48907C39A65}" destId="{50ADA046-053A-44E9-A785-A28A9665F109}" srcOrd="0" destOrd="17" presId="urn:microsoft.com/office/officeart/2005/8/layout/list1"/>
    <dgm:cxn modelId="{4847FB22-B3A5-4FEA-A2C2-B3832014D065}" type="presParOf" srcId="{B6F252EF-5EC0-4475-AE12-E6193B4AE30B}" destId="{A7F4EB16-32CB-419B-B808-13ED2A68DF08}" srcOrd="0" destOrd="0" presId="urn:microsoft.com/office/officeart/2005/8/layout/list1"/>
    <dgm:cxn modelId="{1925FB6B-309A-4F5D-96F9-3A0E61AF71E9}" type="presParOf" srcId="{A7F4EB16-32CB-419B-B808-13ED2A68DF08}" destId="{15287000-21E6-4BB8-91E2-3143E0427BF5}" srcOrd="0" destOrd="0" presId="urn:microsoft.com/office/officeart/2005/8/layout/list1"/>
    <dgm:cxn modelId="{65EEC8CB-AB73-41F9-BCD9-1E886A8004D5}" type="presParOf" srcId="{A7F4EB16-32CB-419B-B808-13ED2A68DF08}" destId="{4697919D-6882-484B-A119-19364BF7BA13}" srcOrd="1" destOrd="0" presId="urn:microsoft.com/office/officeart/2005/8/layout/list1"/>
    <dgm:cxn modelId="{F864FC72-167A-454C-88F6-2B6D7E145DDE}" type="presParOf" srcId="{B6F252EF-5EC0-4475-AE12-E6193B4AE30B}" destId="{55315019-B511-4014-A77E-CCA1AB450A35}" srcOrd="1" destOrd="0" presId="urn:microsoft.com/office/officeart/2005/8/layout/list1"/>
    <dgm:cxn modelId="{C4A684C3-8E96-4AE6-8D69-37548F7C87A3}" type="presParOf" srcId="{B6F252EF-5EC0-4475-AE12-E6193B4AE30B}" destId="{50ADA046-053A-44E9-A785-A28A9665F109}" srcOrd="2"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EB9E23-D323-474D-8023-E908334FA7FF}" type="doc">
      <dgm:prSet loTypeId="urn:microsoft.com/office/officeart/2005/8/layout/vList4" loCatId="list" qsTypeId="urn:microsoft.com/office/officeart/2005/8/quickstyle/simple3" qsCatId="simple" csTypeId="urn:microsoft.com/office/officeart/2005/8/colors/accent1_2" csCatId="accent1" phldr="1"/>
      <dgm:spPr/>
      <dgm:t>
        <a:bodyPr/>
        <a:lstStyle/>
        <a:p>
          <a:endParaRPr lang="ru-RU"/>
        </a:p>
      </dgm:t>
    </dgm:pt>
    <dgm:pt modelId="{7A154C12-ED82-47AF-BFFA-D24003B96870}">
      <dgm:prSet phldrT="[Текст]"/>
      <dgm:spPr/>
      <dgm:t>
        <a:bodyPr/>
        <a:lstStyle/>
        <a:p>
          <a:r>
            <a:rPr lang="en-US" dirty="0"/>
            <a:t>@</a:t>
          </a:r>
          <a:r>
            <a:rPr lang="en-US" dirty="0" err="1"/>
            <a:t>lensky-kray</a:t>
          </a:r>
          <a:endParaRPr lang="ru-RU" dirty="0">
            <a:hlinkClick xmlns:r="http://schemas.openxmlformats.org/officeDocument/2006/relationships" r:id="rId1"/>
          </a:endParaRPr>
        </a:p>
        <a:p>
          <a:r>
            <a:rPr lang="en-US" dirty="0">
              <a:hlinkClick xmlns:r="http://schemas.openxmlformats.org/officeDocument/2006/relationships" r:id="rId1"/>
            </a:rPr>
            <a:t>man-svb@mail.ru</a:t>
          </a:r>
          <a:endParaRPr lang="en-US" dirty="0"/>
        </a:p>
        <a:p>
          <a:r>
            <a:rPr lang="en-US" dirty="0">
              <a:hlinkClick xmlns:r="http://schemas.openxmlformats.org/officeDocument/2006/relationships" r:id="rId2"/>
            </a:rPr>
            <a:t>y-irs@mail.ru</a:t>
          </a:r>
          <a:endParaRPr lang="en-US" dirty="0"/>
        </a:p>
        <a:p>
          <a:r>
            <a:rPr lang="en-US" dirty="0">
              <a:hlinkClick xmlns:r="http://schemas.openxmlformats.org/officeDocument/2006/relationships" r:id="rId3"/>
            </a:rPr>
            <a:t>http://lensky-kray.ru/index.php?r=news/view&amp;id=2128</a:t>
          </a:r>
          <a:endParaRPr lang="en-US" dirty="0"/>
        </a:p>
      </dgm:t>
    </dgm:pt>
    <dgm:pt modelId="{B01BB9FA-E005-4E1A-8124-E7345666B84E}" type="parTrans" cxnId="{A80C1B5F-B560-4A87-9BE0-9357AAC1EFD3}">
      <dgm:prSet/>
      <dgm:spPr/>
      <dgm:t>
        <a:bodyPr/>
        <a:lstStyle/>
        <a:p>
          <a:endParaRPr lang="ru-RU"/>
        </a:p>
      </dgm:t>
    </dgm:pt>
    <dgm:pt modelId="{BD8711F3-42AB-4345-B9FC-0C74D5E6D674}" type="sibTrans" cxnId="{A80C1B5F-B560-4A87-9BE0-9357AAC1EFD3}">
      <dgm:prSet/>
      <dgm:spPr/>
      <dgm:t>
        <a:bodyPr/>
        <a:lstStyle/>
        <a:p>
          <a:endParaRPr lang="ru-RU"/>
        </a:p>
      </dgm:t>
    </dgm:pt>
    <dgm:pt modelId="{A771486D-7F1E-49A9-8205-0B50114E7211}" type="pres">
      <dgm:prSet presAssocID="{1EEB9E23-D323-474D-8023-E908334FA7FF}" presName="linear" presStyleCnt="0">
        <dgm:presLayoutVars>
          <dgm:dir/>
          <dgm:resizeHandles val="exact"/>
        </dgm:presLayoutVars>
      </dgm:prSet>
      <dgm:spPr/>
    </dgm:pt>
    <dgm:pt modelId="{7C12C0CF-8B71-44F0-934E-B18C6D6CB49F}" type="pres">
      <dgm:prSet presAssocID="{7A154C12-ED82-47AF-BFFA-D24003B96870}" presName="comp" presStyleCnt="0"/>
      <dgm:spPr/>
    </dgm:pt>
    <dgm:pt modelId="{B60CC04E-A57B-4009-9489-42B59A2DC691}" type="pres">
      <dgm:prSet presAssocID="{7A154C12-ED82-47AF-BFFA-D24003B96870}" presName="box" presStyleLbl="node1" presStyleIdx="0" presStyleCnt="1" custLinFactNeighborX="-3360" custLinFactNeighborY="-76235"/>
      <dgm:spPr/>
    </dgm:pt>
    <dgm:pt modelId="{2758B42E-043F-4BA0-9EE7-2D3014FB3A33}" type="pres">
      <dgm:prSet presAssocID="{7A154C12-ED82-47AF-BFFA-D24003B96870}" presName="img" presStyleLbl="fgImgPlace1" presStyleIdx="0" presStyleCnt="1" custScaleY="84709"/>
      <dgm:spPr>
        <a:blipFill>
          <a:blip xmlns:r="http://schemas.openxmlformats.org/officeDocument/2006/relationships"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l="-4000" r="-4000"/>
          </a:stretch>
        </a:blipFill>
      </dgm:spPr>
      <dgm:extLst>
        <a:ext uri="{E40237B7-FDA0-4F09-8148-C483321AD2D9}">
          <dgm14:cNvPr xmlns:dgm14="http://schemas.microsoft.com/office/drawing/2010/diagram" id="0" name="" descr="Интернет"/>
        </a:ext>
      </dgm:extLst>
    </dgm:pt>
    <dgm:pt modelId="{A18E305F-C1D1-4FC6-891F-C90CD8045DFC}" type="pres">
      <dgm:prSet presAssocID="{7A154C12-ED82-47AF-BFFA-D24003B96870}" presName="text" presStyleLbl="node1" presStyleIdx="0" presStyleCnt="1">
        <dgm:presLayoutVars>
          <dgm:bulletEnabled val="1"/>
        </dgm:presLayoutVars>
      </dgm:prSet>
      <dgm:spPr/>
    </dgm:pt>
  </dgm:ptLst>
  <dgm:cxnLst>
    <dgm:cxn modelId="{B7E14D04-A2F5-4750-B7D0-BD413BFA30AD}" type="presOf" srcId="{1EEB9E23-D323-474D-8023-E908334FA7FF}" destId="{A771486D-7F1E-49A9-8205-0B50114E7211}" srcOrd="0" destOrd="0" presId="urn:microsoft.com/office/officeart/2005/8/layout/vList4"/>
    <dgm:cxn modelId="{A80C1B5F-B560-4A87-9BE0-9357AAC1EFD3}" srcId="{1EEB9E23-D323-474D-8023-E908334FA7FF}" destId="{7A154C12-ED82-47AF-BFFA-D24003B96870}" srcOrd="0" destOrd="0" parTransId="{B01BB9FA-E005-4E1A-8124-E7345666B84E}" sibTransId="{BD8711F3-42AB-4345-B9FC-0C74D5E6D674}"/>
    <dgm:cxn modelId="{EE507686-B282-474A-89E0-FE8DCDABAE63}" type="presOf" srcId="{7A154C12-ED82-47AF-BFFA-D24003B96870}" destId="{B60CC04E-A57B-4009-9489-42B59A2DC691}" srcOrd="0" destOrd="0" presId="urn:microsoft.com/office/officeart/2005/8/layout/vList4"/>
    <dgm:cxn modelId="{9C702BD2-C2EE-4214-8F36-1B0387F05D5B}" type="presOf" srcId="{7A154C12-ED82-47AF-BFFA-D24003B96870}" destId="{A18E305F-C1D1-4FC6-891F-C90CD8045DFC}" srcOrd="1" destOrd="0" presId="urn:microsoft.com/office/officeart/2005/8/layout/vList4"/>
    <dgm:cxn modelId="{D470E99C-49BF-4F35-8546-D5E7A8394861}" type="presParOf" srcId="{A771486D-7F1E-49A9-8205-0B50114E7211}" destId="{7C12C0CF-8B71-44F0-934E-B18C6D6CB49F}" srcOrd="0" destOrd="0" presId="urn:microsoft.com/office/officeart/2005/8/layout/vList4"/>
    <dgm:cxn modelId="{51F6B07A-BF9E-4485-B80B-37A7176C225F}" type="presParOf" srcId="{7C12C0CF-8B71-44F0-934E-B18C6D6CB49F}" destId="{B60CC04E-A57B-4009-9489-42B59A2DC691}" srcOrd="0" destOrd="0" presId="urn:microsoft.com/office/officeart/2005/8/layout/vList4"/>
    <dgm:cxn modelId="{A3F37DE9-74B9-40BB-87E6-D86176B0275C}" type="presParOf" srcId="{7C12C0CF-8B71-44F0-934E-B18C6D6CB49F}" destId="{2758B42E-043F-4BA0-9EE7-2D3014FB3A33}" srcOrd="1" destOrd="0" presId="urn:microsoft.com/office/officeart/2005/8/layout/vList4"/>
    <dgm:cxn modelId="{FDABB3C0-D03D-4756-92EC-56956FCE536D}" type="presParOf" srcId="{7C12C0CF-8B71-44F0-934E-B18C6D6CB49F}" destId="{A18E305F-C1D1-4FC6-891F-C90CD8045DFC}" srcOrd="2" destOrd="0" presId="urn:microsoft.com/office/officeart/2005/8/layout/vList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ADA046-053A-44E9-A785-A28A9665F109}">
      <dsp:nvSpPr>
        <dsp:cNvPr id="0" name=""/>
        <dsp:cNvSpPr/>
      </dsp:nvSpPr>
      <dsp:spPr>
        <a:xfrm>
          <a:off x="0" y="133320"/>
          <a:ext cx="8945696" cy="4783183"/>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4285" tIns="162791" rIns="694285" bIns="92456" numCol="1" spcCol="1270" anchor="t" anchorCtr="0">
          <a:noAutofit/>
        </a:bodyPr>
        <a:lstStyle/>
        <a:p>
          <a:pPr marL="114300" lvl="1" indent="-114300" algn="l" defTabSz="555625">
            <a:lnSpc>
              <a:spcPct val="90000"/>
            </a:lnSpc>
            <a:spcBef>
              <a:spcPct val="0"/>
            </a:spcBef>
            <a:spcAft>
              <a:spcPct val="15000"/>
            </a:spcAft>
            <a:buChar char="•"/>
          </a:pPr>
          <a:r>
            <a:rPr lang="ru-RU" sz="1250" b="1" u="sng" kern="1200" dirty="0">
              <a:solidFill>
                <a:srgbClr val="002060"/>
              </a:solidFill>
            </a:rPr>
            <a:t>Новые материалы</a:t>
          </a:r>
          <a:endParaRPr lang="ru-RU" sz="1250" b="1" kern="1200" dirty="0">
            <a:solidFill>
              <a:srgbClr val="002060"/>
            </a:solidFill>
          </a:endParaRPr>
        </a:p>
        <a:p>
          <a:pPr marL="228600" lvl="2" indent="-114300" algn="l" defTabSz="555625">
            <a:lnSpc>
              <a:spcPct val="90000"/>
            </a:lnSpc>
            <a:spcBef>
              <a:spcPct val="0"/>
            </a:spcBef>
            <a:spcAft>
              <a:spcPct val="15000"/>
            </a:spcAft>
            <a:buChar char="•"/>
          </a:pPr>
          <a:r>
            <a:rPr lang="ru-RU" sz="1250" i="1" kern="1200" dirty="0">
              <a:solidFill>
                <a:srgbClr val="002060"/>
              </a:solidFill>
            </a:rPr>
            <a:t>Разработка новых высокопрочных полимерных композиционных материалов для эксплуатации на Севере</a:t>
          </a:r>
          <a:endParaRPr lang="ru-RU" sz="1250" kern="1200" dirty="0">
            <a:solidFill>
              <a:srgbClr val="002060"/>
            </a:solidFill>
          </a:endParaRPr>
        </a:p>
        <a:p>
          <a:pPr marL="114300" lvl="1" indent="-114300" algn="l" defTabSz="555625">
            <a:lnSpc>
              <a:spcPct val="90000"/>
            </a:lnSpc>
            <a:spcBef>
              <a:spcPct val="0"/>
            </a:spcBef>
            <a:spcAft>
              <a:spcPct val="15000"/>
            </a:spcAft>
            <a:buChar char="•"/>
          </a:pPr>
          <a:r>
            <a:rPr lang="ru-RU" sz="1250" b="1" u="sng" kern="1200" dirty="0" err="1">
              <a:solidFill>
                <a:srgbClr val="002060"/>
              </a:solidFill>
            </a:rPr>
            <a:t>Нанотехнологии</a:t>
          </a:r>
          <a:endParaRPr lang="ru-RU" sz="1250" b="1" kern="1200" dirty="0">
            <a:solidFill>
              <a:srgbClr val="002060"/>
            </a:solidFill>
          </a:endParaRPr>
        </a:p>
        <a:p>
          <a:pPr marL="228600" lvl="2" indent="-114300" algn="l" defTabSz="555625">
            <a:lnSpc>
              <a:spcPct val="90000"/>
            </a:lnSpc>
            <a:spcBef>
              <a:spcPct val="0"/>
            </a:spcBef>
            <a:spcAft>
              <a:spcPct val="15000"/>
            </a:spcAft>
            <a:buChar char="•"/>
          </a:pPr>
          <a:r>
            <a:rPr lang="ru-RU" sz="1250" i="1" kern="1200" dirty="0">
              <a:solidFill>
                <a:srgbClr val="002060"/>
              </a:solidFill>
            </a:rPr>
            <a:t>Разработка микроскопа для отображения макромолекул методом цифровой осевой голографии</a:t>
          </a:r>
          <a:endParaRPr lang="ru-RU" sz="1250" kern="1200" dirty="0">
            <a:solidFill>
              <a:srgbClr val="002060"/>
            </a:solidFill>
          </a:endParaRPr>
        </a:p>
        <a:p>
          <a:pPr marL="228600" lvl="2" indent="-114300" algn="l" defTabSz="555625">
            <a:lnSpc>
              <a:spcPct val="90000"/>
            </a:lnSpc>
            <a:spcBef>
              <a:spcPct val="0"/>
            </a:spcBef>
            <a:spcAft>
              <a:spcPct val="15000"/>
            </a:spcAft>
            <a:buChar char="•"/>
          </a:pPr>
          <a:r>
            <a:rPr lang="ru-RU" sz="1250" i="1" kern="1200" dirty="0">
              <a:solidFill>
                <a:srgbClr val="002060"/>
              </a:solidFill>
            </a:rPr>
            <a:t>Электронный текстиль</a:t>
          </a:r>
          <a:endParaRPr lang="ru-RU" sz="1250" kern="1200" dirty="0">
            <a:solidFill>
              <a:srgbClr val="002060"/>
            </a:solidFill>
          </a:endParaRPr>
        </a:p>
        <a:p>
          <a:pPr marL="114300" lvl="1" indent="-114300" algn="l" defTabSz="555625">
            <a:lnSpc>
              <a:spcPct val="90000"/>
            </a:lnSpc>
            <a:spcBef>
              <a:spcPct val="0"/>
            </a:spcBef>
            <a:spcAft>
              <a:spcPct val="15000"/>
            </a:spcAft>
            <a:buChar char="•"/>
          </a:pPr>
          <a:r>
            <a:rPr lang="ru-RU" sz="1250" b="1" u="sng" kern="1200" dirty="0">
              <a:solidFill>
                <a:srgbClr val="002060"/>
              </a:solidFill>
            </a:rPr>
            <a:t>Умный город и безопасность</a:t>
          </a:r>
          <a:endParaRPr lang="ru-RU" sz="1250" b="1" kern="1200" dirty="0">
            <a:solidFill>
              <a:srgbClr val="002060"/>
            </a:solidFill>
          </a:endParaRPr>
        </a:p>
        <a:p>
          <a:pPr marL="228600" lvl="2" indent="-114300" algn="l" defTabSz="555625">
            <a:lnSpc>
              <a:spcPct val="90000"/>
            </a:lnSpc>
            <a:spcBef>
              <a:spcPct val="0"/>
            </a:spcBef>
            <a:spcAft>
              <a:spcPct val="15000"/>
            </a:spcAft>
            <a:buChar char="•"/>
          </a:pPr>
          <a:r>
            <a:rPr lang="ru-RU" sz="1250" i="1" kern="1200" dirty="0">
              <a:solidFill>
                <a:srgbClr val="002060"/>
              </a:solidFill>
            </a:rPr>
            <a:t>Сервис по мониторингу жизнедеятельности человека</a:t>
          </a:r>
          <a:endParaRPr lang="ru-RU" sz="1250" kern="1200" dirty="0">
            <a:solidFill>
              <a:srgbClr val="002060"/>
            </a:solidFill>
          </a:endParaRPr>
        </a:p>
        <a:p>
          <a:pPr marL="114300" lvl="1" indent="-114300" algn="l" defTabSz="555625">
            <a:lnSpc>
              <a:spcPct val="90000"/>
            </a:lnSpc>
            <a:spcBef>
              <a:spcPct val="0"/>
            </a:spcBef>
            <a:spcAft>
              <a:spcPct val="15000"/>
            </a:spcAft>
            <a:buChar char="•"/>
          </a:pPr>
          <a:r>
            <a:rPr lang="ru-RU" sz="1250" b="1" u="sng" kern="1200" dirty="0">
              <a:solidFill>
                <a:srgbClr val="002060"/>
              </a:solidFill>
            </a:rPr>
            <a:t>Космические технологии</a:t>
          </a:r>
          <a:endParaRPr lang="ru-RU" sz="1250" b="1" kern="1200" dirty="0">
            <a:solidFill>
              <a:srgbClr val="002060"/>
            </a:solidFill>
          </a:endParaRPr>
        </a:p>
        <a:p>
          <a:pPr marL="228600" lvl="2" indent="-114300" algn="l" defTabSz="555625">
            <a:lnSpc>
              <a:spcPct val="90000"/>
            </a:lnSpc>
            <a:spcBef>
              <a:spcPct val="0"/>
            </a:spcBef>
            <a:spcAft>
              <a:spcPct val="15000"/>
            </a:spcAft>
            <a:buChar char="•"/>
          </a:pPr>
          <a:r>
            <a:rPr lang="ru-RU" sz="1250" i="1" kern="1200" dirty="0">
              <a:solidFill>
                <a:srgbClr val="002060"/>
              </a:solidFill>
            </a:rPr>
            <a:t>Изучение космических лучей</a:t>
          </a:r>
          <a:endParaRPr lang="ru-RU" sz="1250" kern="1200" dirty="0">
            <a:solidFill>
              <a:srgbClr val="002060"/>
            </a:solidFill>
          </a:endParaRPr>
        </a:p>
        <a:p>
          <a:pPr marL="114300" lvl="1" indent="-114300" algn="l" defTabSz="555625">
            <a:lnSpc>
              <a:spcPct val="90000"/>
            </a:lnSpc>
            <a:spcBef>
              <a:spcPct val="0"/>
            </a:spcBef>
            <a:spcAft>
              <a:spcPct val="15000"/>
            </a:spcAft>
            <a:buChar char="•"/>
          </a:pPr>
          <a:r>
            <a:rPr lang="ru-RU" sz="1250" b="1" u="sng" kern="1200" dirty="0">
              <a:solidFill>
                <a:srgbClr val="002060"/>
              </a:solidFill>
            </a:rPr>
            <a:t>Освоение Арктики и Мирового океана</a:t>
          </a:r>
          <a:endParaRPr lang="ru-RU" sz="1250" b="1" kern="1200" dirty="0">
            <a:solidFill>
              <a:srgbClr val="002060"/>
            </a:solidFill>
          </a:endParaRPr>
        </a:p>
        <a:p>
          <a:pPr marL="228600" lvl="2" indent="-114300" algn="l" defTabSz="555625">
            <a:lnSpc>
              <a:spcPct val="90000"/>
            </a:lnSpc>
            <a:spcBef>
              <a:spcPct val="0"/>
            </a:spcBef>
            <a:spcAft>
              <a:spcPct val="15000"/>
            </a:spcAft>
            <a:buChar char="•"/>
          </a:pPr>
          <a:r>
            <a:rPr lang="ru-RU" sz="1250" i="1" kern="1200" dirty="0">
              <a:solidFill>
                <a:srgbClr val="002060"/>
              </a:solidFill>
            </a:rPr>
            <a:t>Изучение гравитационных волн по наблюдениям серебристых облаков</a:t>
          </a:r>
          <a:endParaRPr lang="ru-RU" sz="1250" kern="1200" dirty="0">
            <a:solidFill>
              <a:srgbClr val="002060"/>
            </a:solidFill>
          </a:endParaRPr>
        </a:p>
        <a:p>
          <a:pPr marL="228600" lvl="2" indent="-114300" algn="l" defTabSz="555625">
            <a:lnSpc>
              <a:spcPct val="90000"/>
            </a:lnSpc>
            <a:spcBef>
              <a:spcPct val="0"/>
            </a:spcBef>
            <a:spcAft>
              <a:spcPct val="15000"/>
            </a:spcAft>
            <a:buChar char="•"/>
          </a:pPr>
          <a:r>
            <a:rPr lang="ru-RU" sz="1250" i="1" kern="1200" dirty="0">
              <a:solidFill>
                <a:srgbClr val="002060"/>
              </a:solidFill>
            </a:rPr>
            <a:t>Формирование и продвижение туристского продукта</a:t>
          </a:r>
          <a:endParaRPr lang="ru-RU" sz="1250" kern="1200" dirty="0">
            <a:solidFill>
              <a:srgbClr val="002060"/>
            </a:solidFill>
          </a:endParaRPr>
        </a:p>
        <a:p>
          <a:pPr marL="114300" lvl="1" indent="-114300" algn="l" defTabSz="555625">
            <a:lnSpc>
              <a:spcPct val="90000"/>
            </a:lnSpc>
            <a:spcBef>
              <a:spcPct val="0"/>
            </a:spcBef>
            <a:spcAft>
              <a:spcPct val="15000"/>
            </a:spcAft>
            <a:buChar char="•"/>
          </a:pPr>
          <a:r>
            <a:rPr lang="ru-RU" sz="1250" b="1" u="sng" kern="1200" dirty="0">
              <a:solidFill>
                <a:srgbClr val="002060"/>
              </a:solidFill>
            </a:rPr>
            <a:t>Большие данные, искусственный интеллект, финансовые технологии и </a:t>
          </a:r>
          <a:r>
            <a:rPr lang="ru-RU" sz="1250" b="1" u="sng" kern="1200" dirty="0" err="1">
              <a:solidFill>
                <a:srgbClr val="002060"/>
              </a:solidFill>
            </a:rPr>
            <a:t>кибербезопасность</a:t>
          </a:r>
          <a:endParaRPr lang="ru-RU" sz="1250" b="1" kern="1200" dirty="0">
            <a:solidFill>
              <a:srgbClr val="002060"/>
            </a:solidFill>
          </a:endParaRPr>
        </a:p>
        <a:p>
          <a:pPr marL="228600" lvl="2" indent="-114300" algn="l" defTabSz="555625">
            <a:lnSpc>
              <a:spcPct val="90000"/>
            </a:lnSpc>
            <a:spcBef>
              <a:spcPct val="0"/>
            </a:spcBef>
            <a:spcAft>
              <a:spcPct val="15000"/>
            </a:spcAft>
            <a:buChar char="•"/>
          </a:pPr>
          <a:r>
            <a:rPr lang="ru-RU" sz="1250" i="1" kern="1200" dirty="0">
              <a:solidFill>
                <a:srgbClr val="002060"/>
              </a:solidFill>
            </a:rPr>
            <a:t>Разработка нейронных сетей</a:t>
          </a:r>
          <a:endParaRPr lang="ru-RU" sz="1250" kern="1200" dirty="0">
            <a:solidFill>
              <a:srgbClr val="002060"/>
            </a:solidFill>
          </a:endParaRPr>
        </a:p>
        <a:p>
          <a:pPr marL="114300" lvl="1" indent="-114300" algn="l" defTabSz="555625">
            <a:lnSpc>
              <a:spcPct val="90000"/>
            </a:lnSpc>
            <a:spcBef>
              <a:spcPct val="0"/>
            </a:spcBef>
            <a:spcAft>
              <a:spcPct val="15000"/>
            </a:spcAft>
            <a:buChar char="•"/>
          </a:pPr>
          <a:r>
            <a:rPr lang="ru-RU" sz="1250" b="1" u="sng" kern="1200" dirty="0">
              <a:solidFill>
                <a:srgbClr val="002060"/>
              </a:solidFill>
            </a:rPr>
            <a:t>Генетика, персонализированная и прогностическая медицина</a:t>
          </a:r>
          <a:endParaRPr lang="ru-RU" sz="1250" b="1" kern="1200" dirty="0">
            <a:solidFill>
              <a:srgbClr val="002060"/>
            </a:solidFill>
          </a:endParaRPr>
        </a:p>
        <a:p>
          <a:pPr marL="228600" lvl="2" indent="-114300" algn="l" defTabSz="555625">
            <a:lnSpc>
              <a:spcPct val="90000"/>
            </a:lnSpc>
            <a:spcBef>
              <a:spcPct val="0"/>
            </a:spcBef>
            <a:spcAft>
              <a:spcPct val="15000"/>
            </a:spcAft>
            <a:buChar char="•"/>
          </a:pPr>
          <a:r>
            <a:rPr lang="ru-RU" sz="1250" i="1" kern="1200" dirty="0">
              <a:solidFill>
                <a:srgbClr val="002060"/>
              </a:solidFill>
            </a:rPr>
            <a:t>Нуклеотидный анализ фрагментов ITS </a:t>
          </a:r>
          <a:r>
            <a:rPr lang="ru-RU" sz="1250" i="1" kern="1200" dirty="0" err="1">
              <a:solidFill>
                <a:srgbClr val="002060"/>
              </a:solidFill>
            </a:rPr>
            <a:t>рДНК</a:t>
          </a:r>
          <a:r>
            <a:rPr lang="ru-RU" sz="1250" i="1" kern="1200" dirty="0">
              <a:solidFill>
                <a:srgbClr val="002060"/>
              </a:solidFill>
            </a:rPr>
            <a:t> ив и берез Якутии</a:t>
          </a:r>
          <a:endParaRPr lang="ru-RU" sz="1250" kern="1200" dirty="0">
            <a:solidFill>
              <a:srgbClr val="002060"/>
            </a:solidFill>
          </a:endParaRPr>
        </a:p>
        <a:p>
          <a:pPr marL="228600" lvl="2" indent="-114300" algn="l" defTabSz="555625">
            <a:lnSpc>
              <a:spcPct val="90000"/>
            </a:lnSpc>
            <a:spcBef>
              <a:spcPct val="0"/>
            </a:spcBef>
            <a:spcAft>
              <a:spcPct val="15000"/>
            </a:spcAft>
            <a:buChar char="•"/>
          </a:pPr>
          <a:r>
            <a:rPr lang="ru-RU" sz="1250" i="1" kern="1200" dirty="0">
              <a:solidFill>
                <a:srgbClr val="002060"/>
              </a:solidFill>
            </a:rPr>
            <a:t>Изучение влияния физических факторов на скорость регенерации животных</a:t>
          </a:r>
          <a:endParaRPr lang="ru-RU" sz="1250" kern="1200" dirty="0">
            <a:solidFill>
              <a:srgbClr val="002060"/>
            </a:solidFill>
          </a:endParaRPr>
        </a:p>
        <a:p>
          <a:pPr marL="114300" lvl="1" indent="-114300" algn="l" defTabSz="555625">
            <a:lnSpc>
              <a:spcPct val="90000"/>
            </a:lnSpc>
            <a:spcBef>
              <a:spcPct val="0"/>
            </a:spcBef>
            <a:spcAft>
              <a:spcPct val="15000"/>
            </a:spcAft>
            <a:buChar char="•"/>
          </a:pPr>
          <a:r>
            <a:rPr lang="ru-RU" sz="1250" b="1" u="sng" kern="1200" dirty="0">
              <a:solidFill>
                <a:srgbClr val="002060"/>
              </a:solidFill>
            </a:rPr>
            <a:t>Когнитивные исследования</a:t>
          </a:r>
          <a:endParaRPr lang="ru-RU" sz="1250" b="1" kern="1200" dirty="0">
            <a:solidFill>
              <a:srgbClr val="002060"/>
            </a:solidFill>
          </a:endParaRPr>
        </a:p>
        <a:p>
          <a:pPr marL="228600" lvl="2" indent="-114300" algn="l" defTabSz="555625">
            <a:lnSpc>
              <a:spcPct val="90000"/>
            </a:lnSpc>
            <a:spcBef>
              <a:spcPct val="0"/>
            </a:spcBef>
            <a:spcAft>
              <a:spcPct val="15000"/>
            </a:spcAft>
            <a:buChar char="•"/>
          </a:pPr>
          <a:r>
            <a:rPr lang="ru-RU" sz="1250" i="1" kern="1200" dirty="0">
              <a:solidFill>
                <a:srgbClr val="002060"/>
              </a:solidFill>
            </a:rPr>
            <a:t>Проблема </a:t>
          </a:r>
          <a:r>
            <a:rPr lang="ru-RU" sz="1250" i="1" kern="1200" dirty="0" err="1">
              <a:solidFill>
                <a:srgbClr val="002060"/>
              </a:solidFill>
            </a:rPr>
            <a:t>прокрастинации</a:t>
          </a:r>
          <a:endParaRPr lang="ru-RU" sz="1250" kern="1200" dirty="0">
            <a:solidFill>
              <a:srgbClr val="002060"/>
            </a:solidFill>
          </a:endParaRPr>
        </a:p>
        <a:p>
          <a:pPr marL="228600" lvl="2" indent="-114300" algn="l" defTabSz="555625">
            <a:lnSpc>
              <a:spcPct val="90000"/>
            </a:lnSpc>
            <a:spcBef>
              <a:spcPct val="0"/>
            </a:spcBef>
            <a:spcAft>
              <a:spcPct val="15000"/>
            </a:spcAft>
            <a:buChar char="•"/>
          </a:pPr>
          <a:r>
            <a:rPr lang="ru-RU" sz="1250" i="1" kern="1200" dirty="0">
              <a:solidFill>
                <a:srgbClr val="002060"/>
              </a:solidFill>
            </a:rPr>
            <a:t>Проблема улучшения внимания</a:t>
          </a:r>
          <a:endParaRPr lang="ru-RU" sz="1250" kern="1200" dirty="0">
            <a:solidFill>
              <a:srgbClr val="002060"/>
            </a:solidFill>
          </a:endParaRPr>
        </a:p>
        <a:p>
          <a:pPr marL="228600" lvl="2" indent="-114300" algn="l" defTabSz="555625">
            <a:lnSpc>
              <a:spcPct val="90000"/>
            </a:lnSpc>
            <a:spcBef>
              <a:spcPct val="0"/>
            </a:spcBef>
            <a:spcAft>
              <a:spcPct val="15000"/>
            </a:spcAft>
            <a:buChar char="•"/>
          </a:pPr>
          <a:r>
            <a:rPr lang="ru-RU" sz="1250" i="1" kern="1200" dirty="0" err="1">
              <a:solidFill>
                <a:srgbClr val="002060"/>
              </a:solidFill>
            </a:rPr>
            <a:t>Саморепрезентации</a:t>
          </a:r>
          <a:r>
            <a:rPr lang="ru-RU" sz="1250" i="1" kern="1200" dirty="0">
              <a:solidFill>
                <a:srgbClr val="002060"/>
              </a:solidFill>
            </a:rPr>
            <a:t> англо- и русскоязычных </a:t>
          </a:r>
          <a:r>
            <a:rPr lang="ru-RU" sz="1250" i="1" kern="1200" dirty="0" err="1">
              <a:solidFill>
                <a:srgbClr val="002060"/>
              </a:solidFill>
            </a:rPr>
            <a:t>Instagram-инфлюенсеров</a:t>
          </a:r>
          <a:endParaRPr lang="ru-RU" sz="1250" kern="1200" dirty="0">
            <a:solidFill>
              <a:srgbClr val="002060"/>
            </a:solidFill>
          </a:endParaRPr>
        </a:p>
        <a:p>
          <a:pPr marL="228600" lvl="2" indent="-114300" algn="l" defTabSz="555625">
            <a:lnSpc>
              <a:spcPct val="90000"/>
            </a:lnSpc>
            <a:spcBef>
              <a:spcPct val="0"/>
            </a:spcBef>
            <a:spcAft>
              <a:spcPct val="15000"/>
            </a:spcAft>
            <a:buChar char="•"/>
          </a:pPr>
          <a:r>
            <a:rPr lang="ru-RU" sz="1250" i="1" kern="1200" dirty="0">
              <a:solidFill>
                <a:srgbClr val="002060"/>
              </a:solidFill>
            </a:rPr>
            <a:t>Трансформация мужских и женских образов в англо- и русскоязычном рекламном </a:t>
          </a:r>
          <a:r>
            <a:rPr lang="ru-RU" sz="1250" i="1" kern="1200" dirty="0" err="1">
              <a:solidFill>
                <a:srgbClr val="002060"/>
              </a:solidFill>
            </a:rPr>
            <a:t>дискурсе</a:t>
          </a:r>
          <a:endParaRPr lang="ru-RU" sz="1250" kern="1200" dirty="0">
            <a:solidFill>
              <a:srgbClr val="002060"/>
            </a:solidFill>
          </a:endParaRPr>
        </a:p>
      </dsp:txBody>
      <dsp:txXfrm>
        <a:off x="0" y="133320"/>
        <a:ext cx="8945696" cy="4783183"/>
      </dsp:txXfrm>
    </dsp:sp>
    <dsp:sp modelId="{4697919D-6882-484B-A119-19364BF7BA13}">
      <dsp:nvSpPr>
        <dsp:cNvPr id="0" name=""/>
        <dsp:cNvSpPr/>
      </dsp:nvSpPr>
      <dsp:spPr>
        <a:xfrm>
          <a:off x="447284" y="0"/>
          <a:ext cx="7720538" cy="29761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6688" tIns="0" rIns="236688" bIns="0" numCol="1" spcCol="1270" anchor="ctr" anchorCtr="0">
          <a:noAutofit/>
        </a:bodyPr>
        <a:lstStyle/>
        <a:p>
          <a:pPr marL="0" lvl="0" indent="0" algn="l" defTabSz="800100">
            <a:lnSpc>
              <a:spcPct val="90000"/>
            </a:lnSpc>
            <a:spcBef>
              <a:spcPct val="0"/>
            </a:spcBef>
            <a:spcAft>
              <a:spcPct val="35000"/>
            </a:spcAft>
            <a:buNone/>
          </a:pPr>
          <a:r>
            <a:rPr lang="ru-RU" sz="1800" b="1" kern="1200" dirty="0">
              <a:solidFill>
                <a:schemeClr val="bg1"/>
              </a:solidFill>
            </a:rPr>
            <a:t>Направления проектов:</a:t>
          </a:r>
        </a:p>
      </dsp:txBody>
      <dsp:txXfrm>
        <a:off x="461813" y="14529"/>
        <a:ext cx="7691480" cy="2685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0CC04E-A57B-4009-9489-42B59A2DC691}">
      <dsp:nvSpPr>
        <dsp:cNvPr id="0" name=""/>
        <dsp:cNvSpPr/>
      </dsp:nvSpPr>
      <dsp:spPr>
        <a:xfrm>
          <a:off x="0" y="0"/>
          <a:ext cx="4366334" cy="1379902"/>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a:t>
          </a:r>
          <a:r>
            <a:rPr lang="en-US" sz="1400" kern="1200" dirty="0" err="1"/>
            <a:t>lensky-kray</a:t>
          </a:r>
          <a:endParaRPr lang="ru-RU" sz="1400" kern="1200" dirty="0">
            <a:hlinkClick xmlns:r="http://schemas.openxmlformats.org/officeDocument/2006/relationships" r:id="rId1"/>
          </a:endParaRPr>
        </a:p>
        <a:p>
          <a:pPr marL="0" lvl="0" indent="0" algn="l" defTabSz="622300">
            <a:lnSpc>
              <a:spcPct val="90000"/>
            </a:lnSpc>
            <a:spcBef>
              <a:spcPct val="0"/>
            </a:spcBef>
            <a:spcAft>
              <a:spcPct val="35000"/>
            </a:spcAft>
            <a:buNone/>
          </a:pPr>
          <a:r>
            <a:rPr lang="en-US" sz="1400" kern="1200" dirty="0">
              <a:hlinkClick xmlns:r="http://schemas.openxmlformats.org/officeDocument/2006/relationships" r:id="rId1"/>
            </a:rPr>
            <a:t>man-svb@mail.ru</a:t>
          </a:r>
          <a:endParaRPr lang="en-US" sz="1400" kern="1200" dirty="0"/>
        </a:p>
        <a:p>
          <a:pPr marL="0" lvl="0" indent="0" algn="l" defTabSz="622300">
            <a:lnSpc>
              <a:spcPct val="90000"/>
            </a:lnSpc>
            <a:spcBef>
              <a:spcPct val="0"/>
            </a:spcBef>
            <a:spcAft>
              <a:spcPct val="35000"/>
            </a:spcAft>
            <a:buNone/>
          </a:pPr>
          <a:r>
            <a:rPr lang="en-US" sz="1400" kern="1200" dirty="0">
              <a:hlinkClick xmlns:r="http://schemas.openxmlformats.org/officeDocument/2006/relationships" r:id="rId2"/>
            </a:rPr>
            <a:t>y-irs@mail.ru</a:t>
          </a:r>
          <a:endParaRPr lang="en-US" sz="1400" kern="1200" dirty="0"/>
        </a:p>
        <a:p>
          <a:pPr marL="0" lvl="0" indent="0" algn="l" defTabSz="622300">
            <a:lnSpc>
              <a:spcPct val="90000"/>
            </a:lnSpc>
            <a:spcBef>
              <a:spcPct val="0"/>
            </a:spcBef>
            <a:spcAft>
              <a:spcPct val="35000"/>
            </a:spcAft>
            <a:buNone/>
          </a:pPr>
          <a:r>
            <a:rPr lang="en-US" sz="1400" kern="1200" dirty="0">
              <a:hlinkClick xmlns:r="http://schemas.openxmlformats.org/officeDocument/2006/relationships" r:id="rId3"/>
            </a:rPr>
            <a:t>http://lensky-kray.ru/index.php?r=news/view&amp;id=2128</a:t>
          </a:r>
          <a:endParaRPr lang="en-US" sz="1400" kern="1200" dirty="0"/>
        </a:p>
      </dsp:txBody>
      <dsp:txXfrm>
        <a:off x="1011256" y="0"/>
        <a:ext cx="3355077" cy="1379902"/>
      </dsp:txXfrm>
    </dsp:sp>
    <dsp:sp modelId="{2758B42E-043F-4BA0-9EE7-2D3014FB3A33}">
      <dsp:nvSpPr>
        <dsp:cNvPr id="0" name=""/>
        <dsp:cNvSpPr/>
      </dsp:nvSpPr>
      <dsp:spPr>
        <a:xfrm>
          <a:off x="137990" y="222390"/>
          <a:ext cx="873266" cy="935120"/>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l="-4000" r="-4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CBEFAAE5-BA15-44C4-AD24-D50190C43A69}" type="datetimeFigureOut">
              <a:rPr lang="ru-RU" smtClean="0"/>
              <a:t>26.05.2020</a:t>
            </a:fld>
            <a:endParaRPr lang="ru-RU"/>
          </a:p>
        </p:txBody>
      </p:sp>
      <p:sp>
        <p:nvSpPr>
          <p:cNvPr id="4" name="Нижний колонтитул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377CA111-E70A-4E0A-BA8C-8B7DD2803976}" type="slidenum">
              <a:rPr lang="ru-RU" smtClean="0"/>
              <a:t>‹#›</a:t>
            </a:fld>
            <a:endParaRPr lang="ru-RU"/>
          </a:p>
        </p:txBody>
      </p:sp>
    </p:spTree>
    <p:extLst>
      <p:ext uri="{BB962C8B-B14F-4D97-AF65-F5344CB8AC3E}">
        <p14:creationId xmlns:p14="http://schemas.microsoft.com/office/powerpoint/2010/main" val="20458846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49099" cy="4989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CF8ACBA1-5999-4619-95C7-C0E3AD6A8A47}" type="datetimeFigureOut">
              <a:rPr lang="ru-RU" smtClean="0"/>
              <a:t>26.05.2020</a:t>
            </a:fld>
            <a:endParaRPr lang="ru-RU"/>
          </a:p>
        </p:txBody>
      </p:sp>
      <p:sp>
        <p:nvSpPr>
          <p:cNvPr id="4" name="Образ слайда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1" y="9445171"/>
            <a:ext cx="2949099" cy="49893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4939" y="9445171"/>
            <a:ext cx="2949099" cy="498931"/>
          </a:xfrm>
          <a:prstGeom prst="rect">
            <a:avLst/>
          </a:prstGeom>
        </p:spPr>
        <p:txBody>
          <a:bodyPr vert="horz" lIns="91440" tIns="45720" rIns="91440" bIns="45720" rtlCol="0" anchor="b"/>
          <a:lstStyle>
            <a:lvl1pPr algn="r">
              <a:defRPr sz="1200"/>
            </a:lvl1pPr>
          </a:lstStyle>
          <a:p>
            <a:fld id="{480B3B4C-F509-4742-A4AA-76A4749D306E}" type="slidenum">
              <a:rPr lang="ru-RU" smtClean="0"/>
              <a:t>‹#›</a:t>
            </a:fld>
            <a:endParaRPr lang="ru-RU"/>
          </a:p>
        </p:txBody>
      </p:sp>
    </p:spTree>
    <p:extLst>
      <p:ext uri="{BB962C8B-B14F-4D97-AF65-F5344CB8AC3E}">
        <p14:creationId xmlns:p14="http://schemas.microsoft.com/office/powerpoint/2010/main" val="116820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480B3B4C-F509-4742-A4AA-76A4749D306E}" type="slidenum">
              <a:rPr lang="ru-RU" smtClean="0"/>
              <a:t>3</a:t>
            </a:fld>
            <a:endParaRPr lang="ru-RU"/>
          </a:p>
        </p:txBody>
      </p:sp>
    </p:spTree>
    <p:extLst>
      <p:ext uri="{BB962C8B-B14F-4D97-AF65-F5344CB8AC3E}">
        <p14:creationId xmlns:p14="http://schemas.microsoft.com/office/powerpoint/2010/main" val="3114294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480B3B4C-F509-4742-A4AA-76A4749D306E}" type="slidenum">
              <a:rPr lang="ru-RU" smtClean="0"/>
              <a:t>4</a:t>
            </a:fld>
            <a:endParaRPr lang="ru-RU"/>
          </a:p>
        </p:txBody>
      </p:sp>
    </p:spTree>
    <p:extLst>
      <p:ext uri="{BB962C8B-B14F-4D97-AF65-F5344CB8AC3E}">
        <p14:creationId xmlns:p14="http://schemas.microsoft.com/office/powerpoint/2010/main" val="420681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DB6094-9F54-4E27-9F9A-18FA70840F0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096C9102-5DB8-4727-BFC5-78430C6A6D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09524440-E8D0-408D-9CA4-D6152C945544}"/>
              </a:ext>
            </a:extLst>
          </p:cNvPr>
          <p:cNvSpPr>
            <a:spLocks noGrp="1"/>
          </p:cNvSpPr>
          <p:nvPr>
            <p:ph type="dt" sz="half" idx="10"/>
          </p:nvPr>
        </p:nvSpPr>
        <p:spPr/>
        <p:txBody>
          <a:bodyPr/>
          <a:lstStyle/>
          <a:p>
            <a:fld id="{520BE4B2-E686-4B47-A47D-2AF9E4CEE64E}" type="datetimeFigureOut">
              <a:rPr lang="ru-RU" smtClean="0"/>
              <a:t>26.05.2020</a:t>
            </a:fld>
            <a:endParaRPr lang="ru-RU"/>
          </a:p>
        </p:txBody>
      </p:sp>
      <p:sp>
        <p:nvSpPr>
          <p:cNvPr id="5" name="Нижний колонтитул 4">
            <a:extLst>
              <a:ext uri="{FF2B5EF4-FFF2-40B4-BE49-F238E27FC236}">
                <a16:creationId xmlns:a16="http://schemas.microsoft.com/office/drawing/2014/main" id="{254F971E-CB18-4A75-8C42-210E93097D8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142937C-F26C-4D2A-BB7B-74431595A277}"/>
              </a:ext>
            </a:extLst>
          </p:cNvPr>
          <p:cNvSpPr>
            <a:spLocks noGrp="1"/>
          </p:cNvSpPr>
          <p:nvPr>
            <p:ph type="sldNum" sz="quarter" idx="12"/>
          </p:nvPr>
        </p:nvSpPr>
        <p:spPr/>
        <p:txBody>
          <a:bodyPr/>
          <a:lstStyle/>
          <a:p>
            <a:fld id="{B26D187A-9279-40BC-AC04-310953F390DF}" type="slidenum">
              <a:rPr lang="ru-RU" smtClean="0"/>
              <a:t>‹#›</a:t>
            </a:fld>
            <a:endParaRPr lang="ru-RU"/>
          </a:p>
        </p:txBody>
      </p:sp>
    </p:spTree>
    <p:extLst>
      <p:ext uri="{BB962C8B-B14F-4D97-AF65-F5344CB8AC3E}">
        <p14:creationId xmlns:p14="http://schemas.microsoft.com/office/powerpoint/2010/main" val="1784800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D94ECB-121C-410C-BDA0-B4281AF6B0E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B4CFD89-8D13-4776-A504-27259B874C7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523594E-BE45-4E03-81D1-25E17DBF4D5A}"/>
              </a:ext>
            </a:extLst>
          </p:cNvPr>
          <p:cNvSpPr>
            <a:spLocks noGrp="1"/>
          </p:cNvSpPr>
          <p:nvPr>
            <p:ph type="dt" sz="half" idx="10"/>
          </p:nvPr>
        </p:nvSpPr>
        <p:spPr/>
        <p:txBody>
          <a:bodyPr/>
          <a:lstStyle/>
          <a:p>
            <a:fld id="{520BE4B2-E686-4B47-A47D-2AF9E4CEE64E}" type="datetimeFigureOut">
              <a:rPr lang="ru-RU" smtClean="0"/>
              <a:t>26.05.2020</a:t>
            </a:fld>
            <a:endParaRPr lang="ru-RU"/>
          </a:p>
        </p:txBody>
      </p:sp>
      <p:sp>
        <p:nvSpPr>
          <p:cNvPr id="5" name="Нижний колонтитул 4">
            <a:extLst>
              <a:ext uri="{FF2B5EF4-FFF2-40B4-BE49-F238E27FC236}">
                <a16:creationId xmlns:a16="http://schemas.microsoft.com/office/drawing/2014/main" id="{03304E47-F202-471C-AED3-084EA21BE91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BA5D8CB-E0AF-48D7-BF22-4C7586B7A253}"/>
              </a:ext>
            </a:extLst>
          </p:cNvPr>
          <p:cNvSpPr>
            <a:spLocks noGrp="1"/>
          </p:cNvSpPr>
          <p:nvPr>
            <p:ph type="sldNum" sz="quarter" idx="12"/>
          </p:nvPr>
        </p:nvSpPr>
        <p:spPr/>
        <p:txBody>
          <a:bodyPr/>
          <a:lstStyle/>
          <a:p>
            <a:fld id="{B26D187A-9279-40BC-AC04-310953F390DF}" type="slidenum">
              <a:rPr lang="ru-RU" smtClean="0"/>
              <a:t>‹#›</a:t>
            </a:fld>
            <a:endParaRPr lang="ru-RU"/>
          </a:p>
        </p:txBody>
      </p:sp>
    </p:spTree>
    <p:extLst>
      <p:ext uri="{BB962C8B-B14F-4D97-AF65-F5344CB8AC3E}">
        <p14:creationId xmlns:p14="http://schemas.microsoft.com/office/powerpoint/2010/main" val="2952950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C6679F3-6E7D-4139-8C26-C32349FD2EB7}"/>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612DFE4D-0BF6-459B-8486-8CED4A7E7C7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D762FF-0F8D-45A0-A06B-376D8FFED28A}"/>
              </a:ext>
            </a:extLst>
          </p:cNvPr>
          <p:cNvSpPr>
            <a:spLocks noGrp="1"/>
          </p:cNvSpPr>
          <p:nvPr>
            <p:ph type="dt" sz="half" idx="10"/>
          </p:nvPr>
        </p:nvSpPr>
        <p:spPr/>
        <p:txBody>
          <a:bodyPr/>
          <a:lstStyle/>
          <a:p>
            <a:fld id="{520BE4B2-E686-4B47-A47D-2AF9E4CEE64E}" type="datetimeFigureOut">
              <a:rPr lang="ru-RU" smtClean="0"/>
              <a:t>26.05.2020</a:t>
            </a:fld>
            <a:endParaRPr lang="ru-RU"/>
          </a:p>
        </p:txBody>
      </p:sp>
      <p:sp>
        <p:nvSpPr>
          <p:cNvPr id="5" name="Нижний колонтитул 4">
            <a:extLst>
              <a:ext uri="{FF2B5EF4-FFF2-40B4-BE49-F238E27FC236}">
                <a16:creationId xmlns:a16="http://schemas.microsoft.com/office/drawing/2014/main" id="{2BFA085C-8F1B-4EEA-B937-B7E5432EE5F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45ABDD3-68E9-45AA-B6E3-4FACD8396E30}"/>
              </a:ext>
            </a:extLst>
          </p:cNvPr>
          <p:cNvSpPr>
            <a:spLocks noGrp="1"/>
          </p:cNvSpPr>
          <p:nvPr>
            <p:ph type="sldNum" sz="quarter" idx="12"/>
          </p:nvPr>
        </p:nvSpPr>
        <p:spPr/>
        <p:txBody>
          <a:bodyPr/>
          <a:lstStyle/>
          <a:p>
            <a:fld id="{B26D187A-9279-40BC-AC04-310953F390DF}" type="slidenum">
              <a:rPr lang="ru-RU" smtClean="0"/>
              <a:t>‹#›</a:t>
            </a:fld>
            <a:endParaRPr lang="ru-RU"/>
          </a:p>
        </p:txBody>
      </p:sp>
    </p:spTree>
    <p:extLst>
      <p:ext uri="{BB962C8B-B14F-4D97-AF65-F5344CB8AC3E}">
        <p14:creationId xmlns:p14="http://schemas.microsoft.com/office/powerpoint/2010/main" val="2179511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3533BD-48CF-4607-A31B-AD690913E56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5CA1E4E-85D6-4D8D-8D8E-85AABB65D1D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3C7C804-1EE4-4C66-8A5D-250C604DCAD0}"/>
              </a:ext>
            </a:extLst>
          </p:cNvPr>
          <p:cNvSpPr>
            <a:spLocks noGrp="1"/>
          </p:cNvSpPr>
          <p:nvPr>
            <p:ph type="dt" sz="half" idx="10"/>
          </p:nvPr>
        </p:nvSpPr>
        <p:spPr/>
        <p:txBody>
          <a:bodyPr/>
          <a:lstStyle/>
          <a:p>
            <a:fld id="{520BE4B2-E686-4B47-A47D-2AF9E4CEE64E}" type="datetimeFigureOut">
              <a:rPr lang="ru-RU" smtClean="0"/>
              <a:t>26.05.2020</a:t>
            </a:fld>
            <a:endParaRPr lang="ru-RU"/>
          </a:p>
        </p:txBody>
      </p:sp>
      <p:sp>
        <p:nvSpPr>
          <p:cNvPr id="5" name="Нижний колонтитул 4">
            <a:extLst>
              <a:ext uri="{FF2B5EF4-FFF2-40B4-BE49-F238E27FC236}">
                <a16:creationId xmlns:a16="http://schemas.microsoft.com/office/drawing/2014/main" id="{E87FF9C2-E498-42DD-B954-EC0A988C643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F329E96-C078-4A41-8D07-E735E72BEADE}"/>
              </a:ext>
            </a:extLst>
          </p:cNvPr>
          <p:cNvSpPr>
            <a:spLocks noGrp="1"/>
          </p:cNvSpPr>
          <p:nvPr>
            <p:ph type="sldNum" sz="quarter" idx="12"/>
          </p:nvPr>
        </p:nvSpPr>
        <p:spPr/>
        <p:txBody>
          <a:bodyPr/>
          <a:lstStyle/>
          <a:p>
            <a:fld id="{B26D187A-9279-40BC-AC04-310953F390DF}" type="slidenum">
              <a:rPr lang="ru-RU" smtClean="0"/>
              <a:t>‹#›</a:t>
            </a:fld>
            <a:endParaRPr lang="ru-RU"/>
          </a:p>
        </p:txBody>
      </p:sp>
    </p:spTree>
    <p:extLst>
      <p:ext uri="{BB962C8B-B14F-4D97-AF65-F5344CB8AC3E}">
        <p14:creationId xmlns:p14="http://schemas.microsoft.com/office/powerpoint/2010/main" val="3577680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B7DC7A-8668-41D6-9DFC-9858B848CCB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1CE2E52-5F63-4A31-8577-A7D082C8E1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C9D825D-6BC3-4952-9634-F9B7D9F332BA}"/>
              </a:ext>
            </a:extLst>
          </p:cNvPr>
          <p:cNvSpPr>
            <a:spLocks noGrp="1"/>
          </p:cNvSpPr>
          <p:nvPr>
            <p:ph type="dt" sz="half" idx="10"/>
          </p:nvPr>
        </p:nvSpPr>
        <p:spPr/>
        <p:txBody>
          <a:bodyPr/>
          <a:lstStyle/>
          <a:p>
            <a:fld id="{520BE4B2-E686-4B47-A47D-2AF9E4CEE64E}" type="datetimeFigureOut">
              <a:rPr lang="ru-RU" smtClean="0"/>
              <a:t>26.05.2020</a:t>
            </a:fld>
            <a:endParaRPr lang="ru-RU"/>
          </a:p>
        </p:txBody>
      </p:sp>
      <p:sp>
        <p:nvSpPr>
          <p:cNvPr id="5" name="Нижний колонтитул 4">
            <a:extLst>
              <a:ext uri="{FF2B5EF4-FFF2-40B4-BE49-F238E27FC236}">
                <a16:creationId xmlns:a16="http://schemas.microsoft.com/office/drawing/2014/main" id="{914F1DCE-54B5-4B97-88D6-407E58A8EEE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DA515BF-4612-4803-8465-5EC8256811B7}"/>
              </a:ext>
            </a:extLst>
          </p:cNvPr>
          <p:cNvSpPr>
            <a:spLocks noGrp="1"/>
          </p:cNvSpPr>
          <p:nvPr>
            <p:ph type="sldNum" sz="quarter" idx="12"/>
          </p:nvPr>
        </p:nvSpPr>
        <p:spPr/>
        <p:txBody>
          <a:bodyPr/>
          <a:lstStyle/>
          <a:p>
            <a:fld id="{B26D187A-9279-40BC-AC04-310953F390DF}" type="slidenum">
              <a:rPr lang="ru-RU" smtClean="0"/>
              <a:t>‹#›</a:t>
            </a:fld>
            <a:endParaRPr lang="ru-RU"/>
          </a:p>
        </p:txBody>
      </p:sp>
    </p:spTree>
    <p:extLst>
      <p:ext uri="{BB962C8B-B14F-4D97-AF65-F5344CB8AC3E}">
        <p14:creationId xmlns:p14="http://schemas.microsoft.com/office/powerpoint/2010/main" val="2408686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765942-F59B-4404-AFDE-A25577139C7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4CBEAA5-DADC-468C-9F4D-47C04511BDA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CF0E15E8-7CFC-4E2B-9205-AA3749C0BAD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2EA96472-3E37-4A6A-96DA-AE902905A9E2}"/>
              </a:ext>
            </a:extLst>
          </p:cNvPr>
          <p:cNvSpPr>
            <a:spLocks noGrp="1"/>
          </p:cNvSpPr>
          <p:nvPr>
            <p:ph type="dt" sz="half" idx="10"/>
          </p:nvPr>
        </p:nvSpPr>
        <p:spPr/>
        <p:txBody>
          <a:bodyPr/>
          <a:lstStyle/>
          <a:p>
            <a:fld id="{520BE4B2-E686-4B47-A47D-2AF9E4CEE64E}" type="datetimeFigureOut">
              <a:rPr lang="ru-RU" smtClean="0"/>
              <a:t>26.05.2020</a:t>
            </a:fld>
            <a:endParaRPr lang="ru-RU"/>
          </a:p>
        </p:txBody>
      </p:sp>
      <p:sp>
        <p:nvSpPr>
          <p:cNvPr id="6" name="Нижний колонтитул 5">
            <a:extLst>
              <a:ext uri="{FF2B5EF4-FFF2-40B4-BE49-F238E27FC236}">
                <a16:creationId xmlns:a16="http://schemas.microsoft.com/office/drawing/2014/main" id="{474710E2-1672-4B3B-AD65-7D6ADB50ED1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4650F58-A26E-4DB1-8861-9F24F1E3FE61}"/>
              </a:ext>
            </a:extLst>
          </p:cNvPr>
          <p:cNvSpPr>
            <a:spLocks noGrp="1"/>
          </p:cNvSpPr>
          <p:nvPr>
            <p:ph type="sldNum" sz="quarter" idx="12"/>
          </p:nvPr>
        </p:nvSpPr>
        <p:spPr/>
        <p:txBody>
          <a:bodyPr/>
          <a:lstStyle/>
          <a:p>
            <a:fld id="{B26D187A-9279-40BC-AC04-310953F390DF}" type="slidenum">
              <a:rPr lang="ru-RU" smtClean="0"/>
              <a:t>‹#›</a:t>
            </a:fld>
            <a:endParaRPr lang="ru-RU"/>
          </a:p>
        </p:txBody>
      </p:sp>
    </p:spTree>
    <p:extLst>
      <p:ext uri="{BB962C8B-B14F-4D97-AF65-F5344CB8AC3E}">
        <p14:creationId xmlns:p14="http://schemas.microsoft.com/office/powerpoint/2010/main" val="4150023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4F6439-3CD4-4FF5-89F8-00F59CF69BB1}"/>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B65DB08-75EB-4392-8B8E-105FA179F3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26EE51B9-B0AB-4FD6-8583-629AA1C2DBC7}"/>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A64EF22-71C4-4D2D-B2C8-C1ACDE33C8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93DCD07-7109-4E63-BAC5-9465DE5F0C9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9F9BBF9-2553-4A95-A263-B0532E72105C}"/>
              </a:ext>
            </a:extLst>
          </p:cNvPr>
          <p:cNvSpPr>
            <a:spLocks noGrp="1"/>
          </p:cNvSpPr>
          <p:nvPr>
            <p:ph type="dt" sz="half" idx="10"/>
          </p:nvPr>
        </p:nvSpPr>
        <p:spPr/>
        <p:txBody>
          <a:bodyPr/>
          <a:lstStyle/>
          <a:p>
            <a:fld id="{520BE4B2-E686-4B47-A47D-2AF9E4CEE64E}" type="datetimeFigureOut">
              <a:rPr lang="ru-RU" smtClean="0"/>
              <a:t>26.05.2020</a:t>
            </a:fld>
            <a:endParaRPr lang="ru-RU"/>
          </a:p>
        </p:txBody>
      </p:sp>
      <p:sp>
        <p:nvSpPr>
          <p:cNvPr id="8" name="Нижний колонтитул 7">
            <a:extLst>
              <a:ext uri="{FF2B5EF4-FFF2-40B4-BE49-F238E27FC236}">
                <a16:creationId xmlns:a16="http://schemas.microsoft.com/office/drawing/2014/main" id="{B1771A3E-5FFC-4F42-BA09-D58576EE5DBA}"/>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0328DDB6-3DE2-4036-BFDE-B3CF54804E82}"/>
              </a:ext>
            </a:extLst>
          </p:cNvPr>
          <p:cNvSpPr>
            <a:spLocks noGrp="1"/>
          </p:cNvSpPr>
          <p:nvPr>
            <p:ph type="sldNum" sz="quarter" idx="12"/>
          </p:nvPr>
        </p:nvSpPr>
        <p:spPr/>
        <p:txBody>
          <a:bodyPr/>
          <a:lstStyle/>
          <a:p>
            <a:fld id="{B26D187A-9279-40BC-AC04-310953F390DF}" type="slidenum">
              <a:rPr lang="ru-RU" smtClean="0"/>
              <a:t>‹#›</a:t>
            </a:fld>
            <a:endParaRPr lang="ru-RU"/>
          </a:p>
        </p:txBody>
      </p:sp>
    </p:spTree>
    <p:extLst>
      <p:ext uri="{BB962C8B-B14F-4D97-AF65-F5344CB8AC3E}">
        <p14:creationId xmlns:p14="http://schemas.microsoft.com/office/powerpoint/2010/main" val="3603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C3DBED-0072-4920-8DEE-F61845AE7DD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1DD922D5-777C-4F37-B8D5-8B2C8EC98091}"/>
              </a:ext>
            </a:extLst>
          </p:cNvPr>
          <p:cNvSpPr>
            <a:spLocks noGrp="1"/>
          </p:cNvSpPr>
          <p:nvPr>
            <p:ph type="dt" sz="half" idx="10"/>
          </p:nvPr>
        </p:nvSpPr>
        <p:spPr/>
        <p:txBody>
          <a:bodyPr/>
          <a:lstStyle/>
          <a:p>
            <a:fld id="{520BE4B2-E686-4B47-A47D-2AF9E4CEE64E}" type="datetimeFigureOut">
              <a:rPr lang="ru-RU" smtClean="0"/>
              <a:t>26.05.2020</a:t>
            </a:fld>
            <a:endParaRPr lang="ru-RU"/>
          </a:p>
        </p:txBody>
      </p:sp>
      <p:sp>
        <p:nvSpPr>
          <p:cNvPr id="4" name="Нижний колонтитул 3">
            <a:extLst>
              <a:ext uri="{FF2B5EF4-FFF2-40B4-BE49-F238E27FC236}">
                <a16:creationId xmlns:a16="http://schemas.microsoft.com/office/drawing/2014/main" id="{1FD99D21-752B-4A89-B32A-B0AD23CB2238}"/>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9F6468BB-2E83-4DA5-9F11-C8FFCA49FD2E}"/>
              </a:ext>
            </a:extLst>
          </p:cNvPr>
          <p:cNvSpPr>
            <a:spLocks noGrp="1"/>
          </p:cNvSpPr>
          <p:nvPr>
            <p:ph type="sldNum" sz="quarter" idx="12"/>
          </p:nvPr>
        </p:nvSpPr>
        <p:spPr/>
        <p:txBody>
          <a:bodyPr/>
          <a:lstStyle/>
          <a:p>
            <a:fld id="{B26D187A-9279-40BC-AC04-310953F390DF}" type="slidenum">
              <a:rPr lang="ru-RU" smtClean="0"/>
              <a:t>‹#›</a:t>
            </a:fld>
            <a:endParaRPr lang="ru-RU"/>
          </a:p>
        </p:txBody>
      </p:sp>
    </p:spTree>
    <p:extLst>
      <p:ext uri="{BB962C8B-B14F-4D97-AF65-F5344CB8AC3E}">
        <p14:creationId xmlns:p14="http://schemas.microsoft.com/office/powerpoint/2010/main" val="3637445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C038FF9-0BDE-4108-AE9F-E9C6D64B6826}"/>
              </a:ext>
            </a:extLst>
          </p:cNvPr>
          <p:cNvSpPr>
            <a:spLocks noGrp="1"/>
          </p:cNvSpPr>
          <p:nvPr>
            <p:ph type="dt" sz="half" idx="10"/>
          </p:nvPr>
        </p:nvSpPr>
        <p:spPr/>
        <p:txBody>
          <a:bodyPr/>
          <a:lstStyle/>
          <a:p>
            <a:fld id="{520BE4B2-E686-4B47-A47D-2AF9E4CEE64E}" type="datetimeFigureOut">
              <a:rPr lang="ru-RU" smtClean="0"/>
              <a:t>26.05.2020</a:t>
            </a:fld>
            <a:endParaRPr lang="ru-RU"/>
          </a:p>
        </p:txBody>
      </p:sp>
      <p:sp>
        <p:nvSpPr>
          <p:cNvPr id="3" name="Нижний колонтитул 2">
            <a:extLst>
              <a:ext uri="{FF2B5EF4-FFF2-40B4-BE49-F238E27FC236}">
                <a16:creationId xmlns:a16="http://schemas.microsoft.com/office/drawing/2014/main" id="{6B7B5271-D94D-49F1-AA81-44A3237C310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A3A401D0-5889-4071-9042-0459D3DC32C9}"/>
              </a:ext>
            </a:extLst>
          </p:cNvPr>
          <p:cNvSpPr>
            <a:spLocks noGrp="1"/>
          </p:cNvSpPr>
          <p:nvPr>
            <p:ph type="sldNum" sz="quarter" idx="12"/>
          </p:nvPr>
        </p:nvSpPr>
        <p:spPr/>
        <p:txBody>
          <a:bodyPr/>
          <a:lstStyle/>
          <a:p>
            <a:fld id="{B26D187A-9279-40BC-AC04-310953F390DF}" type="slidenum">
              <a:rPr lang="ru-RU" smtClean="0"/>
              <a:t>‹#›</a:t>
            </a:fld>
            <a:endParaRPr lang="ru-RU"/>
          </a:p>
        </p:txBody>
      </p:sp>
    </p:spTree>
    <p:extLst>
      <p:ext uri="{BB962C8B-B14F-4D97-AF65-F5344CB8AC3E}">
        <p14:creationId xmlns:p14="http://schemas.microsoft.com/office/powerpoint/2010/main" val="1909549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8B49F7-00AD-4F0F-AE37-029601E0B8F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ECF76A5-9572-452E-BE4B-B96E57570A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485573C-9D41-42FE-87F1-BAAB389BA6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D17C4EE-4591-4E37-BD3E-9F8E392980B3}"/>
              </a:ext>
            </a:extLst>
          </p:cNvPr>
          <p:cNvSpPr>
            <a:spLocks noGrp="1"/>
          </p:cNvSpPr>
          <p:nvPr>
            <p:ph type="dt" sz="half" idx="10"/>
          </p:nvPr>
        </p:nvSpPr>
        <p:spPr/>
        <p:txBody>
          <a:bodyPr/>
          <a:lstStyle/>
          <a:p>
            <a:fld id="{520BE4B2-E686-4B47-A47D-2AF9E4CEE64E}" type="datetimeFigureOut">
              <a:rPr lang="ru-RU" smtClean="0"/>
              <a:t>26.05.2020</a:t>
            </a:fld>
            <a:endParaRPr lang="ru-RU"/>
          </a:p>
        </p:txBody>
      </p:sp>
      <p:sp>
        <p:nvSpPr>
          <p:cNvPr id="6" name="Нижний колонтитул 5">
            <a:extLst>
              <a:ext uri="{FF2B5EF4-FFF2-40B4-BE49-F238E27FC236}">
                <a16:creationId xmlns:a16="http://schemas.microsoft.com/office/drawing/2014/main" id="{D1F98068-0B96-456A-86B2-6A648C8E9C5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7F0E97E-574B-40E3-9CD9-ADB98985AB6B}"/>
              </a:ext>
            </a:extLst>
          </p:cNvPr>
          <p:cNvSpPr>
            <a:spLocks noGrp="1"/>
          </p:cNvSpPr>
          <p:nvPr>
            <p:ph type="sldNum" sz="quarter" idx="12"/>
          </p:nvPr>
        </p:nvSpPr>
        <p:spPr/>
        <p:txBody>
          <a:bodyPr/>
          <a:lstStyle/>
          <a:p>
            <a:fld id="{B26D187A-9279-40BC-AC04-310953F390DF}" type="slidenum">
              <a:rPr lang="ru-RU" smtClean="0"/>
              <a:t>‹#›</a:t>
            </a:fld>
            <a:endParaRPr lang="ru-RU"/>
          </a:p>
        </p:txBody>
      </p:sp>
    </p:spTree>
    <p:extLst>
      <p:ext uri="{BB962C8B-B14F-4D97-AF65-F5344CB8AC3E}">
        <p14:creationId xmlns:p14="http://schemas.microsoft.com/office/powerpoint/2010/main" val="3545836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3C1615-100E-4D42-AB8D-3B64C8093FC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4857A729-2A9C-479C-9F51-4528062CE1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E3373CF0-5161-44B1-88B8-8083A9EE88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0057833-5C22-4010-B1A8-06F2E668B21F}"/>
              </a:ext>
            </a:extLst>
          </p:cNvPr>
          <p:cNvSpPr>
            <a:spLocks noGrp="1"/>
          </p:cNvSpPr>
          <p:nvPr>
            <p:ph type="dt" sz="half" idx="10"/>
          </p:nvPr>
        </p:nvSpPr>
        <p:spPr/>
        <p:txBody>
          <a:bodyPr/>
          <a:lstStyle/>
          <a:p>
            <a:fld id="{520BE4B2-E686-4B47-A47D-2AF9E4CEE64E}" type="datetimeFigureOut">
              <a:rPr lang="ru-RU" smtClean="0"/>
              <a:t>26.05.2020</a:t>
            </a:fld>
            <a:endParaRPr lang="ru-RU"/>
          </a:p>
        </p:txBody>
      </p:sp>
      <p:sp>
        <p:nvSpPr>
          <p:cNvPr id="6" name="Нижний колонтитул 5">
            <a:extLst>
              <a:ext uri="{FF2B5EF4-FFF2-40B4-BE49-F238E27FC236}">
                <a16:creationId xmlns:a16="http://schemas.microsoft.com/office/drawing/2014/main" id="{AEBE5471-25FE-4CF3-89B7-1C476652951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8A7A12B-9EC4-4F07-95E0-A4936B8DAE6C}"/>
              </a:ext>
            </a:extLst>
          </p:cNvPr>
          <p:cNvSpPr>
            <a:spLocks noGrp="1"/>
          </p:cNvSpPr>
          <p:nvPr>
            <p:ph type="sldNum" sz="quarter" idx="12"/>
          </p:nvPr>
        </p:nvSpPr>
        <p:spPr/>
        <p:txBody>
          <a:bodyPr/>
          <a:lstStyle/>
          <a:p>
            <a:fld id="{B26D187A-9279-40BC-AC04-310953F390DF}" type="slidenum">
              <a:rPr lang="ru-RU" smtClean="0"/>
              <a:t>‹#›</a:t>
            </a:fld>
            <a:endParaRPr lang="ru-RU"/>
          </a:p>
        </p:txBody>
      </p:sp>
    </p:spTree>
    <p:extLst>
      <p:ext uri="{BB962C8B-B14F-4D97-AF65-F5344CB8AC3E}">
        <p14:creationId xmlns:p14="http://schemas.microsoft.com/office/powerpoint/2010/main" val="3787715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8E7301-DBD9-4545-96BB-26CCCED784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A55C4734-58B6-4BAC-B52F-F86DF18917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AC67C52-1FC7-47CA-9703-7D57D45F4B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0BE4B2-E686-4B47-A47D-2AF9E4CEE64E}" type="datetimeFigureOut">
              <a:rPr lang="ru-RU" smtClean="0"/>
              <a:t>26.05.2020</a:t>
            </a:fld>
            <a:endParaRPr lang="ru-RU"/>
          </a:p>
        </p:txBody>
      </p:sp>
      <p:sp>
        <p:nvSpPr>
          <p:cNvPr id="5" name="Нижний колонтитул 4">
            <a:extLst>
              <a:ext uri="{FF2B5EF4-FFF2-40B4-BE49-F238E27FC236}">
                <a16:creationId xmlns:a16="http://schemas.microsoft.com/office/drawing/2014/main" id="{D55619F4-D580-4A2F-86D2-39B5FD7DED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EAF2BAAD-E328-4B4A-B23B-B9B1BAC8C1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6D187A-9279-40BC-AC04-310953F390DF}" type="slidenum">
              <a:rPr lang="ru-RU" smtClean="0"/>
              <a:t>‹#›</a:t>
            </a:fld>
            <a:endParaRPr lang="ru-RU"/>
          </a:p>
        </p:txBody>
      </p:sp>
    </p:spTree>
    <p:extLst>
      <p:ext uri="{BB962C8B-B14F-4D97-AF65-F5344CB8AC3E}">
        <p14:creationId xmlns:p14="http://schemas.microsoft.com/office/powerpoint/2010/main" val="42886553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5.svg"/><Relationship Id="rId13" Type="http://schemas.openxmlformats.org/officeDocument/2006/relationships/image" Target="../media/image50.png"/><Relationship Id="rId18" Type="http://schemas.openxmlformats.org/officeDocument/2006/relationships/image" Target="../media/image55.svg"/><Relationship Id="rId3" Type="http://schemas.openxmlformats.org/officeDocument/2006/relationships/image" Target="../media/image6.png"/><Relationship Id="rId21" Type="http://schemas.openxmlformats.org/officeDocument/2006/relationships/image" Target="../media/image58.jpg"/><Relationship Id="rId7" Type="http://schemas.openxmlformats.org/officeDocument/2006/relationships/image" Target="../media/image44.png"/><Relationship Id="rId12" Type="http://schemas.openxmlformats.org/officeDocument/2006/relationships/image" Target="../media/image49.svg"/><Relationship Id="rId17" Type="http://schemas.openxmlformats.org/officeDocument/2006/relationships/image" Target="../media/image54.png"/><Relationship Id="rId2" Type="http://schemas.openxmlformats.org/officeDocument/2006/relationships/image" Target="../media/image3.png"/><Relationship Id="rId16" Type="http://schemas.openxmlformats.org/officeDocument/2006/relationships/image" Target="../media/image53.svg"/><Relationship Id="rId20" Type="http://schemas.openxmlformats.org/officeDocument/2006/relationships/image" Target="../media/image57.jpg"/><Relationship Id="rId1" Type="http://schemas.openxmlformats.org/officeDocument/2006/relationships/slideLayout" Target="../slideLayouts/slideLayout2.xml"/><Relationship Id="rId6" Type="http://schemas.openxmlformats.org/officeDocument/2006/relationships/image" Target="../media/image43.sv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png"/><Relationship Id="rId10" Type="http://schemas.openxmlformats.org/officeDocument/2006/relationships/image" Target="../media/image47.svg"/><Relationship Id="rId19" Type="http://schemas.openxmlformats.org/officeDocument/2006/relationships/image" Target="../media/image56.jp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svg"/></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3.png"/><Relationship Id="rId7" Type="http://schemas.openxmlformats.org/officeDocument/2006/relationships/diagramLayout" Target="../diagrams/layout2.xml"/><Relationship Id="rId12" Type="http://schemas.openxmlformats.org/officeDocument/2006/relationships/image" Target="../media/image65.png"/><Relationship Id="rId2" Type="http://schemas.openxmlformats.org/officeDocument/2006/relationships/image" Target="../media/image59.jpg"/><Relationship Id="rId1" Type="http://schemas.openxmlformats.org/officeDocument/2006/relationships/slideLayout" Target="../slideLayouts/slideLayout2.xml"/><Relationship Id="rId6" Type="http://schemas.openxmlformats.org/officeDocument/2006/relationships/diagramData" Target="../diagrams/data2.xml"/><Relationship Id="rId11" Type="http://schemas.openxmlformats.org/officeDocument/2006/relationships/image" Target="../media/image64.png"/><Relationship Id="rId5" Type="http://schemas.openxmlformats.org/officeDocument/2006/relationships/image" Target="../media/image60.png"/><Relationship Id="rId10" Type="http://schemas.microsoft.com/office/2007/relationships/diagramDrawing" Target="../diagrams/drawing2.xml"/><Relationship Id="rId4" Type="http://schemas.openxmlformats.org/officeDocument/2006/relationships/image" Target="../media/image6.png"/><Relationship Id="rId9" Type="http://schemas.openxmlformats.org/officeDocument/2006/relationships/diagramColors" Target="../diagrams/colors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3.png"/><Relationship Id="rId7"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3.png"/><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jpeg"/><Relationship Id="rId4" Type="http://schemas.openxmlformats.org/officeDocument/2006/relationships/image" Target="../media/image6.pn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png"/><Relationship Id="rId7" Type="http://schemas.openxmlformats.org/officeDocument/2006/relationships/image" Target="../media/image4.png"/><Relationship Id="rId12"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9.jpg"/><Relationship Id="rId11" Type="http://schemas.openxmlformats.org/officeDocument/2006/relationships/image" Target="../media/image23.png"/><Relationship Id="rId5" Type="http://schemas.openxmlformats.org/officeDocument/2006/relationships/image" Target="../media/image18.jpeg"/><Relationship Id="rId10" Type="http://schemas.openxmlformats.org/officeDocument/2006/relationships/image" Target="../media/image22.png"/><Relationship Id="rId4" Type="http://schemas.openxmlformats.org/officeDocument/2006/relationships/image" Target="../media/image11.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g"/></Relationships>
</file>

<file path=ppt/slides/_rels/slide7.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5.jpeg"/></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29.png"/><Relationship Id="rId7" Type="http://schemas.openxmlformats.org/officeDocument/2006/relationships/diagramData" Target="../diagrams/data1.xml"/><Relationship Id="rId12" Type="http://schemas.openxmlformats.org/officeDocument/2006/relationships/image" Target="../media/image39.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8.jpeg"/><Relationship Id="rId11" Type="http://schemas.microsoft.com/office/2007/relationships/diagramDrawing" Target="../diagrams/drawing1.xml"/><Relationship Id="rId5" Type="http://schemas.openxmlformats.org/officeDocument/2006/relationships/image" Target="../media/image37.jpeg"/><Relationship Id="rId10" Type="http://schemas.openxmlformats.org/officeDocument/2006/relationships/diagramColors" Target="../diagrams/colors1.xml"/><Relationship Id="rId4" Type="http://schemas.openxmlformats.org/officeDocument/2006/relationships/image" Target="../media/image36.jpeg"/><Relationship Id="rId9"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Google Shape;135;p31"/>
          <p:cNvSpPr txBox="1">
            <a:spLocks noGrp="1"/>
          </p:cNvSpPr>
          <p:nvPr>
            <p:ph type="ctrTitle"/>
          </p:nvPr>
        </p:nvSpPr>
        <p:spPr>
          <a:xfrm>
            <a:off x="466542" y="3141394"/>
            <a:ext cx="10071253" cy="2338754"/>
          </a:xfrm>
          <a:prstGeom prst="rect">
            <a:avLst/>
          </a:prstGeom>
        </p:spPr>
        <p:txBody>
          <a:bodyPr spcFirstLastPara="1" vert="horz" wrap="square" lIns="121900" tIns="121900" rIns="121900" bIns="121900" rtlCol="0" anchor="b" anchorCtr="0">
            <a:noAutofit/>
          </a:bodyPr>
          <a:lstStyle/>
          <a:p>
            <a:pPr algn="l">
              <a:lnSpc>
                <a:spcPct val="100000"/>
              </a:lnSpc>
              <a:spcBef>
                <a:spcPts val="0"/>
              </a:spcBef>
            </a:pPr>
            <a:r>
              <a:rPr lang="ru-RU" sz="5400" b="1" spc="300" dirty="0">
                <a:solidFill>
                  <a:schemeClr val="bg1"/>
                </a:solidFill>
                <a:latin typeface="+mn-lt"/>
              </a:rPr>
              <a:t>«УМНЫЕ КАНИКУЛЫ»</a:t>
            </a:r>
            <a:br>
              <a:rPr lang="ru-RU" sz="5400" b="1" spc="300" dirty="0">
                <a:solidFill>
                  <a:schemeClr val="bg1"/>
                </a:solidFill>
                <a:latin typeface="+mn-lt"/>
              </a:rPr>
            </a:br>
            <a:br>
              <a:rPr lang="ru-RU" sz="4000" b="1" spc="300" dirty="0">
                <a:solidFill>
                  <a:schemeClr val="bg1"/>
                </a:solidFill>
                <a:latin typeface="+mn-lt"/>
              </a:rPr>
            </a:br>
            <a:r>
              <a:rPr lang="ru-RU" sz="4000" b="1" spc="300" dirty="0">
                <a:solidFill>
                  <a:schemeClr val="bg1"/>
                </a:solidFill>
                <a:latin typeface="+mn-lt"/>
              </a:rPr>
              <a:t>РЕГИОНАЛЬНЫЙ ЦЕНТР </a:t>
            </a:r>
            <a:br>
              <a:rPr lang="ru-RU" sz="4000" b="1" spc="300" dirty="0">
                <a:solidFill>
                  <a:schemeClr val="bg1"/>
                </a:solidFill>
                <a:latin typeface="+mn-lt"/>
              </a:rPr>
            </a:br>
            <a:r>
              <a:rPr lang="ru-RU" sz="4000" b="1" spc="300" dirty="0">
                <a:solidFill>
                  <a:schemeClr val="bg1"/>
                </a:solidFill>
                <a:latin typeface="+mn-lt"/>
              </a:rPr>
              <a:t>ВЫЯВЛЕНИЯ И ПОДДЕРЖКИ ОДАРЕННЫХ ДЕТЕЙ РЕСПУБЛИКИ САХА (ЯКУТИЯ)</a:t>
            </a:r>
            <a:endParaRPr sz="4000" b="1" spc="300" dirty="0">
              <a:solidFill>
                <a:schemeClr val="bg1"/>
              </a:solidFill>
              <a:latin typeface="+mn-lt"/>
            </a:endParaRPr>
          </a:p>
        </p:txBody>
      </p:sp>
      <p:sp>
        <p:nvSpPr>
          <p:cNvPr id="5" name="Google Shape;135;p31"/>
          <p:cNvSpPr txBox="1">
            <a:spLocks/>
          </p:cNvSpPr>
          <p:nvPr/>
        </p:nvSpPr>
        <p:spPr>
          <a:xfrm>
            <a:off x="1541308" y="163381"/>
            <a:ext cx="9182918" cy="738553"/>
          </a:xfrm>
          <a:prstGeom prst="rect">
            <a:avLst/>
          </a:prstGeom>
        </p:spPr>
        <p:txBody>
          <a:bodyPr spcFirstLastPara="1" vert="horz" wrap="square" lIns="121900" tIns="121900" rIns="121900" bIns="1219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ru-RU" sz="2800" b="1" dirty="0">
                <a:solidFill>
                  <a:schemeClr val="bg1"/>
                </a:solidFill>
                <a:latin typeface="Calibri" panose="020F0502020204030204" pitchFamily="34" charset="0"/>
                <a:cs typeface="Calibri" panose="020F0502020204030204" pitchFamily="34" charset="0"/>
              </a:rPr>
              <a:t>Малая академия наук Республики Саха (Якутия)</a:t>
            </a: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524" y="250336"/>
            <a:ext cx="855784" cy="855784"/>
          </a:xfrm>
          <a:prstGeom prst="rect">
            <a:avLst/>
          </a:prstGeom>
        </p:spPr>
      </p:pic>
      <p:sp>
        <p:nvSpPr>
          <p:cNvPr id="7" name="TextBox 6">
            <a:extLst>
              <a:ext uri="{FF2B5EF4-FFF2-40B4-BE49-F238E27FC236}">
                <a16:creationId xmlns:a16="http://schemas.microsoft.com/office/drawing/2014/main" id="{82750205-B1FC-45BF-9297-918A305FA80F}"/>
              </a:ext>
            </a:extLst>
          </p:cNvPr>
          <p:cNvSpPr txBox="1"/>
          <p:nvPr/>
        </p:nvSpPr>
        <p:spPr>
          <a:xfrm>
            <a:off x="823636" y="5684334"/>
            <a:ext cx="5995229" cy="923330"/>
          </a:xfrm>
          <a:prstGeom prst="rect">
            <a:avLst/>
          </a:prstGeom>
          <a:noFill/>
        </p:spPr>
        <p:txBody>
          <a:bodyPr wrap="square" rtlCol="0">
            <a:spAutoFit/>
          </a:bodyPr>
          <a:lstStyle/>
          <a:p>
            <a:pPr marL="0" lvl="2"/>
            <a:r>
              <a:rPr lang="ru-RU" i="1" dirty="0">
                <a:solidFill>
                  <a:schemeClr val="bg1"/>
                </a:solidFill>
                <a:ea typeface="Malgun Gothic" panose="020B0503020000020004" pitchFamily="34" charset="-127"/>
              </a:rPr>
              <a:t>Лаптева Яна Афанасьевна, начальник научно-методического отдела ГАУ ДО РС (Я) </a:t>
            </a:r>
          </a:p>
          <a:p>
            <a:pPr marL="0" lvl="2"/>
            <a:r>
              <a:rPr lang="ru-RU" i="1" dirty="0">
                <a:solidFill>
                  <a:schemeClr val="bg1"/>
                </a:solidFill>
                <a:ea typeface="Malgun Gothic" panose="020B0503020000020004" pitchFamily="34" charset="-127"/>
              </a:rPr>
              <a:t>«Малая академия наук Республики Саха (Якутия)»</a:t>
            </a:r>
            <a:endParaRPr lang="ru-RU" sz="2400" i="1" dirty="0">
              <a:solidFill>
                <a:schemeClr val="bg1"/>
              </a:solidFill>
              <a:ea typeface="Malgun Gothic" panose="020B0503020000020004" pitchFamily="34" charset="-127"/>
            </a:endParaRPr>
          </a:p>
        </p:txBody>
      </p:sp>
    </p:spTree>
    <p:extLst>
      <p:ext uri="{BB962C8B-B14F-4D97-AF65-F5344CB8AC3E}">
        <p14:creationId xmlns:p14="http://schemas.microsoft.com/office/powerpoint/2010/main" val="3684274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885825"/>
          </a:xfrm>
          <a:prstGeom prst="rect">
            <a:avLst/>
          </a:prstGeom>
        </p:spPr>
      </p:pic>
      <p:pic>
        <p:nvPicPr>
          <p:cNvPr id="24" name="Рисунок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821" y="85725"/>
            <a:ext cx="684334" cy="684334"/>
          </a:xfrm>
          <a:prstGeom prst="rect">
            <a:avLst/>
          </a:prstGeom>
        </p:spPr>
      </p:pic>
      <p:sp>
        <p:nvSpPr>
          <p:cNvPr id="2" name="Заголовок 1"/>
          <p:cNvSpPr>
            <a:spLocks noGrp="1"/>
          </p:cNvSpPr>
          <p:nvPr>
            <p:ph type="title"/>
          </p:nvPr>
        </p:nvSpPr>
        <p:spPr>
          <a:xfrm>
            <a:off x="838200" y="175847"/>
            <a:ext cx="10515600" cy="582856"/>
          </a:xfrm>
        </p:spPr>
        <p:txBody>
          <a:bodyPr>
            <a:noAutofit/>
          </a:bodyPr>
          <a:lstStyle/>
          <a:p>
            <a:pPr algn="ctr"/>
            <a:r>
              <a:rPr lang="ru-RU" sz="2000" b="1" dirty="0">
                <a:solidFill>
                  <a:schemeClr val="bg1"/>
                </a:solidFill>
                <a:latin typeface="Roboto" panose="02000000000000000000" pitchFamily="2" charset="0"/>
                <a:ea typeface="Roboto" panose="02000000000000000000" pitchFamily="2" charset="0"/>
              </a:rPr>
              <a:t>ЯКУТСКАЯ ИССЛЕДОВАТЕЛЬСКАЯ ШКОЛА </a:t>
            </a:r>
          </a:p>
        </p:txBody>
      </p:sp>
      <p:grpSp>
        <p:nvGrpSpPr>
          <p:cNvPr id="13" name="Группа 12">
            <a:extLst>
              <a:ext uri="{FF2B5EF4-FFF2-40B4-BE49-F238E27FC236}">
                <a16:creationId xmlns:a16="http://schemas.microsoft.com/office/drawing/2014/main" id="{160B2F12-2338-46CA-987D-F9D67B68F5BF}"/>
              </a:ext>
            </a:extLst>
          </p:cNvPr>
          <p:cNvGrpSpPr/>
          <p:nvPr/>
        </p:nvGrpSpPr>
        <p:grpSpPr>
          <a:xfrm>
            <a:off x="397359" y="1020970"/>
            <a:ext cx="8079667" cy="5188929"/>
            <a:chOff x="447290" y="1318429"/>
            <a:chExt cx="8079667" cy="5188929"/>
          </a:xfrm>
        </p:grpSpPr>
        <p:sp>
          <p:nvSpPr>
            <p:cNvPr id="14" name="Полилиния: фигура 13">
              <a:extLst>
                <a:ext uri="{FF2B5EF4-FFF2-40B4-BE49-F238E27FC236}">
                  <a16:creationId xmlns:a16="http://schemas.microsoft.com/office/drawing/2014/main" id="{570DAAB4-775B-4F7E-880D-24F8F2ACA56F}"/>
                </a:ext>
              </a:extLst>
            </p:cNvPr>
            <p:cNvSpPr/>
            <p:nvPr/>
          </p:nvSpPr>
          <p:spPr>
            <a:xfrm rot="21600000">
              <a:off x="1468509" y="1385002"/>
              <a:ext cx="7034643" cy="991234"/>
            </a:xfrm>
            <a:custGeom>
              <a:avLst/>
              <a:gdLst>
                <a:gd name="connsiteX0" fmla="*/ 0 w 7034643"/>
                <a:gd name="connsiteY0" fmla="*/ 0 h 991232"/>
                <a:gd name="connsiteX1" fmla="*/ 6539027 w 7034643"/>
                <a:gd name="connsiteY1" fmla="*/ 0 h 991232"/>
                <a:gd name="connsiteX2" fmla="*/ 7034643 w 7034643"/>
                <a:gd name="connsiteY2" fmla="*/ 495616 h 991232"/>
                <a:gd name="connsiteX3" fmla="*/ 6539027 w 7034643"/>
                <a:gd name="connsiteY3" fmla="*/ 991232 h 991232"/>
                <a:gd name="connsiteX4" fmla="*/ 0 w 7034643"/>
                <a:gd name="connsiteY4" fmla="*/ 991232 h 991232"/>
                <a:gd name="connsiteX5" fmla="*/ 0 w 7034643"/>
                <a:gd name="connsiteY5" fmla="*/ 0 h 99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4643" h="991232">
                  <a:moveTo>
                    <a:pt x="7034643" y="991231"/>
                  </a:moveTo>
                  <a:lnTo>
                    <a:pt x="495616" y="991231"/>
                  </a:lnTo>
                  <a:lnTo>
                    <a:pt x="0" y="495616"/>
                  </a:lnTo>
                  <a:lnTo>
                    <a:pt x="495616" y="1"/>
                  </a:lnTo>
                  <a:lnTo>
                    <a:pt x="7034643" y="1"/>
                  </a:lnTo>
                  <a:lnTo>
                    <a:pt x="7034643" y="99123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44526" tIns="49531" rIns="92456" bIns="49531" numCol="1" spcCol="1270" anchor="ctr" anchorCtr="0">
              <a:noAutofit/>
            </a:bodyPr>
            <a:lstStyle/>
            <a:p>
              <a:pPr marL="0" lvl="0" indent="0" algn="ctr" defTabSz="577850">
                <a:lnSpc>
                  <a:spcPct val="90000"/>
                </a:lnSpc>
                <a:spcBef>
                  <a:spcPct val="0"/>
                </a:spcBef>
                <a:spcAft>
                  <a:spcPct val="35000"/>
                </a:spcAft>
                <a:buNone/>
              </a:pPr>
              <a:r>
                <a:rPr lang="ru-RU" sz="1300" b="1" kern="1200" dirty="0">
                  <a:solidFill>
                    <a:srgbClr val="002060"/>
                  </a:solidFill>
                </a:rPr>
                <a:t>Уникальный дистанционный образовательный проект для школьников </a:t>
              </a:r>
            </a:p>
            <a:p>
              <a:pPr marL="0" lvl="0" indent="0" algn="ctr" defTabSz="577850">
                <a:lnSpc>
                  <a:spcPct val="90000"/>
                </a:lnSpc>
                <a:spcBef>
                  <a:spcPct val="0"/>
                </a:spcBef>
                <a:spcAft>
                  <a:spcPct val="35000"/>
                </a:spcAft>
                <a:buNone/>
              </a:pPr>
              <a:r>
                <a:rPr lang="ru-RU" sz="1300" b="1" kern="1200" dirty="0">
                  <a:solidFill>
                    <a:srgbClr val="002060"/>
                  </a:solidFill>
                </a:rPr>
                <a:t>5-7 классов из разных районов, которые на 10 дней собираются вместе для участия в исследовательских экспресс-проектах в области естественных наук </a:t>
              </a:r>
            </a:p>
            <a:p>
              <a:pPr marL="0" lvl="0" indent="0" algn="ctr" defTabSz="577850">
                <a:lnSpc>
                  <a:spcPct val="90000"/>
                </a:lnSpc>
                <a:spcBef>
                  <a:spcPct val="0"/>
                </a:spcBef>
                <a:spcAft>
                  <a:spcPct val="35000"/>
                </a:spcAft>
                <a:buNone/>
              </a:pPr>
              <a:r>
                <a:rPr lang="ru-RU" sz="1300" b="1" kern="1200" dirty="0">
                  <a:solidFill>
                    <a:srgbClr val="002060"/>
                  </a:solidFill>
                </a:rPr>
                <a:t>под руководством тьюторов - ученых республики</a:t>
              </a:r>
            </a:p>
          </p:txBody>
        </p:sp>
        <p:sp>
          <p:nvSpPr>
            <p:cNvPr id="16" name="Овал 15">
              <a:extLst>
                <a:ext uri="{FF2B5EF4-FFF2-40B4-BE49-F238E27FC236}">
                  <a16:creationId xmlns:a16="http://schemas.microsoft.com/office/drawing/2014/main" id="{478FBE8A-66A7-4341-B815-72373DB13DA5}"/>
                </a:ext>
              </a:extLst>
            </p:cNvPr>
            <p:cNvSpPr/>
            <p:nvPr/>
          </p:nvSpPr>
          <p:spPr>
            <a:xfrm>
              <a:off x="447290" y="1318429"/>
              <a:ext cx="1177399" cy="1143758"/>
            </a:xfrm>
            <a:prstGeom prst="ellipse">
              <a:avLst/>
            </a:prstGeom>
            <a:blipFill>
              <a:blip r:embed="rId4">
                <a:extLst>
                  <a:ext uri="{28A0092B-C50C-407E-A947-70E740481C1C}">
                    <a14:useLocalDpi xmlns:a14="http://schemas.microsoft.com/office/drawing/2010/main" val="0"/>
                  </a:ext>
                </a:extLst>
              </a:blip>
              <a:srcRect/>
              <a:stretch>
                <a:fillRect l="-44000" r="-44000"/>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Полилиния: фигура 16">
              <a:extLst>
                <a:ext uri="{FF2B5EF4-FFF2-40B4-BE49-F238E27FC236}">
                  <a16:creationId xmlns:a16="http://schemas.microsoft.com/office/drawing/2014/main" id="{869E15E6-D3D9-46EF-BDE1-4043B0C3B625}"/>
                </a:ext>
              </a:extLst>
            </p:cNvPr>
            <p:cNvSpPr/>
            <p:nvPr/>
          </p:nvSpPr>
          <p:spPr>
            <a:xfrm rot="21600000">
              <a:off x="1017250" y="2585662"/>
              <a:ext cx="7509707" cy="446103"/>
            </a:xfrm>
            <a:custGeom>
              <a:avLst/>
              <a:gdLst>
                <a:gd name="connsiteX0" fmla="*/ 0 w 7509707"/>
                <a:gd name="connsiteY0" fmla="*/ 0 h 446101"/>
                <a:gd name="connsiteX1" fmla="*/ 7286657 w 7509707"/>
                <a:gd name="connsiteY1" fmla="*/ 0 h 446101"/>
                <a:gd name="connsiteX2" fmla="*/ 7509707 w 7509707"/>
                <a:gd name="connsiteY2" fmla="*/ 223051 h 446101"/>
                <a:gd name="connsiteX3" fmla="*/ 7286657 w 7509707"/>
                <a:gd name="connsiteY3" fmla="*/ 446101 h 446101"/>
                <a:gd name="connsiteX4" fmla="*/ 0 w 7509707"/>
                <a:gd name="connsiteY4" fmla="*/ 446101 h 446101"/>
                <a:gd name="connsiteX5" fmla="*/ 0 w 7509707"/>
                <a:gd name="connsiteY5" fmla="*/ 0 h 4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09707" h="446101">
                  <a:moveTo>
                    <a:pt x="7509707" y="446100"/>
                  </a:moveTo>
                  <a:lnTo>
                    <a:pt x="223050" y="446100"/>
                  </a:lnTo>
                  <a:lnTo>
                    <a:pt x="0" y="223050"/>
                  </a:lnTo>
                  <a:lnTo>
                    <a:pt x="223050" y="1"/>
                  </a:lnTo>
                  <a:lnTo>
                    <a:pt x="7509707" y="1"/>
                  </a:lnTo>
                  <a:lnTo>
                    <a:pt x="7509707" y="4461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08243" tIns="49531" rIns="92456" bIns="49531" numCol="1" spcCol="1270" anchor="ctr" anchorCtr="0">
              <a:noAutofit/>
            </a:bodyPr>
            <a:lstStyle/>
            <a:p>
              <a:pPr marL="0" lvl="0" indent="0" algn="ctr" defTabSz="577850">
                <a:lnSpc>
                  <a:spcPct val="90000"/>
                </a:lnSpc>
                <a:spcBef>
                  <a:spcPct val="0"/>
                </a:spcBef>
                <a:spcAft>
                  <a:spcPct val="35000"/>
                </a:spcAft>
                <a:buNone/>
              </a:pPr>
              <a:r>
                <a:rPr lang="ru-RU" sz="1300" b="1" kern="1200" dirty="0">
                  <a:solidFill>
                    <a:srgbClr val="002060"/>
                  </a:solidFill>
                </a:rPr>
                <a:t>Разнообразие чешуекрылых (бабочек) в Якутии</a:t>
              </a:r>
            </a:p>
          </p:txBody>
        </p:sp>
        <p:sp>
          <p:nvSpPr>
            <p:cNvPr id="18" name="Овал 17" descr="Бабочка">
              <a:extLst>
                <a:ext uri="{FF2B5EF4-FFF2-40B4-BE49-F238E27FC236}">
                  <a16:creationId xmlns:a16="http://schemas.microsoft.com/office/drawing/2014/main" id="{94A44069-6C49-4FA8-AB41-06808FC84AE6}"/>
                </a:ext>
              </a:extLst>
            </p:cNvPr>
            <p:cNvSpPr/>
            <p:nvPr/>
          </p:nvSpPr>
          <p:spPr>
            <a:xfrm>
              <a:off x="794199" y="2585663"/>
              <a:ext cx="446101" cy="446101"/>
            </a:xfrm>
            <a:prstGeom prst="ellipse">
              <a:avLst/>
            </a:prstGeom>
            <a:blipFill>
              <a:blip r:embed="rId5">
                <a:extLst>
                  <a:ext uri="{96DAC541-7B7A-43D3-8B79-37D633B846F1}">
                    <asvg:svgBlip xmlns:asvg="http://schemas.microsoft.com/office/drawing/2016/SVG/main" r:embed="rId6"/>
                  </a:ext>
                </a:extLst>
              </a:blip>
              <a:srcRect/>
              <a:stretch>
                <a:fillRect/>
              </a:stretch>
            </a:blipFill>
            <a:ln>
              <a:solidFill>
                <a:srgbClr val="92D050"/>
              </a:solidFill>
            </a:ln>
          </p:spPr>
          <p:style>
            <a:lnRef idx="2">
              <a:scrgbClr r="0" g="0" b="0"/>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19" name="Полилиния: фигура 18">
              <a:extLst>
                <a:ext uri="{FF2B5EF4-FFF2-40B4-BE49-F238E27FC236}">
                  <a16:creationId xmlns:a16="http://schemas.microsoft.com/office/drawing/2014/main" id="{7DF3B108-29EF-4E0F-8673-69FF64B9F68D}"/>
                </a:ext>
              </a:extLst>
            </p:cNvPr>
            <p:cNvSpPr/>
            <p:nvPr/>
          </p:nvSpPr>
          <p:spPr>
            <a:xfrm rot="21600000">
              <a:off x="1017250" y="3164928"/>
              <a:ext cx="7509707" cy="446103"/>
            </a:xfrm>
            <a:custGeom>
              <a:avLst/>
              <a:gdLst>
                <a:gd name="connsiteX0" fmla="*/ 0 w 7509707"/>
                <a:gd name="connsiteY0" fmla="*/ 0 h 446101"/>
                <a:gd name="connsiteX1" fmla="*/ 7286657 w 7509707"/>
                <a:gd name="connsiteY1" fmla="*/ 0 h 446101"/>
                <a:gd name="connsiteX2" fmla="*/ 7509707 w 7509707"/>
                <a:gd name="connsiteY2" fmla="*/ 223051 h 446101"/>
                <a:gd name="connsiteX3" fmla="*/ 7286657 w 7509707"/>
                <a:gd name="connsiteY3" fmla="*/ 446101 h 446101"/>
                <a:gd name="connsiteX4" fmla="*/ 0 w 7509707"/>
                <a:gd name="connsiteY4" fmla="*/ 446101 h 446101"/>
                <a:gd name="connsiteX5" fmla="*/ 0 w 7509707"/>
                <a:gd name="connsiteY5" fmla="*/ 0 h 4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09707" h="446101">
                  <a:moveTo>
                    <a:pt x="7509707" y="446100"/>
                  </a:moveTo>
                  <a:lnTo>
                    <a:pt x="223050" y="446100"/>
                  </a:lnTo>
                  <a:lnTo>
                    <a:pt x="0" y="223050"/>
                  </a:lnTo>
                  <a:lnTo>
                    <a:pt x="223050" y="1"/>
                  </a:lnTo>
                  <a:lnTo>
                    <a:pt x="7509707" y="1"/>
                  </a:lnTo>
                  <a:lnTo>
                    <a:pt x="7509707" y="4461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308243" tIns="49531" rIns="92456" bIns="49531" numCol="1" spcCol="1270" anchor="ctr" anchorCtr="0">
              <a:noAutofit/>
            </a:bodyPr>
            <a:lstStyle/>
            <a:p>
              <a:pPr marL="0" lvl="0" indent="0" algn="ctr" defTabSz="577850">
                <a:lnSpc>
                  <a:spcPct val="90000"/>
                </a:lnSpc>
                <a:spcBef>
                  <a:spcPct val="0"/>
                </a:spcBef>
                <a:spcAft>
                  <a:spcPct val="35000"/>
                </a:spcAft>
                <a:buNone/>
              </a:pPr>
              <a:r>
                <a:rPr lang="ru-RU" sz="1300" b="1" kern="1200" dirty="0">
                  <a:solidFill>
                    <a:srgbClr val="002060"/>
                  </a:solidFill>
                </a:rPr>
                <a:t>Определение чистоты водоемов Якутии по беспозвоночным животным</a:t>
              </a:r>
            </a:p>
          </p:txBody>
        </p:sp>
        <p:sp>
          <p:nvSpPr>
            <p:cNvPr id="20" name="Овал 19" descr="Вода">
              <a:extLst>
                <a:ext uri="{FF2B5EF4-FFF2-40B4-BE49-F238E27FC236}">
                  <a16:creationId xmlns:a16="http://schemas.microsoft.com/office/drawing/2014/main" id="{E8A6BF3E-A609-4031-9B22-868A557D7460}"/>
                </a:ext>
              </a:extLst>
            </p:cNvPr>
            <p:cNvSpPr/>
            <p:nvPr/>
          </p:nvSpPr>
          <p:spPr>
            <a:xfrm>
              <a:off x="794199" y="3164929"/>
              <a:ext cx="446101" cy="446101"/>
            </a:xfrm>
            <a:prstGeom prst="ellipse">
              <a:avLst/>
            </a:prstGeom>
            <a: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solidFill>
                <a:srgbClr val="92D050"/>
              </a:solidFill>
            </a:ln>
          </p:spPr>
          <p:style>
            <a:lnRef idx="2">
              <a:scrgbClr r="0" g="0" b="0"/>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21" name="Полилиния: фигура 20">
              <a:extLst>
                <a:ext uri="{FF2B5EF4-FFF2-40B4-BE49-F238E27FC236}">
                  <a16:creationId xmlns:a16="http://schemas.microsoft.com/office/drawing/2014/main" id="{BA989E7F-F6B8-4472-AFFA-65CC17EC8E89}"/>
                </a:ext>
              </a:extLst>
            </p:cNvPr>
            <p:cNvSpPr/>
            <p:nvPr/>
          </p:nvSpPr>
          <p:spPr>
            <a:xfrm rot="21600000">
              <a:off x="1017250" y="3744193"/>
              <a:ext cx="7509707" cy="446103"/>
            </a:xfrm>
            <a:custGeom>
              <a:avLst/>
              <a:gdLst>
                <a:gd name="connsiteX0" fmla="*/ 0 w 7509707"/>
                <a:gd name="connsiteY0" fmla="*/ 0 h 446101"/>
                <a:gd name="connsiteX1" fmla="*/ 7286657 w 7509707"/>
                <a:gd name="connsiteY1" fmla="*/ 0 h 446101"/>
                <a:gd name="connsiteX2" fmla="*/ 7509707 w 7509707"/>
                <a:gd name="connsiteY2" fmla="*/ 223051 h 446101"/>
                <a:gd name="connsiteX3" fmla="*/ 7286657 w 7509707"/>
                <a:gd name="connsiteY3" fmla="*/ 446101 h 446101"/>
                <a:gd name="connsiteX4" fmla="*/ 0 w 7509707"/>
                <a:gd name="connsiteY4" fmla="*/ 446101 h 446101"/>
                <a:gd name="connsiteX5" fmla="*/ 0 w 7509707"/>
                <a:gd name="connsiteY5" fmla="*/ 0 h 4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09707" h="446101">
                  <a:moveTo>
                    <a:pt x="7509707" y="446100"/>
                  </a:moveTo>
                  <a:lnTo>
                    <a:pt x="223050" y="446100"/>
                  </a:lnTo>
                  <a:lnTo>
                    <a:pt x="0" y="223050"/>
                  </a:lnTo>
                  <a:lnTo>
                    <a:pt x="223050" y="1"/>
                  </a:lnTo>
                  <a:lnTo>
                    <a:pt x="7509707" y="1"/>
                  </a:lnTo>
                  <a:lnTo>
                    <a:pt x="7509707" y="44610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308243" tIns="49531" rIns="92456" bIns="49531" numCol="1" spcCol="1270" anchor="ctr" anchorCtr="0">
              <a:noAutofit/>
            </a:bodyPr>
            <a:lstStyle/>
            <a:p>
              <a:pPr marL="0" lvl="0" indent="0" algn="ctr" defTabSz="577850">
                <a:lnSpc>
                  <a:spcPct val="90000"/>
                </a:lnSpc>
                <a:spcBef>
                  <a:spcPct val="0"/>
                </a:spcBef>
                <a:spcAft>
                  <a:spcPct val="35000"/>
                </a:spcAft>
                <a:buNone/>
              </a:pPr>
              <a:r>
                <a:rPr lang="ru-RU" sz="1300" b="1" kern="1200" dirty="0">
                  <a:solidFill>
                    <a:srgbClr val="002060"/>
                  </a:solidFill>
                </a:rPr>
                <a:t>Лекарственные растения моего двора</a:t>
              </a:r>
            </a:p>
          </p:txBody>
        </p:sp>
        <p:sp>
          <p:nvSpPr>
            <p:cNvPr id="22" name="Овал 21" descr="Растение">
              <a:extLst>
                <a:ext uri="{FF2B5EF4-FFF2-40B4-BE49-F238E27FC236}">
                  <a16:creationId xmlns:a16="http://schemas.microsoft.com/office/drawing/2014/main" id="{423ACDA4-5187-4563-AB71-9AE0C889648F}"/>
                </a:ext>
              </a:extLst>
            </p:cNvPr>
            <p:cNvSpPr/>
            <p:nvPr/>
          </p:nvSpPr>
          <p:spPr>
            <a:xfrm>
              <a:off x="794199" y="3744194"/>
              <a:ext cx="446101" cy="446101"/>
            </a:xfrm>
            <a:prstGeom prst="ellipse">
              <a:avLst/>
            </a:prstGeom>
            <a: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solidFill>
                <a:srgbClr val="92D050"/>
              </a:solidFill>
            </a:ln>
          </p:spPr>
          <p:style>
            <a:lnRef idx="2">
              <a:scrgbClr r="0" g="0" b="0"/>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sp>
        <p:sp>
          <p:nvSpPr>
            <p:cNvPr id="25" name="Полилиния: фигура 24">
              <a:extLst>
                <a:ext uri="{FF2B5EF4-FFF2-40B4-BE49-F238E27FC236}">
                  <a16:creationId xmlns:a16="http://schemas.microsoft.com/office/drawing/2014/main" id="{DFAC5890-610C-4E2C-8673-EE18C3DF0D28}"/>
                </a:ext>
              </a:extLst>
            </p:cNvPr>
            <p:cNvSpPr/>
            <p:nvPr/>
          </p:nvSpPr>
          <p:spPr>
            <a:xfrm rot="21600000">
              <a:off x="1017250" y="4323459"/>
              <a:ext cx="7509707" cy="446103"/>
            </a:xfrm>
            <a:custGeom>
              <a:avLst/>
              <a:gdLst>
                <a:gd name="connsiteX0" fmla="*/ 0 w 7509707"/>
                <a:gd name="connsiteY0" fmla="*/ 0 h 446101"/>
                <a:gd name="connsiteX1" fmla="*/ 7286657 w 7509707"/>
                <a:gd name="connsiteY1" fmla="*/ 0 h 446101"/>
                <a:gd name="connsiteX2" fmla="*/ 7509707 w 7509707"/>
                <a:gd name="connsiteY2" fmla="*/ 223051 h 446101"/>
                <a:gd name="connsiteX3" fmla="*/ 7286657 w 7509707"/>
                <a:gd name="connsiteY3" fmla="*/ 446101 h 446101"/>
                <a:gd name="connsiteX4" fmla="*/ 0 w 7509707"/>
                <a:gd name="connsiteY4" fmla="*/ 446101 h 446101"/>
                <a:gd name="connsiteX5" fmla="*/ 0 w 7509707"/>
                <a:gd name="connsiteY5" fmla="*/ 0 h 4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09707" h="446101">
                  <a:moveTo>
                    <a:pt x="7509707" y="446100"/>
                  </a:moveTo>
                  <a:lnTo>
                    <a:pt x="223050" y="446100"/>
                  </a:lnTo>
                  <a:lnTo>
                    <a:pt x="0" y="223050"/>
                  </a:lnTo>
                  <a:lnTo>
                    <a:pt x="223050" y="1"/>
                  </a:lnTo>
                  <a:lnTo>
                    <a:pt x="7509707" y="1"/>
                  </a:lnTo>
                  <a:lnTo>
                    <a:pt x="7509707" y="44610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308243" tIns="49531" rIns="92456" bIns="49531" numCol="1" spcCol="1270" anchor="ctr" anchorCtr="0">
              <a:noAutofit/>
            </a:bodyPr>
            <a:lstStyle/>
            <a:p>
              <a:pPr marL="0" lvl="0" indent="0" algn="ctr" defTabSz="577850">
                <a:lnSpc>
                  <a:spcPct val="90000"/>
                </a:lnSpc>
                <a:spcBef>
                  <a:spcPct val="0"/>
                </a:spcBef>
                <a:spcAft>
                  <a:spcPct val="35000"/>
                </a:spcAft>
                <a:buNone/>
              </a:pPr>
              <a:r>
                <a:rPr lang="ru-RU" sz="1300" b="1" kern="1200" dirty="0">
                  <a:solidFill>
                    <a:srgbClr val="002060"/>
                  </a:solidFill>
                </a:rPr>
                <a:t>Метеонаблюдения и качество прогнозов погоды</a:t>
              </a:r>
            </a:p>
          </p:txBody>
        </p:sp>
        <p:sp>
          <p:nvSpPr>
            <p:cNvPr id="27" name="Овал 26" descr="Облачно с прояснениями">
              <a:extLst>
                <a:ext uri="{FF2B5EF4-FFF2-40B4-BE49-F238E27FC236}">
                  <a16:creationId xmlns:a16="http://schemas.microsoft.com/office/drawing/2014/main" id="{F08B5C6F-5944-443B-A1E0-962EFE73C903}"/>
                </a:ext>
              </a:extLst>
            </p:cNvPr>
            <p:cNvSpPr/>
            <p:nvPr/>
          </p:nvSpPr>
          <p:spPr>
            <a:xfrm>
              <a:off x="794199" y="4323460"/>
              <a:ext cx="446101" cy="446101"/>
            </a:xfrm>
            <a:prstGeom prst="ellipse">
              <a:avLst/>
            </a:prstGeom>
            <a: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a:solidFill>
                <a:srgbClr val="92D050"/>
              </a:solidFill>
            </a:ln>
          </p:spPr>
          <p:style>
            <a:lnRef idx="2">
              <a:scrgbClr r="0" g="0" b="0"/>
            </a:lnRef>
            <a:fillRef idx="1">
              <a:scrgbClr r="0" g="0" b="0"/>
            </a:fillRef>
            <a:effectRef idx="0">
              <a:schemeClr val="accent6">
                <a:tint val="50000"/>
                <a:hueOff val="0"/>
                <a:satOff val="0"/>
                <a:lumOff val="0"/>
                <a:alphaOff val="0"/>
              </a:schemeClr>
            </a:effectRef>
            <a:fontRef idx="minor">
              <a:schemeClr val="lt1">
                <a:hueOff val="0"/>
                <a:satOff val="0"/>
                <a:lumOff val="0"/>
                <a:alphaOff val="0"/>
              </a:schemeClr>
            </a:fontRef>
          </p:style>
        </p:sp>
        <p:sp>
          <p:nvSpPr>
            <p:cNvPr id="28" name="Полилиния: фигура 27">
              <a:extLst>
                <a:ext uri="{FF2B5EF4-FFF2-40B4-BE49-F238E27FC236}">
                  <a16:creationId xmlns:a16="http://schemas.microsoft.com/office/drawing/2014/main" id="{0DDFC457-96DB-42A4-B0F5-EAD2D5F58893}"/>
                </a:ext>
              </a:extLst>
            </p:cNvPr>
            <p:cNvSpPr/>
            <p:nvPr/>
          </p:nvSpPr>
          <p:spPr>
            <a:xfrm rot="21600000">
              <a:off x="1017250" y="4902725"/>
              <a:ext cx="7509707" cy="446103"/>
            </a:xfrm>
            <a:custGeom>
              <a:avLst/>
              <a:gdLst>
                <a:gd name="connsiteX0" fmla="*/ 0 w 7509707"/>
                <a:gd name="connsiteY0" fmla="*/ 0 h 446101"/>
                <a:gd name="connsiteX1" fmla="*/ 7286657 w 7509707"/>
                <a:gd name="connsiteY1" fmla="*/ 0 h 446101"/>
                <a:gd name="connsiteX2" fmla="*/ 7509707 w 7509707"/>
                <a:gd name="connsiteY2" fmla="*/ 223051 h 446101"/>
                <a:gd name="connsiteX3" fmla="*/ 7286657 w 7509707"/>
                <a:gd name="connsiteY3" fmla="*/ 446101 h 446101"/>
                <a:gd name="connsiteX4" fmla="*/ 0 w 7509707"/>
                <a:gd name="connsiteY4" fmla="*/ 446101 h 446101"/>
                <a:gd name="connsiteX5" fmla="*/ 0 w 7509707"/>
                <a:gd name="connsiteY5" fmla="*/ 0 h 4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09707" h="446101">
                  <a:moveTo>
                    <a:pt x="7509707" y="446100"/>
                  </a:moveTo>
                  <a:lnTo>
                    <a:pt x="223050" y="446100"/>
                  </a:lnTo>
                  <a:lnTo>
                    <a:pt x="0" y="223050"/>
                  </a:lnTo>
                  <a:lnTo>
                    <a:pt x="223050" y="1"/>
                  </a:lnTo>
                  <a:lnTo>
                    <a:pt x="7509707" y="1"/>
                  </a:lnTo>
                  <a:lnTo>
                    <a:pt x="7509707" y="4461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8243" tIns="49531" rIns="92456" bIns="49531" numCol="1" spcCol="1270" anchor="ctr" anchorCtr="0">
              <a:noAutofit/>
            </a:bodyPr>
            <a:lstStyle/>
            <a:p>
              <a:pPr marL="0" lvl="0" indent="0" algn="ctr" defTabSz="577850">
                <a:lnSpc>
                  <a:spcPct val="90000"/>
                </a:lnSpc>
                <a:spcBef>
                  <a:spcPct val="0"/>
                </a:spcBef>
                <a:spcAft>
                  <a:spcPct val="35000"/>
                </a:spcAft>
                <a:buNone/>
              </a:pPr>
              <a:r>
                <a:rPr lang="ru-RU" sz="1300" b="1" kern="1200" dirty="0">
                  <a:solidFill>
                    <a:srgbClr val="002060"/>
                  </a:solidFill>
                </a:rPr>
                <a:t>Химия в домашних условиях</a:t>
              </a:r>
            </a:p>
          </p:txBody>
        </p:sp>
        <p:sp>
          <p:nvSpPr>
            <p:cNvPr id="29" name="Овал 28" descr="Пробирки">
              <a:extLst>
                <a:ext uri="{FF2B5EF4-FFF2-40B4-BE49-F238E27FC236}">
                  <a16:creationId xmlns:a16="http://schemas.microsoft.com/office/drawing/2014/main" id="{D9187714-612E-4BEB-94D6-CF953587D181}"/>
                </a:ext>
              </a:extLst>
            </p:cNvPr>
            <p:cNvSpPr/>
            <p:nvPr/>
          </p:nvSpPr>
          <p:spPr>
            <a:xfrm>
              <a:off x="794199" y="4902726"/>
              <a:ext cx="446101" cy="446101"/>
            </a:xfrm>
            <a:prstGeom prst="ellipse">
              <a:avLst/>
            </a:prstGeom>
            <a: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a:ln>
              <a:solidFill>
                <a:srgbClr val="92D050"/>
              </a:solidFill>
            </a:ln>
          </p:spPr>
          <p:style>
            <a:lnRef idx="2">
              <a:scrgbClr r="0" g="0" b="0"/>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30" name="Полилиния: фигура 29">
              <a:extLst>
                <a:ext uri="{FF2B5EF4-FFF2-40B4-BE49-F238E27FC236}">
                  <a16:creationId xmlns:a16="http://schemas.microsoft.com/office/drawing/2014/main" id="{61F5840B-2C3A-41EB-AB1E-CFD1B50CFF7F}"/>
                </a:ext>
              </a:extLst>
            </p:cNvPr>
            <p:cNvSpPr/>
            <p:nvPr/>
          </p:nvSpPr>
          <p:spPr>
            <a:xfrm rot="21600000">
              <a:off x="1017250" y="5481990"/>
              <a:ext cx="7509707" cy="446102"/>
            </a:xfrm>
            <a:custGeom>
              <a:avLst/>
              <a:gdLst>
                <a:gd name="connsiteX0" fmla="*/ 0 w 7509707"/>
                <a:gd name="connsiteY0" fmla="*/ 0 h 446101"/>
                <a:gd name="connsiteX1" fmla="*/ 7286657 w 7509707"/>
                <a:gd name="connsiteY1" fmla="*/ 0 h 446101"/>
                <a:gd name="connsiteX2" fmla="*/ 7509707 w 7509707"/>
                <a:gd name="connsiteY2" fmla="*/ 223051 h 446101"/>
                <a:gd name="connsiteX3" fmla="*/ 7286657 w 7509707"/>
                <a:gd name="connsiteY3" fmla="*/ 446101 h 446101"/>
                <a:gd name="connsiteX4" fmla="*/ 0 w 7509707"/>
                <a:gd name="connsiteY4" fmla="*/ 446101 h 446101"/>
                <a:gd name="connsiteX5" fmla="*/ 0 w 7509707"/>
                <a:gd name="connsiteY5" fmla="*/ 0 h 4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09707" h="446101">
                  <a:moveTo>
                    <a:pt x="7509707" y="446100"/>
                  </a:moveTo>
                  <a:lnTo>
                    <a:pt x="223050" y="446100"/>
                  </a:lnTo>
                  <a:lnTo>
                    <a:pt x="0" y="223050"/>
                  </a:lnTo>
                  <a:lnTo>
                    <a:pt x="223050" y="1"/>
                  </a:lnTo>
                  <a:lnTo>
                    <a:pt x="7509707" y="1"/>
                  </a:lnTo>
                  <a:lnTo>
                    <a:pt x="7509707" y="4461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08243" tIns="49531" rIns="92456" bIns="49530" numCol="1" spcCol="1270" anchor="ctr" anchorCtr="0">
              <a:noAutofit/>
            </a:bodyPr>
            <a:lstStyle/>
            <a:p>
              <a:pPr marL="0" lvl="0" indent="0" algn="ctr" defTabSz="577850">
                <a:lnSpc>
                  <a:spcPct val="90000"/>
                </a:lnSpc>
                <a:spcBef>
                  <a:spcPct val="0"/>
                </a:spcBef>
                <a:spcAft>
                  <a:spcPct val="35000"/>
                </a:spcAft>
                <a:buNone/>
              </a:pPr>
              <a:r>
                <a:rPr lang="ru-RU" sz="1300" b="1" kern="1200" dirty="0">
                  <a:solidFill>
                    <a:srgbClr val="002060"/>
                  </a:solidFill>
                </a:rPr>
                <a:t>Сорные растения: вредны или полезны</a:t>
              </a:r>
            </a:p>
          </p:txBody>
        </p:sp>
        <p:sp>
          <p:nvSpPr>
            <p:cNvPr id="31" name="Овал 30" descr="Семена">
              <a:extLst>
                <a:ext uri="{FF2B5EF4-FFF2-40B4-BE49-F238E27FC236}">
                  <a16:creationId xmlns:a16="http://schemas.microsoft.com/office/drawing/2014/main" id="{C121004F-3D8C-466A-95A1-B703F3BF2DEA}"/>
                </a:ext>
              </a:extLst>
            </p:cNvPr>
            <p:cNvSpPr/>
            <p:nvPr/>
          </p:nvSpPr>
          <p:spPr>
            <a:xfrm>
              <a:off x="794199" y="5481991"/>
              <a:ext cx="446101" cy="446101"/>
            </a:xfrm>
            <a:prstGeom prst="ellipse">
              <a:avLst/>
            </a:prstGeom>
            <a: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a:ln>
              <a:solidFill>
                <a:srgbClr val="92D050"/>
              </a:solidFill>
            </a:ln>
          </p:spPr>
          <p:style>
            <a:lnRef idx="2">
              <a:scrgbClr r="0" g="0" b="0"/>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32" name="Полилиния: фигура 31">
              <a:extLst>
                <a:ext uri="{FF2B5EF4-FFF2-40B4-BE49-F238E27FC236}">
                  <a16:creationId xmlns:a16="http://schemas.microsoft.com/office/drawing/2014/main" id="{E132B664-63BD-4360-9D37-6589418667CC}"/>
                </a:ext>
              </a:extLst>
            </p:cNvPr>
            <p:cNvSpPr/>
            <p:nvPr/>
          </p:nvSpPr>
          <p:spPr>
            <a:xfrm rot="21600000">
              <a:off x="1017250" y="6061256"/>
              <a:ext cx="7509707" cy="446102"/>
            </a:xfrm>
            <a:custGeom>
              <a:avLst/>
              <a:gdLst>
                <a:gd name="connsiteX0" fmla="*/ 0 w 7509707"/>
                <a:gd name="connsiteY0" fmla="*/ 0 h 446101"/>
                <a:gd name="connsiteX1" fmla="*/ 7286657 w 7509707"/>
                <a:gd name="connsiteY1" fmla="*/ 0 h 446101"/>
                <a:gd name="connsiteX2" fmla="*/ 7509707 w 7509707"/>
                <a:gd name="connsiteY2" fmla="*/ 223051 h 446101"/>
                <a:gd name="connsiteX3" fmla="*/ 7286657 w 7509707"/>
                <a:gd name="connsiteY3" fmla="*/ 446101 h 446101"/>
                <a:gd name="connsiteX4" fmla="*/ 0 w 7509707"/>
                <a:gd name="connsiteY4" fmla="*/ 446101 h 446101"/>
                <a:gd name="connsiteX5" fmla="*/ 0 w 7509707"/>
                <a:gd name="connsiteY5" fmla="*/ 0 h 4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09707" h="446101">
                  <a:moveTo>
                    <a:pt x="7509707" y="446100"/>
                  </a:moveTo>
                  <a:lnTo>
                    <a:pt x="223050" y="446100"/>
                  </a:lnTo>
                  <a:lnTo>
                    <a:pt x="0" y="223050"/>
                  </a:lnTo>
                  <a:lnTo>
                    <a:pt x="223050" y="1"/>
                  </a:lnTo>
                  <a:lnTo>
                    <a:pt x="7509707" y="1"/>
                  </a:lnTo>
                  <a:lnTo>
                    <a:pt x="7509707" y="4461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308243" tIns="49531" rIns="92456" bIns="49530" numCol="1" spcCol="1270" anchor="ctr" anchorCtr="0">
              <a:noAutofit/>
            </a:bodyPr>
            <a:lstStyle/>
            <a:p>
              <a:pPr marL="0" lvl="0" indent="0" algn="ctr" defTabSz="577850">
                <a:lnSpc>
                  <a:spcPct val="90000"/>
                </a:lnSpc>
                <a:spcBef>
                  <a:spcPct val="0"/>
                </a:spcBef>
                <a:spcAft>
                  <a:spcPct val="35000"/>
                </a:spcAft>
                <a:buNone/>
              </a:pPr>
              <a:r>
                <a:rPr lang="ru-RU" sz="1300" b="1" kern="1200" dirty="0">
                  <a:solidFill>
                    <a:srgbClr val="002060"/>
                  </a:solidFill>
                </a:rPr>
                <a:t>Исследование родного края</a:t>
              </a:r>
            </a:p>
          </p:txBody>
        </p:sp>
        <p:sp>
          <p:nvSpPr>
            <p:cNvPr id="33" name="Овал 32" descr="Карта с кнопкой">
              <a:extLst>
                <a:ext uri="{FF2B5EF4-FFF2-40B4-BE49-F238E27FC236}">
                  <a16:creationId xmlns:a16="http://schemas.microsoft.com/office/drawing/2014/main" id="{580076F3-A6B7-45A4-BA4D-04345B3B6623}"/>
                </a:ext>
              </a:extLst>
            </p:cNvPr>
            <p:cNvSpPr/>
            <p:nvPr/>
          </p:nvSpPr>
          <p:spPr>
            <a:xfrm>
              <a:off x="794199" y="6061257"/>
              <a:ext cx="446101" cy="446101"/>
            </a:xfrm>
            <a:prstGeom prst="ellipse">
              <a:avLst/>
            </a:prstGeom>
            <a: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a:blipFill>
            <a:ln>
              <a:solidFill>
                <a:srgbClr val="92D050"/>
              </a:solidFill>
            </a:ln>
          </p:spPr>
          <p:style>
            <a:lnRef idx="2">
              <a:scrgbClr r="0" g="0" b="0"/>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sp>
        <p:nvSpPr>
          <p:cNvPr id="26" name="TextBox 25">
            <a:extLst>
              <a:ext uri="{FF2B5EF4-FFF2-40B4-BE49-F238E27FC236}">
                <a16:creationId xmlns:a16="http://schemas.microsoft.com/office/drawing/2014/main" id="{2A361078-5229-4215-9777-66573E50965A}"/>
              </a:ext>
            </a:extLst>
          </p:cNvPr>
          <p:cNvSpPr txBox="1"/>
          <p:nvPr/>
        </p:nvSpPr>
        <p:spPr>
          <a:xfrm>
            <a:off x="8752557" y="865984"/>
            <a:ext cx="2749472" cy="707886"/>
          </a:xfrm>
          <a:prstGeom prst="rect">
            <a:avLst/>
          </a:prstGeom>
          <a:noFill/>
        </p:spPr>
        <p:txBody>
          <a:bodyPr wrap="none" rtlCol="0">
            <a:spAutoFit/>
          </a:bodyPr>
          <a:lstStyle/>
          <a:p>
            <a:pPr algn="ctr"/>
            <a:r>
              <a:rPr lang="ru-RU" sz="4000" b="1" dirty="0">
                <a:ln w="19050">
                  <a:solidFill>
                    <a:srgbClr val="198AFF"/>
                  </a:solidFill>
                </a:ln>
                <a:noFill/>
              </a:rPr>
              <a:t>ИЮНЬ 2020</a:t>
            </a:r>
          </a:p>
        </p:txBody>
      </p:sp>
      <p:pic>
        <p:nvPicPr>
          <p:cNvPr id="6" name="Рисунок 5">
            <a:extLst>
              <a:ext uri="{FF2B5EF4-FFF2-40B4-BE49-F238E27FC236}">
                <a16:creationId xmlns:a16="http://schemas.microsoft.com/office/drawing/2014/main" id="{89EC87E0-E6AE-443A-89D5-4E13883B49B0}"/>
              </a:ext>
            </a:extLst>
          </p:cNvPr>
          <p:cNvPicPr>
            <a:picLocks noChangeAspect="1"/>
          </p:cNvPicPr>
          <p:nvPr/>
        </p:nvPicPr>
        <p:blipFill rotWithShape="1">
          <a:blip r:embed="rId19">
            <a:extLst>
              <a:ext uri="{28A0092B-C50C-407E-A947-70E740481C1C}">
                <a14:useLocalDpi xmlns:a14="http://schemas.microsoft.com/office/drawing/2010/main" val="0"/>
              </a:ext>
            </a:extLst>
          </a:blip>
          <a:srcRect l="1055" t="5072" r="8294" b="23866"/>
          <a:stretch/>
        </p:blipFill>
        <p:spPr>
          <a:xfrm>
            <a:off x="8971531" y="3260802"/>
            <a:ext cx="2311525" cy="1361025"/>
          </a:xfrm>
          <a:prstGeom prst="rect">
            <a:avLst/>
          </a:prstGeom>
        </p:spPr>
      </p:pic>
      <p:pic>
        <p:nvPicPr>
          <p:cNvPr id="10" name="Рисунок 9">
            <a:extLst>
              <a:ext uri="{FF2B5EF4-FFF2-40B4-BE49-F238E27FC236}">
                <a16:creationId xmlns:a16="http://schemas.microsoft.com/office/drawing/2014/main" id="{1CB59A0C-49BF-4884-9DF1-2B5D25DE6CA4}"/>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998443" y="4861189"/>
            <a:ext cx="2284613" cy="1520306"/>
          </a:xfrm>
          <a:prstGeom prst="rect">
            <a:avLst/>
          </a:prstGeom>
        </p:spPr>
      </p:pic>
      <p:pic>
        <p:nvPicPr>
          <p:cNvPr id="12" name="Рисунок 11">
            <a:extLst>
              <a:ext uri="{FF2B5EF4-FFF2-40B4-BE49-F238E27FC236}">
                <a16:creationId xmlns:a16="http://schemas.microsoft.com/office/drawing/2014/main" id="{E054D000-9511-4F4A-8A37-18344496701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9345368" y="1598645"/>
            <a:ext cx="1662157" cy="1662157"/>
          </a:xfrm>
          <a:prstGeom prst="rect">
            <a:avLst/>
          </a:prstGeom>
        </p:spPr>
      </p:pic>
    </p:spTree>
    <p:extLst>
      <p:ext uri="{BB962C8B-B14F-4D97-AF65-F5344CB8AC3E}">
        <p14:creationId xmlns:p14="http://schemas.microsoft.com/office/powerpoint/2010/main" val="3643519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D10F0FA2-8972-4059-BBFF-8A4796EAC9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9687"/>
            <a:ext cx="12192000" cy="885825"/>
          </a:xfrm>
          <a:prstGeom prst="rect">
            <a:avLst/>
          </a:prstGeom>
        </p:spPr>
      </p:pic>
      <p:pic>
        <p:nvPicPr>
          <p:cNvPr id="7" name="Рисунок 6">
            <a:extLst>
              <a:ext uri="{FF2B5EF4-FFF2-40B4-BE49-F238E27FC236}">
                <a16:creationId xmlns:a16="http://schemas.microsoft.com/office/drawing/2014/main" id="{13B94F91-163B-4267-AC86-9DC9BFE317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821" y="85725"/>
            <a:ext cx="684334" cy="684334"/>
          </a:xfrm>
          <a:prstGeom prst="rect">
            <a:avLst/>
          </a:prstGeom>
        </p:spPr>
      </p:pic>
      <p:sp>
        <p:nvSpPr>
          <p:cNvPr id="8" name="Заголовок 1">
            <a:extLst>
              <a:ext uri="{FF2B5EF4-FFF2-40B4-BE49-F238E27FC236}">
                <a16:creationId xmlns:a16="http://schemas.microsoft.com/office/drawing/2014/main" id="{A7B176E6-2392-4C74-8F17-B40F73836969}"/>
              </a:ext>
            </a:extLst>
          </p:cNvPr>
          <p:cNvSpPr txBox="1">
            <a:spLocks/>
          </p:cNvSpPr>
          <p:nvPr/>
        </p:nvSpPr>
        <p:spPr>
          <a:xfrm>
            <a:off x="838200" y="175847"/>
            <a:ext cx="10515600" cy="58285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solidFill>
                  <a:schemeClr val="bg1"/>
                </a:solidFill>
                <a:latin typeface="Roboto" panose="02000000000000000000" pitchFamily="2" charset="0"/>
                <a:ea typeface="Roboto" panose="02000000000000000000" pitchFamily="2" charset="0"/>
              </a:rPr>
              <a:t>Lk14.ru – </a:t>
            </a:r>
            <a:r>
              <a:rPr lang="ru-RU" sz="2000" b="1" dirty="0">
                <a:solidFill>
                  <a:schemeClr val="bg1"/>
                </a:solidFill>
                <a:latin typeface="Roboto" panose="02000000000000000000" pitchFamily="2" charset="0"/>
                <a:ea typeface="Roboto" panose="02000000000000000000" pitchFamily="2" charset="0"/>
              </a:rPr>
              <a:t>РЕГИСТРАЦИЯ И ОФОРМЛЕНИЕ ЗАЯВОК НА УЧАСТИЕ </a:t>
            </a:r>
          </a:p>
        </p:txBody>
      </p:sp>
      <p:pic>
        <p:nvPicPr>
          <p:cNvPr id="9" name="Рисунок 8">
            <a:extLst>
              <a:ext uri="{FF2B5EF4-FFF2-40B4-BE49-F238E27FC236}">
                <a16:creationId xmlns:a16="http://schemas.microsoft.com/office/drawing/2014/main" id="{3C0ABB73-8CF6-497B-BFF3-2A441A35E789}"/>
              </a:ext>
            </a:extLst>
          </p:cNvPr>
          <p:cNvPicPr>
            <a:picLocks noChangeAspect="1"/>
          </p:cNvPicPr>
          <p:nvPr/>
        </p:nvPicPr>
        <p:blipFill>
          <a:blip r:embed="rId5"/>
          <a:stretch>
            <a:fillRect/>
          </a:stretch>
        </p:blipFill>
        <p:spPr>
          <a:xfrm>
            <a:off x="365761" y="1298448"/>
            <a:ext cx="5843784" cy="5119820"/>
          </a:xfrm>
          <a:prstGeom prst="rect">
            <a:avLst/>
          </a:prstGeom>
        </p:spPr>
      </p:pic>
      <p:graphicFrame>
        <p:nvGraphicFramePr>
          <p:cNvPr id="12" name="Схема 11">
            <a:extLst>
              <a:ext uri="{FF2B5EF4-FFF2-40B4-BE49-F238E27FC236}">
                <a16:creationId xmlns:a16="http://schemas.microsoft.com/office/drawing/2014/main" id="{3E47AB75-B44D-4445-A9B9-6C05C9D5786A}"/>
              </a:ext>
            </a:extLst>
          </p:cNvPr>
          <p:cNvGraphicFramePr/>
          <p:nvPr>
            <p:extLst>
              <p:ext uri="{D42A27DB-BD31-4B8C-83A1-F6EECF244321}">
                <p14:modId xmlns:p14="http://schemas.microsoft.com/office/powerpoint/2010/main" val="388073041"/>
              </p:ext>
            </p:extLst>
          </p:nvPr>
        </p:nvGraphicFramePr>
        <p:xfrm>
          <a:off x="6785759" y="5302251"/>
          <a:ext cx="4366334" cy="137990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5" name="Рисунок 14">
            <a:extLst>
              <a:ext uri="{FF2B5EF4-FFF2-40B4-BE49-F238E27FC236}">
                <a16:creationId xmlns:a16="http://schemas.microsoft.com/office/drawing/2014/main" id="{D62114B9-0AE5-4709-83CE-1A0B962C054E}"/>
              </a:ext>
            </a:extLst>
          </p:cNvPr>
          <p:cNvPicPr>
            <a:picLocks noChangeAspect="1"/>
          </p:cNvPicPr>
          <p:nvPr/>
        </p:nvPicPr>
        <p:blipFill>
          <a:blip r:embed="rId11"/>
          <a:stretch>
            <a:fillRect/>
          </a:stretch>
        </p:blipFill>
        <p:spPr>
          <a:xfrm>
            <a:off x="10433027" y="175847"/>
            <a:ext cx="1270710" cy="877931"/>
          </a:xfrm>
          <a:prstGeom prst="rect">
            <a:avLst/>
          </a:prstGeom>
        </p:spPr>
      </p:pic>
      <p:pic>
        <p:nvPicPr>
          <p:cNvPr id="3" name="Рисунок 2">
            <a:extLst>
              <a:ext uri="{FF2B5EF4-FFF2-40B4-BE49-F238E27FC236}">
                <a16:creationId xmlns:a16="http://schemas.microsoft.com/office/drawing/2014/main" id="{B8D05537-9F09-41D1-B670-D62FCE914DC9}"/>
              </a:ext>
            </a:extLst>
          </p:cNvPr>
          <p:cNvPicPr>
            <a:picLocks noChangeAspect="1"/>
          </p:cNvPicPr>
          <p:nvPr/>
        </p:nvPicPr>
        <p:blipFill rotWithShape="1">
          <a:blip r:embed="rId12"/>
          <a:srcRect t="2074"/>
          <a:stretch/>
        </p:blipFill>
        <p:spPr>
          <a:xfrm>
            <a:off x="6716090" y="1311073"/>
            <a:ext cx="4926515" cy="2144141"/>
          </a:xfrm>
          <a:prstGeom prst="rect">
            <a:avLst/>
          </a:prstGeom>
        </p:spPr>
      </p:pic>
      <p:sp>
        <p:nvSpPr>
          <p:cNvPr id="4" name="Прямоугольник 3">
            <a:extLst>
              <a:ext uri="{FF2B5EF4-FFF2-40B4-BE49-F238E27FC236}">
                <a16:creationId xmlns:a16="http://schemas.microsoft.com/office/drawing/2014/main" id="{C314C4CA-AB24-4874-B908-F2858145702A}"/>
              </a:ext>
            </a:extLst>
          </p:cNvPr>
          <p:cNvSpPr/>
          <p:nvPr/>
        </p:nvSpPr>
        <p:spPr>
          <a:xfrm>
            <a:off x="6716090" y="3326948"/>
            <a:ext cx="4987647"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LENSKY-KRAY.RU</a:t>
            </a:r>
            <a:endParaRPr lang="ru-RU"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Прямоугольник 4">
            <a:extLst>
              <a:ext uri="{FF2B5EF4-FFF2-40B4-BE49-F238E27FC236}">
                <a16:creationId xmlns:a16="http://schemas.microsoft.com/office/drawing/2014/main" id="{672697FE-0244-49BF-AE91-C2705BBACE0E}"/>
              </a:ext>
            </a:extLst>
          </p:cNvPr>
          <p:cNvSpPr/>
          <p:nvPr/>
        </p:nvSpPr>
        <p:spPr>
          <a:xfrm>
            <a:off x="6567493" y="4129933"/>
            <a:ext cx="5284839" cy="923330"/>
          </a:xfrm>
          <a:prstGeom prst="rect">
            <a:avLst/>
          </a:prstGeom>
        </p:spPr>
        <p:txBody>
          <a:bodyPr wrap="square">
            <a:spAutoFit/>
          </a:bodyPr>
          <a:lstStyle/>
          <a:p>
            <a:pPr algn="ctr"/>
            <a:r>
              <a:rPr lang="ru-RU" dirty="0">
                <a:solidFill>
                  <a:schemeClr val="bg1"/>
                </a:solidFill>
                <a:latin typeface="Helvetica Neue"/>
              </a:rPr>
              <a:t>Приглашаем принять участие в наших летних проектах! </a:t>
            </a:r>
          </a:p>
          <a:p>
            <a:pPr algn="ctr"/>
            <a:r>
              <a:rPr lang="ru-RU" dirty="0">
                <a:solidFill>
                  <a:schemeClr val="bg1"/>
                </a:solidFill>
                <a:latin typeface="Helvetica Neue"/>
              </a:rPr>
              <a:t>Проведи лето с пользой!</a:t>
            </a:r>
            <a:endParaRPr lang="ru-RU" dirty="0">
              <a:solidFill>
                <a:schemeClr val="bg1"/>
              </a:solidFill>
            </a:endParaRPr>
          </a:p>
        </p:txBody>
      </p:sp>
    </p:spTree>
    <p:extLst>
      <p:ext uri="{BB962C8B-B14F-4D97-AF65-F5344CB8AC3E}">
        <p14:creationId xmlns:p14="http://schemas.microsoft.com/office/powerpoint/2010/main" val="1886422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885825"/>
          </a:xfrm>
          <a:prstGeom prst="rect">
            <a:avLst/>
          </a:prstGeom>
        </p:spPr>
      </p:pic>
      <p:pic>
        <p:nvPicPr>
          <p:cNvPr id="15" name="Рисунок 14">
            <a:extLst>
              <a:ext uri="{FF2B5EF4-FFF2-40B4-BE49-F238E27FC236}">
                <a16:creationId xmlns:a16="http://schemas.microsoft.com/office/drawing/2014/main" id="{91A59BD0-C402-4132-B200-602383C91BFA}"/>
              </a:ext>
            </a:extLst>
          </p:cNvPr>
          <p:cNvPicPr>
            <a:picLocks noChangeAspect="1"/>
          </p:cNvPicPr>
          <p:nvPr/>
        </p:nvPicPr>
        <p:blipFill>
          <a:blip r:embed="rId3"/>
          <a:stretch>
            <a:fillRect/>
          </a:stretch>
        </p:blipFill>
        <p:spPr>
          <a:xfrm>
            <a:off x="5262997" y="3711994"/>
            <a:ext cx="3045600" cy="1510673"/>
          </a:xfrm>
          <a:prstGeom prst="rect">
            <a:avLst/>
          </a:prstGeom>
        </p:spPr>
      </p:pic>
      <p:pic>
        <p:nvPicPr>
          <p:cNvPr id="16" name="Picture 2">
            <a:extLst>
              <a:ext uri="{FF2B5EF4-FFF2-40B4-BE49-F238E27FC236}">
                <a16:creationId xmlns:a16="http://schemas.microsoft.com/office/drawing/2014/main" id="{8CE6B056-9ECE-4C6D-A4AE-039073DFC819}"/>
              </a:ext>
            </a:extLst>
          </p:cNvPr>
          <p:cNvPicPr>
            <a:picLocks noChangeAspect="1"/>
          </p:cNvPicPr>
          <p:nvPr/>
        </p:nvPicPr>
        <p:blipFill>
          <a:blip r:embed="rId4"/>
          <a:stretch>
            <a:fillRect/>
          </a:stretch>
        </p:blipFill>
        <p:spPr>
          <a:xfrm>
            <a:off x="469705" y="42169"/>
            <a:ext cx="10813813" cy="6773662"/>
          </a:xfrm>
          <a:prstGeom prst="rect">
            <a:avLst/>
          </a:prstGeom>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6064" y="201491"/>
            <a:ext cx="684334" cy="684334"/>
          </a:xfrm>
          <a:prstGeom prst="rect">
            <a:avLst/>
          </a:prstGeom>
        </p:spPr>
      </p:pic>
    </p:spTree>
    <p:extLst>
      <p:ext uri="{BB962C8B-B14F-4D97-AF65-F5344CB8AC3E}">
        <p14:creationId xmlns:p14="http://schemas.microsoft.com/office/powerpoint/2010/main" val="766917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885825"/>
          </a:xfrm>
          <a:prstGeom prst="rect">
            <a:avLst/>
          </a:prstGeom>
        </p:spPr>
      </p:pic>
      <p:pic>
        <p:nvPicPr>
          <p:cNvPr id="24" name="Рисунок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821" y="85725"/>
            <a:ext cx="684334" cy="684334"/>
          </a:xfrm>
          <a:prstGeom prst="rect">
            <a:avLst/>
          </a:prstGeom>
        </p:spPr>
      </p:pic>
      <p:sp>
        <p:nvSpPr>
          <p:cNvPr id="2" name="Заголовок 1"/>
          <p:cNvSpPr>
            <a:spLocks noGrp="1"/>
          </p:cNvSpPr>
          <p:nvPr>
            <p:ph type="title"/>
          </p:nvPr>
        </p:nvSpPr>
        <p:spPr>
          <a:xfrm>
            <a:off x="838200" y="175847"/>
            <a:ext cx="10515600" cy="582856"/>
          </a:xfrm>
        </p:spPr>
        <p:txBody>
          <a:bodyPr>
            <a:noAutofit/>
          </a:bodyPr>
          <a:lstStyle/>
          <a:p>
            <a:pPr algn="ctr"/>
            <a:r>
              <a:rPr lang="ru-RU" sz="2000" b="1" dirty="0">
                <a:solidFill>
                  <a:schemeClr val="bg1"/>
                </a:solidFill>
                <a:latin typeface="Roboto" panose="02000000000000000000" pitchFamily="2" charset="0"/>
                <a:ea typeface="Roboto" panose="02000000000000000000" pitchFamily="2" charset="0"/>
              </a:rPr>
              <a:t>КОНЦЕПЦИЯ «УМНЫЕ КАНИКУЛЫ»</a:t>
            </a:r>
          </a:p>
        </p:txBody>
      </p:sp>
      <p:pic>
        <p:nvPicPr>
          <p:cNvPr id="7" name="Рисунок 6">
            <a:extLst>
              <a:ext uri="{FF2B5EF4-FFF2-40B4-BE49-F238E27FC236}">
                <a16:creationId xmlns:a16="http://schemas.microsoft.com/office/drawing/2014/main" id="{14BA3442-3464-44B2-A54C-27B0A59D92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1085" y="4853920"/>
            <a:ext cx="3276218" cy="1520247"/>
          </a:xfrm>
          <a:prstGeom prst="rect">
            <a:avLst/>
          </a:prstGeom>
        </p:spPr>
      </p:pic>
      <p:pic>
        <p:nvPicPr>
          <p:cNvPr id="9" name="Рисунок 8">
            <a:extLst>
              <a:ext uri="{FF2B5EF4-FFF2-40B4-BE49-F238E27FC236}">
                <a16:creationId xmlns:a16="http://schemas.microsoft.com/office/drawing/2014/main" id="{E2E78C6A-8A69-4EA0-B30D-DC28EE91FA33}"/>
              </a:ext>
            </a:extLst>
          </p:cNvPr>
          <p:cNvPicPr>
            <a:picLocks noChangeAspect="1"/>
          </p:cNvPicPr>
          <p:nvPr/>
        </p:nvPicPr>
        <p:blipFill rotWithShape="1">
          <a:blip r:embed="rId6">
            <a:extLst>
              <a:ext uri="{28A0092B-C50C-407E-A947-70E740481C1C}">
                <a14:useLocalDpi xmlns:a14="http://schemas.microsoft.com/office/drawing/2010/main" val="0"/>
              </a:ext>
            </a:extLst>
          </a:blip>
          <a:srcRect l="15064" t="26417" r="55298" b="26723"/>
          <a:stretch/>
        </p:blipFill>
        <p:spPr>
          <a:xfrm>
            <a:off x="561085" y="1261166"/>
            <a:ext cx="3268732" cy="2386169"/>
          </a:xfrm>
          <a:prstGeom prst="rect">
            <a:avLst/>
          </a:prstGeom>
        </p:spPr>
      </p:pic>
      <p:sp>
        <p:nvSpPr>
          <p:cNvPr id="10" name="TextBox 9">
            <a:extLst>
              <a:ext uri="{FF2B5EF4-FFF2-40B4-BE49-F238E27FC236}">
                <a16:creationId xmlns:a16="http://schemas.microsoft.com/office/drawing/2014/main" id="{48150BC9-433D-4255-BA30-354481DCE22E}"/>
              </a:ext>
            </a:extLst>
          </p:cNvPr>
          <p:cNvSpPr txBox="1"/>
          <p:nvPr/>
        </p:nvSpPr>
        <p:spPr>
          <a:xfrm>
            <a:off x="577525" y="3859122"/>
            <a:ext cx="4136995" cy="1231106"/>
          </a:xfrm>
          <a:prstGeom prst="rect">
            <a:avLst/>
          </a:prstGeom>
          <a:noFill/>
        </p:spPr>
        <p:txBody>
          <a:bodyPr wrap="square" rtlCol="0">
            <a:spAutoFit/>
          </a:bodyPr>
          <a:lstStyle/>
          <a:p>
            <a:pPr algn="just"/>
            <a:r>
              <a:rPr lang="ru-RU" sz="1400" b="1" dirty="0"/>
              <a:t>Шмелева Елена Владимировна, </a:t>
            </a:r>
          </a:p>
          <a:p>
            <a:pPr algn="just"/>
            <a:r>
              <a:rPr lang="ru-RU" sz="1400" b="1" dirty="0"/>
              <a:t>руководитель фонда "Талант и успех« и </a:t>
            </a:r>
          </a:p>
          <a:p>
            <a:pPr algn="just"/>
            <a:r>
              <a:rPr lang="ru-RU" sz="1400" b="1" dirty="0"/>
              <a:t>Образовательного центра «Сириус»</a:t>
            </a:r>
          </a:p>
          <a:p>
            <a:pPr algn="just"/>
            <a:endParaRPr lang="ru-RU" sz="1400" b="1" dirty="0"/>
          </a:p>
          <a:p>
            <a:pPr algn="just"/>
            <a:endParaRPr lang="ru-RU" b="1" dirty="0"/>
          </a:p>
        </p:txBody>
      </p:sp>
      <p:sp>
        <p:nvSpPr>
          <p:cNvPr id="22" name="TextBox 21">
            <a:extLst>
              <a:ext uri="{FF2B5EF4-FFF2-40B4-BE49-F238E27FC236}">
                <a16:creationId xmlns:a16="http://schemas.microsoft.com/office/drawing/2014/main" id="{EC30A75E-28FB-4931-B835-54517ED5A70B}"/>
              </a:ext>
            </a:extLst>
          </p:cNvPr>
          <p:cNvSpPr txBox="1"/>
          <p:nvPr/>
        </p:nvSpPr>
        <p:spPr>
          <a:xfrm>
            <a:off x="4429247" y="3730535"/>
            <a:ext cx="3071146" cy="2246769"/>
          </a:xfrm>
          <a:prstGeom prst="rect">
            <a:avLst/>
          </a:prstGeom>
          <a:solidFill>
            <a:schemeClr val="accent1">
              <a:lumMod val="20000"/>
              <a:lumOff val="80000"/>
            </a:schemeClr>
          </a:solidFill>
          <a:ln w="12700">
            <a:solidFill>
              <a:schemeClr val="tx1"/>
            </a:solidFill>
            <a:prstDash val="lgDashDot"/>
          </a:ln>
        </p:spPr>
        <p:txBody>
          <a:bodyPr wrap="square" numCol="1" rtlCol="0">
            <a:spAutoFit/>
          </a:bodyPr>
          <a:lstStyle/>
          <a:p>
            <a:r>
              <a:rPr lang="ru-RU" sz="1400" dirty="0"/>
              <a:t>21 мая 2020г. на совещании о ситуации в системе образования в условиях распространения новой </a:t>
            </a:r>
            <a:r>
              <a:rPr lang="ru-RU" sz="1400" dirty="0" err="1"/>
              <a:t>коронавирусной</a:t>
            </a:r>
            <a:r>
              <a:rPr lang="ru-RU" sz="1400" dirty="0"/>
              <a:t> инфекции руководитель Фонда «Талант и успех» и Образовательного центра «Сириус» Е.В  Шмелева представила президенту страны - В.В. Путину концепцию умного отдыха для школьников. </a:t>
            </a:r>
          </a:p>
        </p:txBody>
      </p:sp>
      <p:pic>
        <p:nvPicPr>
          <p:cNvPr id="13" name="Рисунок 12">
            <a:extLst>
              <a:ext uri="{FF2B5EF4-FFF2-40B4-BE49-F238E27FC236}">
                <a16:creationId xmlns:a16="http://schemas.microsoft.com/office/drawing/2014/main" id="{4EA0585B-C2A1-4916-B8A1-2285B853FEF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78220" y="1270775"/>
            <a:ext cx="6356412" cy="1599097"/>
          </a:xfrm>
          <a:prstGeom prst="rect">
            <a:avLst/>
          </a:prstGeom>
        </p:spPr>
      </p:pic>
      <p:sp>
        <p:nvSpPr>
          <p:cNvPr id="25" name="TextBox 24">
            <a:extLst>
              <a:ext uri="{FF2B5EF4-FFF2-40B4-BE49-F238E27FC236}">
                <a16:creationId xmlns:a16="http://schemas.microsoft.com/office/drawing/2014/main" id="{CDE3598C-2EB2-4B9D-B9C2-1320A3564501}"/>
              </a:ext>
            </a:extLst>
          </p:cNvPr>
          <p:cNvSpPr txBox="1"/>
          <p:nvPr/>
        </p:nvSpPr>
        <p:spPr>
          <a:xfrm>
            <a:off x="7766866" y="3622812"/>
            <a:ext cx="2484479" cy="2462213"/>
          </a:xfrm>
          <a:prstGeom prst="rect">
            <a:avLst/>
          </a:prstGeom>
          <a:solidFill>
            <a:schemeClr val="accent1">
              <a:lumMod val="20000"/>
              <a:lumOff val="80000"/>
            </a:schemeClr>
          </a:solidFill>
          <a:ln w="12700">
            <a:solidFill>
              <a:schemeClr val="tx1"/>
            </a:solidFill>
            <a:prstDash val="lgDashDot"/>
          </a:ln>
        </p:spPr>
        <p:txBody>
          <a:bodyPr wrap="square" numCol="1" rtlCol="0">
            <a:spAutoFit/>
          </a:bodyPr>
          <a:lstStyle/>
          <a:p>
            <a:r>
              <a:rPr lang="ru-RU" sz="1400" dirty="0"/>
              <a:t>В реализации проекта помогут региональные центры, создаваемые по модели «Сириуса», спортивные федерации, образовательные учреждения в области искусства, университеты, научно-исследовательские институты и индустриальные партнеры Центра.</a:t>
            </a:r>
          </a:p>
        </p:txBody>
      </p:sp>
      <p:pic>
        <p:nvPicPr>
          <p:cNvPr id="27" name="Рисунок 26">
            <a:extLst>
              <a:ext uri="{FF2B5EF4-FFF2-40B4-BE49-F238E27FC236}">
                <a16:creationId xmlns:a16="http://schemas.microsoft.com/office/drawing/2014/main" id="{AF6944DF-1BD7-4824-A6F7-23579289FC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17819" y="5211093"/>
            <a:ext cx="1343915" cy="1343915"/>
          </a:xfrm>
          <a:prstGeom prst="rect">
            <a:avLst/>
          </a:prstGeom>
        </p:spPr>
      </p:pic>
    </p:spTree>
    <p:extLst>
      <p:ext uri="{BB962C8B-B14F-4D97-AF65-F5344CB8AC3E}">
        <p14:creationId xmlns:p14="http://schemas.microsoft.com/office/powerpoint/2010/main" val="2117889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885825"/>
          </a:xfrm>
          <a:prstGeom prst="rect">
            <a:avLst/>
          </a:prstGeom>
        </p:spPr>
      </p:pic>
      <p:pic>
        <p:nvPicPr>
          <p:cNvPr id="24" name="Рисунок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821" y="85725"/>
            <a:ext cx="684334" cy="684334"/>
          </a:xfrm>
          <a:prstGeom prst="rect">
            <a:avLst/>
          </a:prstGeom>
        </p:spPr>
      </p:pic>
      <p:sp>
        <p:nvSpPr>
          <p:cNvPr id="2" name="Заголовок 1"/>
          <p:cNvSpPr>
            <a:spLocks noGrp="1"/>
          </p:cNvSpPr>
          <p:nvPr>
            <p:ph type="title"/>
          </p:nvPr>
        </p:nvSpPr>
        <p:spPr>
          <a:xfrm>
            <a:off x="1378155" y="264433"/>
            <a:ext cx="8882849" cy="357365"/>
          </a:xfrm>
        </p:spPr>
        <p:txBody>
          <a:bodyPr>
            <a:noAutofit/>
          </a:bodyPr>
          <a:lstStyle/>
          <a:p>
            <a:pPr algn="ctr"/>
            <a:r>
              <a:rPr lang="ru-RU" sz="2000" b="1" dirty="0">
                <a:solidFill>
                  <a:schemeClr val="bg1"/>
                </a:solidFill>
                <a:latin typeface="Roboto" panose="02000000000000000000" pitchFamily="2" charset="0"/>
                <a:ea typeface="Roboto" panose="02000000000000000000" pitchFamily="2" charset="0"/>
              </a:rPr>
              <a:t>ДИСТАНЦИОННЫЕ КУРСЫ </a:t>
            </a:r>
          </a:p>
        </p:txBody>
      </p:sp>
      <p:sp>
        <p:nvSpPr>
          <p:cNvPr id="26" name="TextBox 25">
            <a:extLst>
              <a:ext uri="{FF2B5EF4-FFF2-40B4-BE49-F238E27FC236}">
                <a16:creationId xmlns:a16="http://schemas.microsoft.com/office/drawing/2014/main" id="{2A361078-5229-4215-9777-66573E50965A}"/>
              </a:ext>
            </a:extLst>
          </p:cNvPr>
          <p:cNvSpPr txBox="1"/>
          <p:nvPr/>
        </p:nvSpPr>
        <p:spPr>
          <a:xfrm>
            <a:off x="7190447" y="239959"/>
            <a:ext cx="4753032" cy="461665"/>
          </a:xfrm>
          <a:prstGeom prst="rect">
            <a:avLst/>
          </a:prstGeom>
          <a:noFill/>
        </p:spPr>
        <p:txBody>
          <a:bodyPr wrap="square" rtlCol="0">
            <a:spAutoFit/>
          </a:bodyPr>
          <a:lstStyle/>
          <a:p>
            <a:pPr algn="ctr"/>
            <a:r>
              <a:rPr lang="ru-RU" sz="2400" b="1" dirty="0">
                <a:ln w="19050">
                  <a:solidFill>
                    <a:srgbClr val="198AFF"/>
                  </a:solidFill>
                </a:ln>
                <a:solidFill>
                  <a:schemeClr val="bg1"/>
                </a:solidFill>
              </a:rPr>
              <a:t>25 АПРЕЛЯ-25 МАЯ 2020</a:t>
            </a:r>
          </a:p>
        </p:txBody>
      </p:sp>
      <p:pic>
        <p:nvPicPr>
          <p:cNvPr id="12" name="Рисунок 11">
            <a:extLst>
              <a:ext uri="{FF2B5EF4-FFF2-40B4-BE49-F238E27FC236}">
                <a16:creationId xmlns:a16="http://schemas.microsoft.com/office/drawing/2014/main" id="{0D84AE45-28B5-4A5F-8DA6-7AE26BA76480}"/>
              </a:ext>
            </a:extLst>
          </p:cNvPr>
          <p:cNvPicPr>
            <a:picLocks noChangeAspect="1"/>
          </p:cNvPicPr>
          <p:nvPr/>
        </p:nvPicPr>
        <p:blipFill>
          <a:blip r:embed="rId5"/>
          <a:stretch>
            <a:fillRect/>
          </a:stretch>
        </p:blipFill>
        <p:spPr>
          <a:xfrm>
            <a:off x="5111275" y="4057326"/>
            <a:ext cx="1114169" cy="885824"/>
          </a:xfrm>
          <a:prstGeom prst="rect">
            <a:avLst/>
          </a:prstGeom>
        </p:spPr>
      </p:pic>
      <p:pic>
        <p:nvPicPr>
          <p:cNvPr id="6" name="Объект 5">
            <a:extLst>
              <a:ext uri="{FF2B5EF4-FFF2-40B4-BE49-F238E27FC236}">
                <a16:creationId xmlns:a16="http://schemas.microsoft.com/office/drawing/2014/main" id="{7733849B-AF2D-4A16-9FCC-B74BBE4BCDFD}"/>
              </a:ext>
            </a:extLst>
          </p:cNvPr>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10609500" y="990082"/>
            <a:ext cx="815770" cy="611310"/>
          </a:xfrm>
          <a:prstGeom prst="rect">
            <a:avLst/>
          </a:prstGeom>
        </p:spPr>
      </p:pic>
      <p:pic>
        <p:nvPicPr>
          <p:cNvPr id="4" name="Рисунок 3">
            <a:extLst>
              <a:ext uri="{FF2B5EF4-FFF2-40B4-BE49-F238E27FC236}">
                <a16:creationId xmlns:a16="http://schemas.microsoft.com/office/drawing/2014/main" id="{DDEA0001-FFD5-4DF4-A323-DD8C94ED286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7077" y="4057327"/>
            <a:ext cx="1415416" cy="2001914"/>
          </a:xfrm>
          <a:prstGeom prst="rect">
            <a:avLst/>
          </a:prstGeom>
        </p:spPr>
      </p:pic>
      <p:pic>
        <p:nvPicPr>
          <p:cNvPr id="7" name="Рисунок 6">
            <a:extLst>
              <a:ext uri="{FF2B5EF4-FFF2-40B4-BE49-F238E27FC236}">
                <a16:creationId xmlns:a16="http://schemas.microsoft.com/office/drawing/2014/main" id="{ED621598-FB50-4CF9-A1A7-A3C28B4365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61004" y="998946"/>
            <a:ext cx="1428750" cy="1905000"/>
          </a:xfrm>
          <a:prstGeom prst="rect">
            <a:avLst/>
          </a:prstGeom>
        </p:spPr>
      </p:pic>
      <p:pic>
        <p:nvPicPr>
          <p:cNvPr id="9" name="Рисунок 8">
            <a:extLst>
              <a:ext uri="{FF2B5EF4-FFF2-40B4-BE49-F238E27FC236}">
                <a16:creationId xmlns:a16="http://schemas.microsoft.com/office/drawing/2014/main" id="{39EBF329-49B9-476D-B712-F1730BEDAEF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0726" y="1108593"/>
            <a:ext cx="1421607" cy="1905000"/>
          </a:xfrm>
          <a:prstGeom prst="rect">
            <a:avLst/>
          </a:prstGeom>
        </p:spPr>
      </p:pic>
      <p:pic>
        <p:nvPicPr>
          <p:cNvPr id="11" name="Рисунок 10">
            <a:extLst>
              <a:ext uri="{FF2B5EF4-FFF2-40B4-BE49-F238E27FC236}">
                <a16:creationId xmlns:a16="http://schemas.microsoft.com/office/drawing/2014/main" id="{26110FC8-5569-4482-8CD9-C19D65D256F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119659" y="4070833"/>
            <a:ext cx="1428750" cy="1905000"/>
          </a:xfrm>
          <a:prstGeom prst="rect">
            <a:avLst/>
          </a:prstGeom>
        </p:spPr>
      </p:pic>
      <p:sp>
        <p:nvSpPr>
          <p:cNvPr id="13" name="TextBox 12">
            <a:extLst>
              <a:ext uri="{FF2B5EF4-FFF2-40B4-BE49-F238E27FC236}">
                <a16:creationId xmlns:a16="http://schemas.microsoft.com/office/drawing/2014/main" id="{7805AC76-C5C7-4215-A4D6-8016E026BC8D}"/>
              </a:ext>
            </a:extLst>
          </p:cNvPr>
          <p:cNvSpPr txBox="1"/>
          <p:nvPr/>
        </p:nvSpPr>
        <p:spPr>
          <a:xfrm>
            <a:off x="172696" y="2982307"/>
            <a:ext cx="2106667" cy="938719"/>
          </a:xfrm>
          <a:prstGeom prst="rect">
            <a:avLst/>
          </a:prstGeom>
          <a:noFill/>
        </p:spPr>
        <p:txBody>
          <a:bodyPr wrap="none" rtlCol="0">
            <a:spAutoFit/>
          </a:bodyPr>
          <a:lstStyle/>
          <a:p>
            <a:r>
              <a:rPr lang="ru-RU" sz="1100" dirty="0"/>
              <a:t> </a:t>
            </a:r>
            <a:r>
              <a:rPr lang="ru-RU" sz="1100" b="1" dirty="0"/>
              <a:t>Андреева Диана Дмитриевна, </a:t>
            </a:r>
          </a:p>
          <a:p>
            <a:r>
              <a:rPr lang="ru-RU" sz="1100" b="1" dirty="0"/>
              <a:t>учитель информатики </a:t>
            </a:r>
          </a:p>
          <a:p>
            <a:r>
              <a:rPr lang="ru-RU" sz="1100" b="1" dirty="0"/>
              <a:t>МОБУ “СОШ №26” г. Якутска, </a:t>
            </a:r>
          </a:p>
          <a:p>
            <a:r>
              <a:rPr lang="ru-RU" sz="1100" b="1" dirty="0"/>
              <a:t>выпускник ОЦ “Сириус”,</a:t>
            </a:r>
          </a:p>
          <a:p>
            <a:r>
              <a:rPr lang="ru-RU" sz="1100" b="1" dirty="0"/>
              <a:t>педагог-тьютор</a:t>
            </a:r>
          </a:p>
        </p:txBody>
      </p:sp>
      <p:sp>
        <p:nvSpPr>
          <p:cNvPr id="25" name="TextBox 24">
            <a:extLst>
              <a:ext uri="{FF2B5EF4-FFF2-40B4-BE49-F238E27FC236}">
                <a16:creationId xmlns:a16="http://schemas.microsoft.com/office/drawing/2014/main" id="{175F8E1A-6B21-4548-952C-0D2437B1F430}"/>
              </a:ext>
            </a:extLst>
          </p:cNvPr>
          <p:cNvSpPr txBox="1"/>
          <p:nvPr/>
        </p:nvSpPr>
        <p:spPr>
          <a:xfrm>
            <a:off x="81903" y="5840055"/>
            <a:ext cx="2351926" cy="938719"/>
          </a:xfrm>
          <a:prstGeom prst="rect">
            <a:avLst/>
          </a:prstGeom>
          <a:noFill/>
        </p:spPr>
        <p:txBody>
          <a:bodyPr wrap="none" rtlCol="0">
            <a:spAutoFit/>
          </a:bodyPr>
          <a:lstStyle/>
          <a:p>
            <a:r>
              <a:rPr lang="ru-RU" sz="1100" dirty="0"/>
              <a:t> </a:t>
            </a:r>
          </a:p>
          <a:p>
            <a:r>
              <a:rPr lang="ru-RU" sz="1100" b="1" dirty="0"/>
              <a:t>Алексеев Алексей Александрович, </a:t>
            </a:r>
          </a:p>
          <a:p>
            <a:r>
              <a:rPr lang="ru-RU" sz="1100" b="1" dirty="0"/>
              <a:t>учитель информатики </a:t>
            </a:r>
          </a:p>
          <a:p>
            <a:r>
              <a:rPr lang="ru-RU" sz="1100" b="1" dirty="0"/>
              <a:t>МОБУ “СОШ №26” г. Якутска, </a:t>
            </a:r>
          </a:p>
          <a:p>
            <a:r>
              <a:rPr lang="ru-RU" sz="1100" b="1" dirty="0"/>
              <a:t>педагог-тьютор</a:t>
            </a:r>
          </a:p>
        </p:txBody>
      </p:sp>
      <p:sp>
        <p:nvSpPr>
          <p:cNvPr id="27" name="TextBox 26">
            <a:extLst>
              <a:ext uri="{FF2B5EF4-FFF2-40B4-BE49-F238E27FC236}">
                <a16:creationId xmlns:a16="http://schemas.microsoft.com/office/drawing/2014/main" id="{71249660-EEA7-4F21-8D59-AF79F07BBB21}"/>
              </a:ext>
            </a:extLst>
          </p:cNvPr>
          <p:cNvSpPr txBox="1"/>
          <p:nvPr/>
        </p:nvSpPr>
        <p:spPr>
          <a:xfrm>
            <a:off x="5886555" y="2749216"/>
            <a:ext cx="2053767" cy="769441"/>
          </a:xfrm>
          <a:prstGeom prst="rect">
            <a:avLst/>
          </a:prstGeom>
          <a:noFill/>
        </p:spPr>
        <p:txBody>
          <a:bodyPr wrap="none" rtlCol="0">
            <a:spAutoFit/>
          </a:bodyPr>
          <a:lstStyle/>
          <a:p>
            <a:r>
              <a:rPr lang="ru-RU" sz="1100" dirty="0"/>
              <a:t> </a:t>
            </a:r>
          </a:p>
          <a:p>
            <a:r>
              <a:rPr lang="ru-RU" sz="1100" b="1" dirty="0"/>
              <a:t>Григорьев Алексей Иванович, </a:t>
            </a:r>
          </a:p>
          <a:p>
            <a:r>
              <a:rPr lang="ru-RU" sz="1100" b="1" dirty="0"/>
              <a:t>педагог ДО МАН РС(Я), </a:t>
            </a:r>
          </a:p>
          <a:p>
            <a:r>
              <a:rPr lang="ru-RU" sz="1100" b="1" dirty="0"/>
              <a:t>выпускник ОЦ «Сириус»</a:t>
            </a:r>
          </a:p>
        </p:txBody>
      </p:sp>
      <p:sp>
        <p:nvSpPr>
          <p:cNvPr id="28" name="TextBox 27">
            <a:extLst>
              <a:ext uri="{FF2B5EF4-FFF2-40B4-BE49-F238E27FC236}">
                <a16:creationId xmlns:a16="http://schemas.microsoft.com/office/drawing/2014/main" id="{89E469E1-20AE-4AEE-9701-D4113C8D408F}"/>
              </a:ext>
            </a:extLst>
          </p:cNvPr>
          <p:cNvSpPr txBox="1"/>
          <p:nvPr/>
        </p:nvSpPr>
        <p:spPr>
          <a:xfrm>
            <a:off x="9907785" y="5769440"/>
            <a:ext cx="2229718" cy="938719"/>
          </a:xfrm>
          <a:prstGeom prst="rect">
            <a:avLst/>
          </a:prstGeom>
          <a:noFill/>
        </p:spPr>
        <p:txBody>
          <a:bodyPr wrap="square" rtlCol="0">
            <a:spAutoFit/>
          </a:bodyPr>
          <a:lstStyle/>
          <a:p>
            <a:r>
              <a:rPr lang="ru-RU" sz="1100" b="1" dirty="0"/>
              <a:t> </a:t>
            </a:r>
          </a:p>
          <a:p>
            <a:r>
              <a:rPr lang="ru-RU" sz="1100" b="1" dirty="0" err="1"/>
              <a:t>Шкатуляк</a:t>
            </a:r>
            <a:r>
              <a:rPr lang="ru-RU" sz="1100" b="1" dirty="0"/>
              <a:t> Анна Валентиновна, </a:t>
            </a:r>
          </a:p>
          <a:p>
            <a:r>
              <a:rPr lang="ru-RU" sz="1100" b="1" dirty="0"/>
              <a:t>к.ф.н., доцент ФЛФ </a:t>
            </a:r>
          </a:p>
          <a:p>
            <a:r>
              <a:rPr lang="ru-RU" sz="1100" b="1" dirty="0"/>
              <a:t>СВФУ им. М.К. </a:t>
            </a:r>
            <a:r>
              <a:rPr lang="ru-RU" sz="1100" b="1" dirty="0" err="1"/>
              <a:t>Аммосова</a:t>
            </a:r>
            <a:r>
              <a:rPr lang="ru-RU" sz="1100" b="1" dirty="0"/>
              <a:t>, </a:t>
            </a:r>
          </a:p>
          <a:p>
            <a:r>
              <a:rPr lang="ru-RU" sz="1100" b="1" dirty="0"/>
              <a:t>педагог-тьютор</a:t>
            </a:r>
          </a:p>
        </p:txBody>
      </p:sp>
      <p:sp>
        <p:nvSpPr>
          <p:cNvPr id="16" name="TextBox 15">
            <a:extLst>
              <a:ext uri="{FF2B5EF4-FFF2-40B4-BE49-F238E27FC236}">
                <a16:creationId xmlns:a16="http://schemas.microsoft.com/office/drawing/2014/main" id="{1F0A547C-2852-44BD-B1AD-C2383F4DEC16}"/>
              </a:ext>
            </a:extLst>
          </p:cNvPr>
          <p:cNvSpPr txBox="1"/>
          <p:nvPr/>
        </p:nvSpPr>
        <p:spPr>
          <a:xfrm>
            <a:off x="2187863" y="1596495"/>
            <a:ext cx="3671402" cy="2400657"/>
          </a:xfrm>
          <a:prstGeom prst="rect">
            <a:avLst/>
          </a:prstGeom>
          <a:solidFill>
            <a:schemeClr val="accent1">
              <a:lumMod val="20000"/>
              <a:lumOff val="80000"/>
            </a:schemeClr>
          </a:solidFill>
          <a:ln w="12700">
            <a:solidFill>
              <a:schemeClr val="tx1"/>
            </a:solidFill>
            <a:prstDash val="lgDashDot"/>
          </a:ln>
        </p:spPr>
        <p:txBody>
          <a:bodyPr wrap="square" rtlCol="0">
            <a:spAutoFit/>
          </a:bodyPr>
          <a:lstStyle/>
          <a:p>
            <a:r>
              <a:rPr lang="ru-RU" sz="1000" dirty="0"/>
              <a:t>«Авторы курса — преподаватели ведущих школ и вузов, действующие педагоги очных программ Центра «Сириус». Изучение курса реализовано в виде последовательного движения по карте знаний. Модули соединены тематическими взаимосвязями, следующие модули открываются после того, как получен зачёт по предыдущим. Курс состоит из 14 модулей. Внутри каждого модуля есть несколько коротких видеофрагментов. В них преподаватели рассказывают теорию и разбирают примеры решения задач. Каждый видеофрагмент сопровождается кратким конспектом. Сертификат выдаётся слушателям, получившим зачёт по всем учебным модулям.</a:t>
            </a:r>
          </a:p>
          <a:p>
            <a:r>
              <a:rPr lang="ru-RU" sz="1000" dirty="0"/>
              <a:t>Онлайн занятия проводятся два раза в неделю, на которых мы разбираем практические задания, а также углубляем теоретические знания. Каждый ученик самостоятельно определяет для себя темп и учебную траекторию.»</a:t>
            </a:r>
          </a:p>
        </p:txBody>
      </p:sp>
      <p:sp>
        <p:nvSpPr>
          <p:cNvPr id="22" name="TextBox 21">
            <a:extLst>
              <a:ext uri="{FF2B5EF4-FFF2-40B4-BE49-F238E27FC236}">
                <a16:creationId xmlns:a16="http://schemas.microsoft.com/office/drawing/2014/main" id="{C9273B55-60B0-40BE-B07E-255B52716369}"/>
              </a:ext>
            </a:extLst>
          </p:cNvPr>
          <p:cNvSpPr txBox="1"/>
          <p:nvPr/>
        </p:nvSpPr>
        <p:spPr>
          <a:xfrm>
            <a:off x="2311621" y="4066816"/>
            <a:ext cx="2670859" cy="2554545"/>
          </a:xfrm>
          <a:prstGeom prst="rect">
            <a:avLst/>
          </a:prstGeom>
          <a:solidFill>
            <a:schemeClr val="accent1">
              <a:lumMod val="20000"/>
              <a:lumOff val="80000"/>
            </a:schemeClr>
          </a:solidFill>
          <a:ln w="12700">
            <a:solidFill>
              <a:schemeClr val="tx1"/>
            </a:solidFill>
            <a:prstDash val="lgDash"/>
          </a:ln>
        </p:spPr>
        <p:txBody>
          <a:bodyPr wrap="square" rtlCol="0">
            <a:spAutoFit/>
          </a:bodyPr>
          <a:lstStyle/>
          <a:p>
            <a:r>
              <a:rPr lang="ru-RU" sz="1000" dirty="0"/>
              <a:t>«Реализация программы по Сириус Курсу: “Введение в программировании </a:t>
            </a:r>
            <a:r>
              <a:rPr lang="en-US" sz="1000" dirty="0"/>
              <a:t>Python</a:t>
            </a:r>
            <a:r>
              <a:rPr lang="ru-RU" sz="1000" dirty="0"/>
              <a:t>” происходит в дистанционной форме через платформу </a:t>
            </a:r>
            <a:r>
              <a:rPr lang="en-US" sz="1000" dirty="0"/>
              <a:t>Discord</a:t>
            </a:r>
            <a:r>
              <a:rPr lang="ru-RU" sz="1000" dirty="0"/>
              <a:t>, где есть возможность создавать онлайн сервер в текстовом и в голосовом виде “Учитель, ученик”, а также есть специальный помощник на сервере “БОТ”, имеется возможность транслировать экран у любого пользователя “Учителю и Ученику”.</a:t>
            </a:r>
          </a:p>
          <a:p>
            <a:r>
              <a:rPr lang="ru-RU" sz="1000" dirty="0"/>
              <a:t>Таким образом, контакт “Учителя” и “Ученика” происходит круглосуточно, в любой момент “Ученик” может написать или позвонить, оставить сообщение или задать любой вопрос “Учителю”. </a:t>
            </a:r>
          </a:p>
          <a:p>
            <a:endParaRPr lang="ru-RU" sz="1000" dirty="0"/>
          </a:p>
        </p:txBody>
      </p:sp>
      <p:sp>
        <p:nvSpPr>
          <p:cNvPr id="29" name="TextBox 28">
            <a:extLst>
              <a:ext uri="{FF2B5EF4-FFF2-40B4-BE49-F238E27FC236}">
                <a16:creationId xmlns:a16="http://schemas.microsoft.com/office/drawing/2014/main" id="{90F4D75A-1466-434D-819A-7EC5F68408DD}"/>
              </a:ext>
            </a:extLst>
          </p:cNvPr>
          <p:cNvSpPr txBox="1"/>
          <p:nvPr/>
        </p:nvSpPr>
        <p:spPr>
          <a:xfrm>
            <a:off x="7836599" y="1712728"/>
            <a:ext cx="4036772" cy="2092881"/>
          </a:xfrm>
          <a:prstGeom prst="rect">
            <a:avLst/>
          </a:prstGeom>
          <a:solidFill>
            <a:schemeClr val="accent4">
              <a:lumMod val="40000"/>
              <a:lumOff val="60000"/>
            </a:schemeClr>
          </a:solidFill>
          <a:ln w="12700">
            <a:solidFill>
              <a:schemeClr val="tx1"/>
            </a:solidFill>
            <a:prstDash val="lgDashDot"/>
          </a:ln>
        </p:spPr>
        <p:txBody>
          <a:bodyPr wrap="square" rtlCol="0">
            <a:spAutoFit/>
          </a:bodyPr>
          <a:lstStyle/>
          <a:p>
            <a:r>
              <a:rPr lang="ru-RU" sz="1000" dirty="0"/>
              <a:t>«Изучение курса реализовано в виде последовательного движения по карте знаний. Курс состоит из 9 модулей. Модули соединены тематическими взаимосвязями, следующие модули открываются после того, как получен зачёт по предыдущим. Для того, чтобы получить зачёт по модулю, необходимо выполнить 70% упражнений.</a:t>
            </a:r>
          </a:p>
          <a:p>
            <a:r>
              <a:rPr lang="ru-RU" sz="1000" dirty="0"/>
              <a:t>Реализация онлайн части программы курса проводится на платформе </a:t>
            </a:r>
            <a:r>
              <a:rPr lang="ru-RU" sz="1000" dirty="0" err="1"/>
              <a:t>Zoom</a:t>
            </a:r>
            <a:r>
              <a:rPr lang="ru-RU" sz="1000" dirty="0"/>
              <a:t>. Учащиеся решают задачи из упражнений курса самостоятельно. На платформе </a:t>
            </a:r>
            <a:r>
              <a:rPr lang="ru-RU" sz="1000" dirty="0" err="1"/>
              <a:t>Zoom</a:t>
            </a:r>
            <a:r>
              <a:rPr lang="ru-RU" sz="1000" dirty="0"/>
              <a:t> проводятся он-лайн занятия: 3 раза в неделю по 2 урока. Обычно за 1 урок (30 минут) удается рассмотреть 2-3 задачи. Запись решения задач в </a:t>
            </a:r>
            <a:r>
              <a:rPr lang="ru-RU" sz="1000" dirty="0" err="1"/>
              <a:t>Paint</a:t>
            </a:r>
            <a:r>
              <a:rPr lang="ru-RU" sz="1000" dirty="0"/>
              <a:t> оформляем с помощью графического планшета. При необходимости проводим дополнительные индивидуальные онлайн-занятия в </a:t>
            </a:r>
            <a:r>
              <a:rPr lang="ru-RU" sz="1000" dirty="0" err="1"/>
              <a:t>Zoom</a:t>
            </a:r>
            <a:r>
              <a:rPr lang="ru-RU" sz="1000" dirty="0"/>
              <a:t>» </a:t>
            </a:r>
          </a:p>
          <a:p>
            <a:endParaRPr lang="ru-RU" sz="1000" dirty="0"/>
          </a:p>
        </p:txBody>
      </p:sp>
      <p:sp>
        <p:nvSpPr>
          <p:cNvPr id="30" name="TextBox 29">
            <a:extLst>
              <a:ext uri="{FF2B5EF4-FFF2-40B4-BE49-F238E27FC236}">
                <a16:creationId xmlns:a16="http://schemas.microsoft.com/office/drawing/2014/main" id="{0620B39E-1051-4930-B366-2362DBCBD59B}"/>
              </a:ext>
            </a:extLst>
          </p:cNvPr>
          <p:cNvSpPr txBox="1"/>
          <p:nvPr/>
        </p:nvSpPr>
        <p:spPr>
          <a:xfrm>
            <a:off x="5154755" y="4969037"/>
            <a:ext cx="4753030" cy="1785104"/>
          </a:xfrm>
          <a:prstGeom prst="rect">
            <a:avLst/>
          </a:prstGeom>
          <a:solidFill>
            <a:schemeClr val="accent2">
              <a:lumMod val="20000"/>
              <a:lumOff val="80000"/>
            </a:schemeClr>
          </a:solidFill>
          <a:ln w="12700">
            <a:solidFill>
              <a:schemeClr val="tx1"/>
            </a:solidFill>
            <a:prstDash val="sysDot"/>
          </a:ln>
        </p:spPr>
        <p:txBody>
          <a:bodyPr wrap="square" rtlCol="0">
            <a:spAutoFit/>
          </a:bodyPr>
          <a:lstStyle/>
          <a:p>
            <a:r>
              <a:rPr lang="ru-RU" sz="1000" dirty="0"/>
              <a:t>«Язык, я думаю, можно сравнить с океаном, в котором есть все необходимое для эффективного общения. Чтобы погрузиться в его недра, узнать то, что находится за страницами школьного учебника, мы проводим курс «Лингвистика: фонетика и графика». Изучение языка как иностранных, так и русского в школе часто сводится только к изучению норм орфографии и пунктуации, не раскрывая всего богатства научных сведений о языке. Нередко именно это затрудняет выполнение олимпиадных заданий и заданий курсов «Сириуса», поэтому наших мотивированных школьников необходимо сопровождать при помощи самостоятельно разработанных курсов, которые будут способствовать и расширению научного кругозора, развитию навыков решения лингвистических задач и  системного подхода в изучении языка.»</a:t>
            </a:r>
          </a:p>
        </p:txBody>
      </p:sp>
      <p:pic>
        <p:nvPicPr>
          <p:cNvPr id="31" name="Рисунок 30">
            <a:extLst>
              <a:ext uri="{FF2B5EF4-FFF2-40B4-BE49-F238E27FC236}">
                <a16:creationId xmlns:a16="http://schemas.microsoft.com/office/drawing/2014/main" id="{5DE5442F-5103-4445-BD04-D9FE4181B0CA}"/>
              </a:ext>
            </a:extLst>
          </p:cNvPr>
          <p:cNvPicPr>
            <a:picLocks noChangeAspect="1"/>
          </p:cNvPicPr>
          <p:nvPr/>
        </p:nvPicPr>
        <p:blipFill rotWithShape="1">
          <a:blip r:embed="rId11"/>
          <a:srcRect t="57610" r="46625" b="23044"/>
          <a:stretch/>
        </p:blipFill>
        <p:spPr>
          <a:xfrm>
            <a:off x="8054263" y="4199462"/>
            <a:ext cx="1706979" cy="618727"/>
          </a:xfrm>
          <a:prstGeom prst="rect">
            <a:avLst/>
          </a:prstGeom>
        </p:spPr>
      </p:pic>
      <p:pic>
        <p:nvPicPr>
          <p:cNvPr id="33" name="Рисунок 32">
            <a:extLst>
              <a:ext uri="{FF2B5EF4-FFF2-40B4-BE49-F238E27FC236}">
                <a16:creationId xmlns:a16="http://schemas.microsoft.com/office/drawing/2014/main" id="{957953DF-D506-4195-9DA6-347DCE367CCD}"/>
              </a:ext>
            </a:extLst>
          </p:cNvPr>
          <p:cNvPicPr>
            <a:picLocks noChangeAspect="1"/>
          </p:cNvPicPr>
          <p:nvPr/>
        </p:nvPicPr>
        <p:blipFill rotWithShape="1">
          <a:blip r:embed="rId11"/>
          <a:srcRect l="32515" t="16876" r="109" b="65507"/>
          <a:stretch/>
        </p:blipFill>
        <p:spPr>
          <a:xfrm>
            <a:off x="7781774" y="996411"/>
            <a:ext cx="2612349" cy="683049"/>
          </a:xfrm>
          <a:prstGeom prst="rect">
            <a:avLst/>
          </a:prstGeom>
        </p:spPr>
      </p:pic>
      <p:sp>
        <p:nvSpPr>
          <p:cNvPr id="35" name="TextBox 34">
            <a:extLst>
              <a:ext uri="{FF2B5EF4-FFF2-40B4-BE49-F238E27FC236}">
                <a16:creationId xmlns:a16="http://schemas.microsoft.com/office/drawing/2014/main" id="{406536C2-3867-4A4F-98BE-A368DE5F1160}"/>
              </a:ext>
            </a:extLst>
          </p:cNvPr>
          <p:cNvSpPr txBox="1"/>
          <p:nvPr/>
        </p:nvSpPr>
        <p:spPr>
          <a:xfrm>
            <a:off x="2159766" y="1013726"/>
            <a:ext cx="2715808" cy="400110"/>
          </a:xfrm>
          <a:prstGeom prst="rect">
            <a:avLst/>
          </a:prstGeom>
        </p:spPr>
        <p:style>
          <a:lnRef idx="0">
            <a:schemeClr val="accent5"/>
          </a:lnRef>
          <a:fillRef idx="3">
            <a:schemeClr val="accent5"/>
          </a:fillRef>
          <a:effectRef idx="3">
            <a:schemeClr val="accent5"/>
          </a:effectRef>
          <a:fontRef idx="minor">
            <a:schemeClr val="lt1"/>
          </a:fontRef>
        </p:style>
        <p:txBody>
          <a:bodyPr wrap="none" rtlCol="0">
            <a:spAutoFit/>
          </a:bodyPr>
          <a:lstStyle/>
          <a:p>
            <a:r>
              <a:rPr lang="ru-RU" sz="2000" b="1" dirty="0">
                <a:solidFill>
                  <a:schemeClr val="accent1">
                    <a:lumMod val="50000"/>
                  </a:schemeClr>
                </a:solidFill>
                <a:latin typeface="Bahnschrift Condensed" panose="020B0502040204020203" pitchFamily="34" charset="0"/>
              </a:rPr>
              <a:t>ПРОГРАММИРОВАНИЕ: </a:t>
            </a:r>
            <a:r>
              <a:rPr lang="en-US" sz="2000" b="1" dirty="0">
                <a:solidFill>
                  <a:schemeClr val="accent1">
                    <a:lumMod val="50000"/>
                  </a:schemeClr>
                </a:solidFill>
                <a:latin typeface="Bahnschrift Condensed" panose="020B0502040204020203" pitchFamily="34" charset="0"/>
              </a:rPr>
              <a:t>PYTHON</a:t>
            </a:r>
            <a:endParaRPr lang="ru-RU" sz="2000" b="1" dirty="0">
              <a:solidFill>
                <a:schemeClr val="accent1">
                  <a:lumMod val="50000"/>
                </a:schemeClr>
              </a:solidFill>
              <a:latin typeface="Bahnschrift Condensed" panose="020B0502040204020203" pitchFamily="34" charset="0"/>
            </a:endParaRPr>
          </a:p>
        </p:txBody>
      </p:sp>
      <p:pic>
        <p:nvPicPr>
          <p:cNvPr id="37" name="Рисунок 36">
            <a:extLst>
              <a:ext uri="{FF2B5EF4-FFF2-40B4-BE49-F238E27FC236}">
                <a16:creationId xmlns:a16="http://schemas.microsoft.com/office/drawing/2014/main" id="{BDD67E6E-C8C4-4EED-BE91-70F6BB085CCC}"/>
              </a:ext>
            </a:extLst>
          </p:cNvPr>
          <p:cNvPicPr>
            <a:picLocks noChangeAspect="1"/>
          </p:cNvPicPr>
          <p:nvPr/>
        </p:nvPicPr>
        <p:blipFill>
          <a:blip r:embed="rId11"/>
          <a:stretch>
            <a:fillRect/>
          </a:stretch>
        </p:blipFill>
        <p:spPr>
          <a:xfrm>
            <a:off x="6304243" y="3574325"/>
            <a:ext cx="1383841" cy="1383841"/>
          </a:xfrm>
          <a:prstGeom prst="rect">
            <a:avLst/>
          </a:prstGeom>
        </p:spPr>
      </p:pic>
    </p:spTree>
    <p:extLst>
      <p:ext uri="{BB962C8B-B14F-4D97-AF65-F5344CB8AC3E}">
        <p14:creationId xmlns:p14="http://schemas.microsoft.com/office/powerpoint/2010/main" val="4112859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885825"/>
          </a:xfrm>
          <a:prstGeom prst="rect">
            <a:avLst/>
          </a:prstGeom>
        </p:spPr>
      </p:pic>
      <p:pic>
        <p:nvPicPr>
          <p:cNvPr id="24" name="Рисунок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821" y="85725"/>
            <a:ext cx="684334" cy="684334"/>
          </a:xfrm>
          <a:prstGeom prst="rect">
            <a:avLst/>
          </a:prstGeom>
        </p:spPr>
      </p:pic>
      <p:sp>
        <p:nvSpPr>
          <p:cNvPr id="2" name="Заголовок 1"/>
          <p:cNvSpPr>
            <a:spLocks noGrp="1"/>
          </p:cNvSpPr>
          <p:nvPr>
            <p:ph type="title"/>
          </p:nvPr>
        </p:nvSpPr>
        <p:spPr>
          <a:xfrm>
            <a:off x="838200" y="175847"/>
            <a:ext cx="10515600" cy="582856"/>
          </a:xfrm>
        </p:spPr>
        <p:txBody>
          <a:bodyPr>
            <a:noAutofit/>
          </a:bodyPr>
          <a:lstStyle/>
          <a:p>
            <a:pPr algn="ctr"/>
            <a:r>
              <a:rPr lang="ru-RU" sz="2000" b="1" dirty="0">
                <a:solidFill>
                  <a:schemeClr val="bg1"/>
                </a:solidFill>
                <a:latin typeface="Roboto" panose="02000000000000000000" pitchFamily="2" charset="0"/>
                <a:ea typeface="Roboto" panose="02000000000000000000" pitchFamily="2" charset="0"/>
              </a:rPr>
              <a:t>КАЛЕНДАРЬ СОБЫТИЙ «ЛЕТО-2020»</a:t>
            </a:r>
          </a:p>
        </p:txBody>
      </p:sp>
      <p:sp>
        <p:nvSpPr>
          <p:cNvPr id="26" name="TextBox 25">
            <a:extLst>
              <a:ext uri="{FF2B5EF4-FFF2-40B4-BE49-F238E27FC236}">
                <a16:creationId xmlns:a16="http://schemas.microsoft.com/office/drawing/2014/main" id="{2A361078-5229-4215-9777-66573E50965A}"/>
              </a:ext>
            </a:extLst>
          </p:cNvPr>
          <p:cNvSpPr txBox="1"/>
          <p:nvPr/>
        </p:nvSpPr>
        <p:spPr>
          <a:xfrm>
            <a:off x="7217609" y="1061672"/>
            <a:ext cx="4516621" cy="707886"/>
          </a:xfrm>
          <a:prstGeom prst="rect">
            <a:avLst/>
          </a:prstGeom>
          <a:noFill/>
        </p:spPr>
        <p:txBody>
          <a:bodyPr wrap="none" rtlCol="0">
            <a:spAutoFit/>
          </a:bodyPr>
          <a:lstStyle/>
          <a:p>
            <a:pPr algn="ctr"/>
            <a:r>
              <a:rPr lang="ru-RU" sz="4000" b="1" dirty="0">
                <a:ln w="19050">
                  <a:solidFill>
                    <a:srgbClr val="198AFF"/>
                  </a:solidFill>
                </a:ln>
                <a:noFill/>
              </a:rPr>
              <a:t>ИЮНЬ-АВГУСТ 2020</a:t>
            </a:r>
          </a:p>
        </p:txBody>
      </p:sp>
      <p:pic>
        <p:nvPicPr>
          <p:cNvPr id="12" name="Рисунок 11">
            <a:extLst>
              <a:ext uri="{FF2B5EF4-FFF2-40B4-BE49-F238E27FC236}">
                <a16:creationId xmlns:a16="http://schemas.microsoft.com/office/drawing/2014/main" id="{0D84AE45-28B5-4A5F-8DA6-7AE26BA76480}"/>
              </a:ext>
            </a:extLst>
          </p:cNvPr>
          <p:cNvPicPr>
            <a:picLocks noChangeAspect="1"/>
          </p:cNvPicPr>
          <p:nvPr/>
        </p:nvPicPr>
        <p:blipFill>
          <a:blip r:embed="rId4"/>
          <a:stretch>
            <a:fillRect/>
          </a:stretch>
        </p:blipFill>
        <p:spPr>
          <a:xfrm>
            <a:off x="528546" y="1002843"/>
            <a:ext cx="1267840" cy="1008000"/>
          </a:xfrm>
          <a:prstGeom prst="rect">
            <a:avLst/>
          </a:prstGeom>
        </p:spPr>
      </p:pic>
      <p:pic>
        <p:nvPicPr>
          <p:cNvPr id="6" name="Объект 5">
            <a:extLst>
              <a:ext uri="{FF2B5EF4-FFF2-40B4-BE49-F238E27FC236}">
                <a16:creationId xmlns:a16="http://schemas.microsoft.com/office/drawing/2014/main" id="{7733849B-AF2D-4A16-9FCC-B74BBE4BCDFD}"/>
              </a:ext>
            </a:extLst>
          </p:cNvPr>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966142" y="1006315"/>
            <a:ext cx="1335873" cy="1001056"/>
          </a:xfrm>
          <a:prstGeom prst="rect">
            <a:avLst/>
          </a:prstGeom>
          <a:ln>
            <a:noFill/>
          </a:ln>
          <a:effectLst>
            <a:outerShdw blurRad="292100" dist="139700" dir="2700000" algn="tl" rotWithShape="0">
              <a:srgbClr val="333333">
                <a:alpha val="65000"/>
              </a:srgbClr>
            </a:outerShdw>
          </a:effectLst>
        </p:spPr>
      </p:pic>
      <p:pic>
        <p:nvPicPr>
          <p:cNvPr id="14" name="Рисунок 13">
            <a:extLst>
              <a:ext uri="{FF2B5EF4-FFF2-40B4-BE49-F238E27FC236}">
                <a16:creationId xmlns:a16="http://schemas.microsoft.com/office/drawing/2014/main" id="{BE5E49EC-9671-4383-A3D2-F2442CB06E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418" y="2132953"/>
            <a:ext cx="4639322" cy="4639322"/>
          </a:xfrm>
          <a:prstGeom prst="rect">
            <a:avLst/>
          </a:prstGeom>
        </p:spPr>
      </p:pic>
      <p:pic>
        <p:nvPicPr>
          <p:cNvPr id="15" name="Рисунок 14">
            <a:extLst>
              <a:ext uri="{FF2B5EF4-FFF2-40B4-BE49-F238E27FC236}">
                <a16:creationId xmlns:a16="http://schemas.microsoft.com/office/drawing/2014/main" id="{91A59BD0-C402-4132-B200-602383C91BFA}"/>
              </a:ext>
            </a:extLst>
          </p:cNvPr>
          <p:cNvPicPr>
            <a:picLocks noChangeAspect="1"/>
          </p:cNvPicPr>
          <p:nvPr/>
        </p:nvPicPr>
        <p:blipFill>
          <a:blip r:embed="rId7"/>
          <a:stretch>
            <a:fillRect/>
          </a:stretch>
        </p:blipFill>
        <p:spPr>
          <a:xfrm>
            <a:off x="5262997" y="3699850"/>
            <a:ext cx="3045600" cy="1510673"/>
          </a:xfrm>
          <a:prstGeom prst="rect">
            <a:avLst/>
          </a:prstGeom>
        </p:spPr>
      </p:pic>
      <p:pic>
        <p:nvPicPr>
          <p:cNvPr id="17" name="Рисунок 16">
            <a:extLst>
              <a:ext uri="{FF2B5EF4-FFF2-40B4-BE49-F238E27FC236}">
                <a16:creationId xmlns:a16="http://schemas.microsoft.com/office/drawing/2014/main" id="{EE131186-E019-4604-B2F1-76BC5372DC2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17854" y="2041940"/>
            <a:ext cx="3045600" cy="1540466"/>
          </a:xfrm>
          <a:prstGeom prst="rect">
            <a:avLst/>
          </a:prstGeom>
        </p:spPr>
      </p:pic>
      <p:pic>
        <p:nvPicPr>
          <p:cNvPr id="18" name="Рисунок 17">
            <a:extLst>
              <a:ext uri="{FF2B5EF4-FFF2-40B4-BE49-F238E27FC236}">
                <a16:creationId xmlns:a16="http://schemas.microsoft.com/office/drawing/2014/main" id="{F7FC5587-43B2-4F5D-A2B9-3FA61DE9259A}"/>
              </a:ext>
            </a:extLst>
          </p:cNvPr>
          <p:cNvPicPr>
            <a:picLocks noChangeAspect="1"/>
          </p:cNvPicPr>
          <p:nvPr/>
        </p:nvPicPr>
        <p:blipFill>
          <a:blip r:embed="rId9"/>
          <a:stretch>
            <a:fillRect/>
          </a:stretch>
        </p:blipFill>
        <p:spPr>
          <a:xfrm>
            <a:off x="8617854" y="5263876"/>
            <a:ext cx="3045600" cy="1474143"/>
          </a:xfrm>
          <a:prstGeom prst="rect">
            <a:avLst/>
          </a:prstGeom>
        </p:spPr>
      </p:pic>
      <p:pic>
        <p:nvPicPr>
          <p:cNvPr id="19" name="Рисунок 18">
            <a:extLst>
              <a:ext uri="{FF2B5EF4-FFF2-40B4-BE49-F238E27FC236}">
                <a16:creationId xmlns:a16="http://schemas.microsoft.com/office/drawing/2014/main" id="{94859A6C-1933-4E56-B58C-77B1CD780141}"/>
              </a:ext>
            </a:extLst>
          </p:cNvPr>
          <p:cNvPicPr>
            <a:picLocks noChangeAspect="1"/>
          </p:cNvPicPr>
          <p:nvPr/>
        </p:nvPicPr>
        <p:blipFill>
          <a:blip r:embed="rId10"/>
          <a:stretch>
            <a:fillRect/>
          </a:stretch>
        </p:blipFill>
        <p:spPr>
          <a:xfrm>
            <a:off x="8617854" y="3690277"/>
            <a:ext cx="3045600" cy="1529818"/>
          </a:xfrm>
          <a:prstGeom prst="rect">
            <a:avLst/>
          </a:prstGeom>
        </p:spPr>
      </p:pic>
      <p:pic>
        <p:nvPicPr>
          <p:cNvPr id="20" name="Рисунок 19">
            <a:extLst>
              <a:ext uri="{FF2B5EF4-FFF2-40B4-BE49-F238E27FC236}">
                <a16:creationId xmlns:a16="http://schemas.microsoft.com/office/drawing/2014/main" id="{AD6610D3-07EE-4DDE-9020-287C1BE192DA}"/>
              </a:ext>
            </a:extLst>
          </p:cNvPr>
          <p:cNvPicPr>
            <a:picLocks noChangeAspect="1"/>
          </p:cNvPicPr>
          <p:nvPr/>
        </p:nvPicPr>
        <p:blipFill>
          <a:blip r:embed="rId11"/>
          <a:stretch>
            <a:fillRect/>
          </a:stretch>
        </p:blipFill>
        <p:spPr>
          <a:xfrm>
            <a:off x="5262997" y="2043803"/>
            <a:ext cx="3045600" cy="1536740"/>
          </a:xfrm>
          <a:prstGeom prst="rect">
            <a:avLst/>
          </a:prstGeom>
        </p:spPr>
      </p:pic>
      <p:pic>
        <p:nvPicPr>
          <p:cNvPr id="21" name="Рисунок 20">
            <a:extLst>
              <a:ext uri="{FF2B5EF4-FFF2-40B4-BE49-F238E27FC236}">
                <a16:creationId xmlns:a16="http://schemas.microsoft.com/office/drawing/2014/main" id="{504FABD2-05FF-4EC2-9DCB-ADB72488F924}"/>
              </a:ext>
            </a:extLst>
          </p:cNvPr>
          <p:cNvPicPr>
            <a:picLocks noChangeAspect="1"/>
          </p:cNvPicPr>
          <p:nvPr/>
        </p:nvPicPr>
        <p:blipFill rotWithShape="1">
          <a:blip r:embed="rId12"/>
          <a:srcRect t="-933" r="33722"/>
          <a:stretch/>
        </p:blipFill>
        <p:spPr>
          <a:xfrm>
            <a:off x="5262997" y="5258334"/>
            <a:ext cx="3045600" cy="1485226"/>
          </a:xfrm>
          <a:prstGeom prst="rect">
            <a:avLst/>
          </a:prstGeom>
        </p:spPr>
      </p:pic>
    </p:spTree>
    <p:extLst>
      <p:ext uri="{BB962C8B-B14F-4D97-AF65-F5344CB8AC3E}">
        <p14:creationId xmlns:p14="http://schemas.microsoft.com/office/powerpoint/2010/main" val="3831005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885825"/>
          </a:xfrm>
          <a:prstGeom prst="rect">
            <a:avLst/>
          </a:prstGeom>
        </p:spPr>
      </p:pic>
      <p:pic>
        <p:nvPicPr>
          <p:cNvPr id="24" name="Рисунок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821" y="85725"/>
            <a:ext cx="684334" cy="684334"/>
          </a:xfrm>
          <a:prstGeom prst="rect">
            <a:avLst/>
          </a:prstGeom>
        </p:spPr>
      </p:pic>
      <p:sp>
        <p:nvSpPr>
          <p:cNvPr id="2" name="Заголовок 1"/>
          <p:cNvSpPr>
            <a:spLocks noGrp="1"/>
          </p:cNvSpPr>
          <p:nvPr>
            <p:ph type="title"/>
          </p:nvPr>
        </p:nvSpPr>
        <p:spPr>
          <a:xfrm>
            <a:off x="838200" y="175847"/>
            <a:ext cx="10515600" cy="582856"/>
          </a:xfrm>
        </p:spPr>
        <p:txBody>
          <a:bodyPr>
            <a:noAutofit/>
          </a:bodyPr>
          <a:lstStyle/>
          <a:p>
            <a:pPr algn="ctr"/>
            <a:r>
              <a:rPr lang="ru-RU" sz="2000" b="1" dirty="0">
                <a:solidFill>
                  <a:schemeClr val="bg1"/>
                </a:solidFill>
                <a:latin typeface="Roboto" panose="02000000000000000000" pitchFamily="2" charset="0"/>
                <a:ea typeface="Roboto" panose="02000000000000000000" pitchFamily="2" charset="0"/>
              </a:rPr>
              <a:t>КАЛЕНДАРЬ СОБЫТИЙ «ЛЕТО-2020»</a:t>
            </a:r>
          </a:p>
        </p:txBody>
      </p:sp>
      <p:sp>
        <p:nvSpPr>
          <p:cNvPr id="26" name="TextBox 25">
            <a:extLst>
              <a:ext uri="{FF2B5EF4-FFF2-40B4-BE49-F238E27FC236}">
                <a16:creationId xmlns:a16="http://schemas.microsoft.com/office/drawing/2014/main" id="{2A361078-5229-4215-9777-66573E50965A}"/>
              </a:ext>
            </a:extLst>
          </p:cNvPr>
          <p:cNvSpPr txBox="1"/>
          <p:nvPr/>
        </p:nvSpPr>
        <p:spPr>
          <a:xfrm>
            <a:off x="7225173" y="1061672"/>
            <a:ext cx="4501489" cy="707886"/>
          </a:xfrm>
          <a:prstGeom prst="rect">
            <a:avLst/>
          </a:prstGeom>
          <a:noFill/>
        </p:spPr>
        <p:txBody>
          <a:bodyPr wrap="none" rtlCol="0">
            <a:spAutoFit/>
          </a:bodyPr>
          <a:lstStyle/>
          <a:p>
            <a:pPr algn="ctr"/>
            <a:r>
              <a:rPr lang="ru-RU" sz="4000" b="1" dirty="0">
                <a:ln w="19050">
                  <a:solidFill>
                    <a:srgbClr val="198AFF"/>
                  </a:solidFill>
                </a:ln>
                <a:noFill/>
              </a:rPr>
              <a:t>ИЮЛЬ-АВГУСТ 2020</a:t>
            </a:r>
          </a:p>
        </p:txBody>
      </p:sp>
      <p:pic>
        <p:nvPicPr>
          <p:cNvPr id="9" name="Рисунок 8">
            <a:extLst>
              <a:ext uri="{FF2B5EF4-FFF2-40B4-BE49-F238E27FC236}">
                <a16:creationId xmlns:a16="http://schemas.microsoft.com/office/drawing/2014/main" id="{CF561257-E44E-4075-A6F4-839106731B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999" y="2050741"/>
            <a:ext cx="4501489" cy="4501489"/>
          </a:xfrm>
          <a:prstGeom prst="rect">
            <a:avLst/>
          </a:prstGeom>
          <a:ln>
            <a:noFill/>
          </a:ln>
          <a:effectLst>
            <a:outerShdw blurRad="292100" dist="139700" dir="2700000" algn="tl" rotWithShape="0">
              <a:srgbClr val="333333">
                <a:alpha val="65000"/>
              </a:srgbClr>
            </a:outerShdw>
          </a:effectLst>
        </p:spPr>
      </p:pic>
      <p:pic>
        <p:nvPicPr>
          <p:cNvPr id="10" name="Рисунок 9">
            <a:extLst>
              <a:ext uri="{FF2B5EF4-FFF2-40B4-BE49-F238E27FC236}">
                <a16:creationId xmlns:a16="http://schemas.microsoft.com/office/drawing/2014/main" id="{4BF8EBC6-AC9D-4B2E-976A-3F7ECF7EB1AB}"/>
              </a:ext>
            </a:extLst>
          </p:cNvPr>
          <p:cNvPicPr>
            <a:picLocks noChangeAspect="1"/>
          </p:cNvPicPr>
          <p:nvPr/>
        </p:nvPicPr>
        <p:blipFill>
          <a:blip r:embed="rId5"/>
          <a:stretch>
            <a:fillRect/>
          </a:stretch>
        </p:blipFill>
        <p:spPr>
          <a:xfrm>
            <a:off x="314418" y="934550"/>
            <a:ext cx="1242525" cy="1008170"/>
          </a:xfrm>
          <a:prstGeom prst="rect">
            <a:avLst/>
          </a:prstGeom>
        </p:spPr>
      </p:pic>
      <p:pic>
        <p:nvPicPr>
          <p:cNvPr id="11" name="Рисунок 10">
            <a:extLst>
              <a:ext uri="{FF2B5EF4-FFF2-40B4-BE49-F238E27FC236}">
                <a16:creationId xmlns:a16="http://schemas.microsoft.com/office/drawing/2014/main" id="{DA80742C-C5D9-45B1-BF75-7F6FA247D8A0}"/>
              </a:ext>
            </a:extLst>
          </p:cNvPr>
          <p:cNvPicPr>
            <a:picLocks noChangeAspect="1"/>
          </p:cNvPicPr>
          <p:nvPr/>
        </p:nvPicPr>
        <p:blipFill>
          <a:blip r:embed="rId6"/>
          <a:stretch>
            <a:fillRect/>
          </a:stretch>
        </p:blipFill>
        <p:spPr>
          <a:xfrm>
            <a:off x="1802434" y="929930"/>
            <a:ext cx="1245176" cy="1008000"/>
          </a:xfrm>
          <a:prstGeom prst="rect">
            <a:avLst/>
          </a:prstGeom>
        </p:spPr>
      </p:pic>
      <p:pic>
        <p:nvPicPr>
          <p:cNvPr id="12" name="Рисунок 11">
            <a:extLst>
              <a:ext uri="{FF2B5EF4-FFF2-40B4-BE49-F238E27FC236}">
                <a16:creationId xmlns:a16="http://schemas.microsoft.com/office/drawing/2014/main" id="{0D84AE45-28B5-4A5F-8DA6-7AE26BA76480}"/>
              </a:ext>
            </a:extLst>
          </p:cNvPr>
          <p:cNvPicPr>
            <a:picLocks noChangeAspect="1"/>
          </p:cNvPicPr>
          <p:nvPr/>
        </p:nvPicPr>
        <p:blipFill>
          <a:blip r:embed="rId7"/>
          <a:stretch>
            <a:fillRect/>
          </a:stretch>
        </p:blipFill>
        <p:spPr>
          <a:xfrm>
            <a:off x="3291443" y="929930"/>
            <a:ext cx="1267840" cy="1008000"/>
          </a:xfrm>
          <a:prstGeom prst="rect">
            <a:avLst/>
          </a:prstGeom>
        </p:spPr>
      </p:pic>
      <p:pic>
        <p:nvPicPr>
          <p:cNvPr id="16" name="Объект 15">
            <a:extLst>
              <a:ext uri="{FF2B5EF4-FFF2-40B4-BE49-F238E27FC236}">
                <a16:creationId xmlns:a16="http://schemas.microsoft.com/office/drawing/2014/main" id="{82DC9828-298D-477A-8C73-6D763A330EAD}"/>
              </a:ext>
            </a:extLst>
          </p:cNvPr>
          <p:cNvPicPr>
            <a:picLocks noGrp="1" noChangeAspect="1"/>
          </p:cNvPicPr>
          <p:nvPr>
            <p:ph idx="1"/>
          </p:nvPr>
        </p:nvPicPr>
        <p:blipFill>
          <a:blip r:embed="rId8" cstate="print">
            <a:extLst>
              <a:ext uri="{28A0092B-C50C-407E-A947-70E740481C1C}">
                <a14:useLocalDpi xmlns:a14="http://schemas.microsoft.com/office/drawing/2010/main" val="0"/>
              </a:ext>
            </a:extLst>
          </a:blip>
          <a:stretch>
            <a:fillRect/>
          </a:stretch>
        </p:blipFill>
        <p:spPr>
          <a:xfrm>
            <a:off x="1115774" y="2125816"/>
            <a:ext cx="4351338" cy="4351338"/>
          </a:xfrm>
        </p:spPr>
      </p:pic>
    </p:spTree>
    <p:extLst>
      <p:ext uri="{BB962C8B-B14F-4D97-AF65-F5344CB8AC3E}">
        <p14:creationId xmlns:p14="http://schemas.microsoft.com/office/powerpoint/2010/main" val="23965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885825"/>
          </a:xfrm>
          <a:prstGeom prst="rect">
            <a:avLst/>
          </a:prstGeom>
        </p:spPr>
      </p:pic>
      <p:pic>
        <p:nvPicPr>
          <p:cNvPr id="24" name="Рисунок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821" y="85725"/>
            <a:ext cx="684334" cy="684334"/>
          </a:xfrm>
          <a:prstGeom prst="rect">
            <a:avLst/>
          </a:prstGeom>
        </p:spPr>
      </p:pic>
      <p:sp>
        <p:nvSpPr>
          <p:cNvPr id="2" name="Заголовок 1"/>
          <p:cNvSpPr>
            <a:spLocks noGrp="1"/>
          </p:cNvSpPr>
          <p:nvPr>
            <p:ph type="title"/>
          </p:nvPr>
        </p:nvSpPr>
        <p:spPr>
          <a:xfrm>
            <a:off x="1214111" y="210060"/>
            <a:ext cx="10515600" cy="582856"/>
          </a:xfrm>
        </p:spPr>
        <p:txBody>
          <a:bodyPr>
            <a:noAutofit/>
          </a:bodyPr>
          <a:lstStyle/>
          <a:p>
            <a:pPr algn="ctr"/>
            <a:r>
              <a:rPr lang="ru-RU" sz="2000" b="1" dirty="0">
                <a:solidFill>
                  <a:schemeClr val="bg1"/>
                </a:solidFill>
                <a:latin typeface="Roboto" panose="02000000000000000000" pitchFamily="2" charset="0"/>
                <a:ea typeface="Roboto" panose="02000000000000000000" pitchFamily="2" charset="0"/>
              </a:rPr>
              <a:t>РЕГИОНАЛЬНЫЙ ЦЕНТР ВЫЯВЛЕНИЯ И ПОДДЕРЖКИ ОДАРЕННЫХ ДЕТЕЙ </a:t>
            </a:r>
            <a:br>
              <a:rPr lang="ru-RU" sz="2000" b="1" dirty="0">
                <a:solidFill>
                  <a:schemeClr val="bg1"/>
                </a:solidFill>
                <a:latin typeface="Roboto" panose="02000000000000000000" pitchFamily="2" charset="0"/>
                <a:ea typeface="Roboto" panose="02000000000000000000" pitchFamily="2" charset="0"/>
              </a:rPr>
            </a:br>
            <a:r>
              <a:rPr lang="ru-RU" sz="2000" b="1" dirty="0">
                <a:solidFill>
                  <a:schemeClr val="bg1"/>
                </a:solidFill>
                <a:latin typeface="Roboto" panose="02000000000000000000" pitchFamily="2" charset="0"/>
                <a:ea typeface="Roboto" panose="02000000000000000000" pitchFamily="2" charset="0"/>
              </a:rPr>
              <a:t>В РЕСПУБЛИКЕ САХА (ЯКУТИЯ)</a:t>
            </a:r>
          </a:p>
        </p:txBody>
      </p:sp>
      <p:sp>
        <p:nvSpPr>
          <p:cNvPr id="12" name="TextBox 11"/>
          <p:cNvSpPr txBox="1"/>
          <p:nvPr/>
        </p:nvSpPr>
        <p:spPr>
          <a:xfrm>
            <a:off x="5658508" y="1004328"/>
            <a:ext cx="6228821" cy="707886"/>
          </a:xfrm>
          <a:prstGeom prst="rect">
            <a:avLst/>
          </a:prstGeom>
          <a:noFill/>
        </p:spPr>
        <p:txBody>
          <a:bodyPr wrap="none" rtlCol="0">
            <a:spAutoFit/>
          </a:bodyPr>
          <a:lstStyle/>
          <a:p>
            <a:pPr algn="ctr"/>
            <a:r>
              <a:rPr lang="ru-RU" sz="4000" b="1" dirty="0">
                <a:ln w="19050">
                  <a:solidFill>
                    <a:srgbClr val="198AFF"/>
                  </a:solidFill>
                </a:ln>
                <a:noFill/>
              </a:rPr>
              <a:t> с 15 июня по 10 июля 2020</a:t>
            </a:r>
          </a:p>
        </p:txBody>
      </p:sp>
      <p:pic>
        <p:nvPicPr>
          <p:cNvPr id="3074" name="Picture 2" descr="http://keskil14.ru/wp-content/uploads/2019/07/bp3.jpg"/>
          <p:cNvPicPr>
            <a:picLocks noChangeAspect="1" noChangeArrowheads="1"/>
          </p:cNvPicPr>
          <p:nvPr/>
        </p:nvPicPr>
        <p:blipFill>
          <a:blip r:embed="rId4" cstate="print"/>
          <a:srcRect/>
          <a:stretch>
            <a:fillRect/>
          </a:stretch>
        </p:blipFill>
        <p:spPr bwMode="auto">
          <a:xfrm>
            <a:off x="430996" y="4616067"/>
            <a:ext cx="2287579" cy="1715684"/>
          </a:xfrm>
          <a:prstGeom prst="rect">
            <a:avLst/>
          </a:prstGeom>
          <a:noFill/>
        </p:spPr>
      </p:pic>
      <p:pic>
        <p:nvPicPr>
          <p:cNvPr id="3076" name="Picture 4" descr="http://keskil14.ru/wp-content/uploads/2019/07/istoriya.jpg"/>
          <p:cNvPicPr>
            <a:picLocks noChangeAspect="1" noChangeArrowheads="1"/>
          </p:cNvPicPr>
          <p:nvPr/>
        </p:nvPicPr>
        <p:blipFill>
          <a:blip r:embed="rId5" cstate="print"/>
          <a:srcRect/>
          <a:stretch>
            <a:fillRect/>
          </a:stretch>
        </p:blipFill>
        <p:spPr bwMode="auto">
          <a:xfrm>
            <a:off x="2887758" y="4631142"/>
            <a:ext cx="2257119" cy="1691335"/>
          </a:xfrm>
          <a:prstGeom prst="rect">
            <a:avLst/>
          </a:prstGeom>
          <a:noFill/>
        </p:spPr>
      </p:pic>
      <p:pic>
        <p:nvPicPr>
          <p:cNvPr id="3078" name="Picture 6" descr="http://keskil14.ru/wp-content/uploads/2019/07/6.jpg"/>
          <p:cNvPicPr>
            <a:picLocks noChangeAspect="1" noChangeArrowheads="1"/>
          </p:cNvPicPr>
          <p:nvPr/>
        </p:nvPicPr>
        <p:blipFill>
          <a:blip r:embed="rId6" cstate="print"/>
          <a:srcRect/>
          <a:stretch>
            <a:fillRect/>
          </a:stretch>
        </p:blipFill>
        <p:spPr bwMode="auto">
          <a:xfrm>
            <a:off x="9332623" y="4633968"/>
            <a:ext cx="2257122" cy="1692842"/>
          </a:xfrm>
          <a:prstGeom prst="rect">
            <a:avLst/>
          </a:prstGeom>
          <a:noFill/>
        </p:spPr>
      </p:pic>
      <p:pic>
        <p:nvPicPr>
          <p:cNvPr id="3080" name="Picture 8" descr="http://keskil14.ru/wp-content/uploads/2019/07/vika1.jpg"/>
          <p:cNvPicPr>
            <a:picLocks noChangeAspect="1" noChangeArrowheads="1"/>
          </p:cNvPicPr>
          <p:nvPr/>
        </p:nvPicPr>
        <p:blipFill>
          <a:blip r:embed="rId7" cstate="print"/>
          <a:srcRect/>
          <a:stretch>
            <a:fillRect/>
          </a:stretch>
        </p:blipFill>
        <p:spPr bwMode="auto">
          <a:xfrm>
            <a:off x="7798105" y="4627083"/>
            <a:ext cx="1351256" cy="1663547"/>
          </a:xfrm>
          <a:prstGeom prst="rect">
            <a:avLst/>
          </a:prstGeom>
          <a:noFill/>
        </p:spPr>
      </p:pic>
      <p:pic>
        <p:nvPicPr>
          <p:cNvPr id="3082" name="Picture 10" descr="http://keskil14.ru/wp-content/uploads/2019/07/IMG_20190720_095551.jpg"/>
          <p:cNvPicPr>
            <a:picLocks noChangeAspect="1" noChangeArrowheads="1"/>
          </p:cNvPicPr>
          <p:nvPr/>
        </p:nvPicPr>
        <p:blipFill>
          <a:blip r:embed="rId8" cstate="print"/>
          <a:srcRect/>
          <a:stretch>
            <a:fillRect/>
          </a:stretch>
        </p:blipFill>
        <p:spPr bwMode="auto">
          <a:xfrm>
            <a:off x="5355536" y="4627084"/>
            <a:ext cx="2232751" cy="1674564"/>
          </a:xfrm>
          <a:prstGeom prst="rect">
            <a:avLst/>
          </a:prstGeom>
          <a:noFill/>
        </p:spPr>
      </p:pic>
      <p:sp>
        <p:nvSpPr>
          <p:cNvPr id="13" name="TextBox 12"/>
          <p:cNvSpPr txBox="1"/>
          <p:nvPr/>
        </p:nvSpPr>
        <p:spPr>
          <a:xfrm>
            <a:off x="528810" y="2068322"/>
            <a:ext cx="11204154" cy="2308324"/>
          </a:xfrm>
          <a:prstGeom prst="rect">
            <a:avLst/>
          </a:prstGeom>
          <a:noFill/>
        </p:spPr>
        <p:txBody>
          <a:bodyPr wrap="square" rtlCol="0">
            <a:spAutoFit/>
          </a:bodyPr>
          <a:lstStyle/>
          <a:p>
            <a:pPr marL="0" lvl="2"/>
            <a:r>
              <a:rPr lang="ru-RU" sz="2400" b="1" dirty="0">
                <a:solidFill>
                  <a:srgbClr val="FF0000"/>
                </a:solidFill>
              </a:rPr>
              <a:t>Цель ЯМИШ</a:t>
            </a:r>
            <a:r>
              <a:rPr lang="ru-RU" sz="2400" dirty="0">
                <a:solidFill>
                  <a:schemeClr val="accent1">
                    <a:lumMod val="75000"/>
                  </a:schemeClr>
                </a:solidFill>
              </a:rPr>
              <a:t>– </a:t>
            </a:r>
            <a:r>
              <a:rPr lang="ru-RU" sz="2400" b="1" dirty="0">
                <a:solidFill>
                  <a:srgbClr val="198AFF"/>
                </a:solidFill>
              </a:rPr>
              <a:t>развитие научно-технического творчества и проектно-исследовательской деятельности школьников и молодежи</a:t>
            </a:r>
          </a:p>
          <a:p>
            <a:pPr marL="0" lvl="2"/>
            <a:r>
              <a:rPr lang="ru-RU" sz="2400" b="1" dirty="0">
                <a:solidFill>
                  <a:srgbClr val="FF0000"/>
                </a:solidFill>
              </a:rPr>
              <a:t>Организатор: </a:t>
            </a:r>
            <a:r>
              <a:rPr lang="ru-RU" sz="2400" b="1" dirty="0">
                <a:solidFill>
                  <a:srgbClr val="198AFF"/>
                </a:solidFill>
              </a:rPr>
              <a:t>ГАУ ДО РС (Я) «Малая академия наук»</a:t>
            </a:r>
          </a:p>
          <a:p>
            <a:r>
              <a:rPr lang="ru-RU" sz="2400" b="1" dirty="0">
                <a:solidFill>
                  <a:srgbClr val="FF0000"/>
                </a:solidFill>
              </a:rPr>
              <a:t>Участники: </a:t>
            </a:r>
            <a:r>
              <a:rPr lang="ru-RU" sz="2400" b="1" dirty="0">
                <a:solidFill>
                  <a:srgbClr val="198AFF"/>
                </a:solidFill>
              </a:rPr>
              <a:t>учащиеся средних и старших классов (возраст от 13 до 17 лет)</a:t>
            </a:r>
          </a:p>
          <a:p>
            <a:r>
              <a:rPr lang="ru-RU" sz="2400" b="1" dirty="0" err="1">
                <a:solidFill>
                  <a:srgbClr val="FF0000"/>
                </a:solidFill>
              </a:rPr>
              <a:t>Тьюторы</a:t>
            </a:r>
            <a:r>
              <a:rPr lang="ru-RU" sz="2400" b="1" dirty="0">
                <a:solidFill>
                  <a:srgbClr val="FF0000"/>
                </a:solidFill>
              </a:rPr>
              <a:t>: </a:t>
            </a:r>
            <a:r>
              <a:rPr lang="ru-RU" sz="2400" b="1" dirty="0">
                <a:solidFill>
                  <a:srgbClr val="198AFF"/>
                </a:solidFill>
              </a:rPr>
              <a:t>молодые ученые</a:t>
            </a:r>
          </a:p>
          <a:p>
            <a:r>
              <a:rPr lang="ru-RU" sz="2400" b="1" dirty="0">
                <a:solidFill>
                  <a:srgbClr val="FF0000"/>
                </a:solidFill>
              </a:rPr>
              <a:t>Форма проведения: </a:t>
            </a:r>
            <a:r>
              <a:rPr lang="ru-RU" sz="2400" b="1" dirty="0">
                <a:solidFill>
                  <a:srgbClr val="198AFF"/>
                </a:solidFill>
              </a:rPr>
              <a:t>дистанционно-очная</a:t>
            </a:r>
            <a:r>
              <a:rPr lang="ru-RU" sz="2400" dirty="0">
                <a:solidFill>
                  <a:srgbClr val="198AFF"/>
                </a:solidFill>
              </a:rPr>
              <a:t> </a:t>
            </a:r>
          </a:p>
        </p:txBody>
      </p:sp>
      <p:pic>
        <p:nvPicPr>
          <p:cNvPr id="3087" name="Picture 15" descr="C:\Users\PLK\Desktop\ЯМИШ 2020\5aa94b17-d53f-47ad-9e6b-388ad14a908b.jpg"/>
          <p:cNvPicPr>
            <a:picLocks noChangeAspect="1" noChangeArrowheads="1"/>
          </p:cNvPicPr>
          <p:nvPr/>
        </p:nvPicPr>
        <p:blipFill>
          <a:blip r:embed="rId9" cstate="print"/>
          <a:srcRect l="14422" t="26469" r="14824" b="23909"/>
          <a:stretch>
            <a:fillRect/>
          </a:stretch>
        </p:blipFill>
        <p:spPr bwMode="auto">
          <a:xfrm>
            <a:off x="1465244" y="914399"/>
            <a:ext cx="2159306" cy="1131066"/>
          </a:xfrm>
          <a:prstGeom prst="rect">
            <a:avLst/>
          </a:prstGeom>
          <a:noFill/>
        </p:spPr>
      </p:pic>
    </p:spTree>
    <p:extLst>
      <p:ext uri="{BB962C8B-B14F-4D97-AF65-F5344CB8AC3E}">
        <p14:creationId xmlns:p14="http://schemas.microsoft.com/office/powerpoint/2010/main" val="42480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885825"/>
          </a:xfrm>
          <a:prstGeom prst="rect">
            <a:avLst/>
          </a:prstGeom>
        </p:spPr>
      </p:pic>
      <p:pic>
        <p:nvPicPr>
          <p:cNvPr id="24" name="Рисунок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821" y="85725"/>
            <a:ext cx="684334" cy="684334"/>
          </a:xfrm>
          <a:prstGeom prst="rect">
            <a:avLst/>
          </a:prstGeom>
        </p:spPr>
      </p:pic>
      <p:sp>
        <p:nvSpPr>
          <p:cNvPr id="2" name="Заголовок 1"/>
          <p:cNvSpPr>
            <a:spLocks noGrp="1"/>
          </p:cNvSpPr>
          <p:nvPr>
            <p:ph type="title"/>
          </p:nvPr>
        </p:nvSpPr>
        <p:spPr>
          <a:xfrm>
            <a:off x="838200" y="175847"/>
            <a:ext cx="10515600" cy="582856"/>
          </a:xfrm>
        </p:spPr>
        <p:txBody>
          <a:bodyPr>
            <a:noAutofit/>
          </a:bodyPr>
          <a:lstStyle/>
          <a:p>
            <a:pPr algn="ctr"/>
            <a:r>
              <a:rPr lang="ru-RU" sz="2000" b="1" dirty="0">
                <a:solidFill>
                  <a:schemeClr val="bg1"/>
                </a:solidFill>
                <a:latin typeface="Roboto" panose="02000000000000000000" pitchFamily="2" charset="0"/>
                <a:ea typeface="Roboto" panose="02000000000000000000" pitchFamily="2" charset="0"/>
              </a:rPr>
              <a:t>ЯКУТСКАЯ МЕЖДУНАРОДНАЯ ИССЛЕДОВАТЕЛЬСКАЯ ШКОЛА </a:t>
            </a:r>
          </a:p>
        </p:txBody>
      </p:sp>
      <p:sp>
        <p:nvSpPr>
          <p:cNvPr id="12" name="TextBox 11"/>
          <p:cNvSpPr txBox="1"/>
          <p:nvPr/>
        </p:nvSpPr>
        <p:spPr>
          <a:xfrm>
            <a:off x="5658508" y="960260"/>
            <a:ext cx="6228821" cy="707886"/>
          </a:xfrm>
          <a:prstGeom prst="rect">
            <a:avLst/>
          </a:prstGeom>
          <a:noFill/>
        </p:spPr>
        <p:txBody>
          <a:bodyPr wrap="none" rtlCol="0">
            <a:spAutoFit/>
          </a:bodyPr>
          <a:lstStyle/>
          <a:p>
            <a:pPr algn="ctr"/>
            <a:r>
              <a:rPr lang="ru-RU" sz="4000" b="1" dirty="0">
                <a:ln w="19050">
                  <a:solidFill>
                    <a:srgbClr val="198AFF"/>
                  </a:solidFill>
                </a:ln>
                <a:noFill/>
              </a:rPr>
              <a:t> с 15 июня по 10 июля 2020</a:t>
            </a:r>
          </a:p>
        </p:txBody>
      </p:sp>
      <p:pic>
        <p:nvPicPr>
          <p:cNvPr id="14" name="Picture 6" descr="https://thumb.cloud.mail.ru/weblink/thumb/xw1/4cgM/4PaYpY6pQ/%D0%9C%D0%B5%D1%80%D0%BE%D0%BF%D1%80%D0%B8%D1%8F%D1%82%D0%B8%D1%8F%20%D0%9C%D0%90%D0%9D/%D0%AF%D0%9C%D0%98%D0%A8%203/%D1%84%D0%BE%D1%82%D0%BE/YIRS%20%D1%84%D0%BE%D1%82%D0%BE/YIRS/%D1%82%D1%83%D1%80%D0%B8%D0%B7%D0%BC/5fc38311-d039-4d0b-b404-b388dd764120.JPG?x-email=panna_74%40mail.ru"/>
          <p:cNvPicPr>
            <a:picLocks noChangeAspect="1" noChangeArrowheads="1"/>
          </p:cNvPicPr>
          <p:nvPr/>
        </p:nvPicPr>
        <p:blipFill>
          <a:blip r:embed="rId4" cstate="print"/>
          <a:srcRect/>
          <a:stretch>
            <a:fillRect/>
          </a:stretch>
        </p:blipFill>
        <p:spPr bwMode="auto">
          <a:xfrm>
            <a:off x="9590733" y="1817782"/>
            <a:ext cx="1806766" cy="1355075"/>
          </a:xfrm>
          <a:prstGeom prst="rect">
            <a:avLst/>
          </a:prstGeom>
          <a:noFill/>
        </p:spPr>
      </p:pic>
      <p:pic>
        <p:nvPicPr>
          <p:cNvPr id="15" name="Picture 4" descr="https://thumb.cloud.mail.ru/weblink/thumb/xw1/4cgM/4PaYpY6pQ/%D0%9C%D0%B5%D1%80%D0%BE%D0%BF%D1%80%D0%B8%D1%8F%D1%82%D0%B8%D1%8F%20%D0%9C%D0%90%D0%9D/%D0%AF%D0%9C%D0%98%D0%A8%203/%D1%84%D0%BE%D1%82%D0%BE/YIRS%20%D1%84%D0%BE%D1%82%D0%BE/YIRS/%D1%81%D0%B5%D0%BB%D0%BE%20%D0%BE%D0%B9/IMG_20190722_145644.jpg?x-email=panna_74%40mail.ru"/>
          <p:cNvPicPr>
            <a:picLocks noChangeAspect="1" noChangeArrowheads="1"/>
          </p:cNvPicPr>
          <p:nvPr/>
        </p:nvPicPr>
        <p:blipFill>
          <a:blip r:embed="rId5" cstate="print"/>
          <a:srcRect/>
          <a:stretch>
            <a:fillRect/>
          </a:stretch>
        </p:blipFill>
        <p:spPr bwMode="auto">
          <a:xfrm>
            <a:off x="9586019" y="3281870"/>
            <a:ext cx="1816439" cy="1362330"/>
          </a:xfrm>
          <a:prstGeom prst="rect">
            <a:avLst/>
          </a:prstGeom>
          <a:noFill/>
        </p:spPr>
      </p:pic>
      <p:pic>
        <p:nvPicPr>
          <p:cNvPr id="16" name="Picture 2" descr="https://thumb.cloud.mail.ru/weblink/thumb/xw1/4cgM/4PaYpY6pQ/%D0%9C%D0%B5%D1%80%D0%BE%D0%BF%D1%80%D0%B8%D1%8F%D1%82%D0%B8%D1%8F%20%D0%9C%D0%90%D0%9D/%D0%AF%D0%9C%D0%98%D0%A8%203/%D1%84%D0%BE%D1%82%D0%BE/YIRS%20%D1%84%D0%BE%D1%82%D0%BE/YIRS/%D0%B8%D1%81%D1%82%D0%BE%D1%80%D0%B8%D1%8F/IMG_20190720_173525.jpg?x-email=panna_74%40mail.ru"/>
          <p:cNvPicPr>
            <a:picLocks noChangeAspect="1" noChangeArrowheads="1"/>
          </p:cNvPicPr>
          <p:nvPr/>
        </p:nvPicPr>
        <p:blipFill>
          <a:blip r:embed="rId6" cstate="print"/>
          <a:srcRect l="5462" t="20876" r="3804" b="3018"/>
          <a:stretch>
            <a:fillRect/>
          </a:stretch>
        </p:blipFill>
        <p:spPr bwMode="auto">
          <a:xfrm>
            <a:off x="9441457" y="4803354"/>
            <a:ext cx="2170321" cy="1365330"/>
          </a:xfrm>
          <a:prstGeom prst="rect">
            <a:avLst/>
          </a:prstGeom>
          <a:noFill/>
        </p:spPr>
      </p:pic>
      <p:graphicFrame>
        <p:nvGraphicFramePr>
          <p:cNvPr id="17" name="Схема 16"/>
          <p:cNvGraphicFramePr/>
          <p:nvPr>
            <p:extLst>
              <p:ext uri="{D42A27DB-BD31-4B8C-83A1-F6EECF244321}">
                <p14:modId xmlns:p14="http://schemas.microsoft.com/office/powerpoint/2010/main" val="1456931505"/>
              </p:ext>
            </p:extLst>
          </p:nvPr>
        </p:nvGraphicFramePr>
        <p:xfrm>
          <a:off x="517793" y="1751678"/>
          <a:ext cx="8945696" cy="50181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9" name="Picture 15" descr="C:\Users\PLK\Desktop\ЯМИШ 2020\5aa94b17-d53f-47ad-9e6b-388ad14a908b.jpg"/>
          <p:cNvPicPr>
            <a:picLocks noChangeAspect="1" noChangeArrowheads="1"/>
          </p:cNvPicPr>
          <p:nvPr/>
        </p:nvPicPr>
        <p:blipFill>
          <a:blip r:embed="rId12" cstate="print"/>
          <a:srcRect l="14422" t="26469" r="14824" b="23909"/>
          <a:stretch>
            <a:fillRect/>
          </a:stretch>
        </p:blipFill>
        <p:spPr bwMode="auto">
          <a:xfrm>
            <a:off x="1366092" y="924892"/>
            <a:ext cx="1487276" cy="779050"/>
          </a:xfrm>
          <a:prstGeom prst="rect">
            <a:avLst/>
          </a:prstGeom>
          <a:noFill/>
        </p:spPr>
      </p:pic>
    </p:spTree>
    <p:extLst>
      <p:ext uri="{BB962C8B-B14F-4D97-AF65-F5344CB8AC3E}">
        <p14:creationId xmlns:p14="http://schemas.microsoft.com/office/powerpoint/2010/main" val="1541507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t="5559" r="26406" b="8900"/>
          <a:stretch/>
        </p:blipFill>
        <p:spPr>
          <a:xfrm>
            <a:off x="6035862" y="1771649"/>
            <a:ext cx="6029875" cy="4670093"/>
          </a:xfrm>
          <a:prstGeom prst="rect">
            <a:avLst/>
          </a:prstGeom>
        </p:spPr>
      </p:pic>
      <p:pic>
        <p:nvPicPr>
          <p:cNvPr id="23" name="Рисунок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885825"/>
          </a:xfrm>
          <a:prstGeom prst="rect">
            <a:avLst/>
          </a:prstGeom>
        </p:spPr>
      </p:pic>
      <p:pic>
        <p:nvPicPr>
          <p:cNvPr id="24" name="Рисунок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821" y="85725"/>
            <a:ext cx="684334" cy="684334"/>
          </a:xfrm>
          <a:prstGeom prst="rect">
            <a:avLst/>
          </a:prstGeom>
        </p:spPr>
      </p:pic>
      <p:sp>
        <p:nvSpPr>
          <p:cNvPr id="2" name="Заголовок 1"/>
          <p:cNvSpPr>
            <a:spLocks noGrp="1"/>
          </p:cNvSpPr>
          <p:nvPr>
            <p:ph type="title"/>
          </p:nvPr>
        </p:nvSpPr>
        <p:spPr>
          <a:xfrm>
            <a:off x="838200" y="175847"/>
            <a:ext cx="10515600" cy="582856"/>
          </a:xfrm>
        </p:spPr>
        <p:txBody>
          <a:bodyPr>
            <a:noAutofit/>
          </a:bodyPr>
          <a:lstStyle/>
          <a:p>
            <a:pPr algn="ctr"/>
            <a:r>
              <a:rPr lang="ru-RU" sz="2000" b="1" dirty="0">
                <a:solidFill>
                  <a:schemeClr val="bg1"/>
                </a:solidFill>
                <a:latin typeface="Roboto" panose="02000000000000000000" pitchFamily="2" charset="0"/>
                <a:ea typeface="Roboto" panose="02000000000000000000" pitchFamily="2" charset="0"/>
              </a:rPr>
              <a:t>ЯКУТСКАЯ ИССЛЕДОВАТЕЛЬСКАЯ ШКОЛА </a:t>
            </a:r>
          </a:p>
        </p:txBody>
      </p:sp>
      <p:sp>
        <p:nvSpPr>
          <p:cNvPr id="15" name="Объект 14">
            <a:extLst>
              <a:ext uri="{FF2B5EF4-FFF2-40B4-BE49-F238E27FC236}">
                <a16:creationId xmlns:a16="http://schemas.microsoft.com/office/drawing/2014/main" id="{7915DF01-9D4D-4F70-A83B-0DE6DA1252EA}"/>
              </a:ext>
            </a:extLst>
          </p:cNvPr>
          <p:cNvSpPr>
            <a:spLocks noGrp="1"/>
          </p:cNvSpPr>
          <p:nvPr>
            <p:ph idx="1"/>
          </p:nvPr>
        </p:nvSpPr>
        <p:spPr>
          <a:xfrm>
            <a:off x="467135" y="1593711"/>
            <a:ext cx="5179064" cy="5120987"/>
          </a:xfrm>
        </p:spPr>
        <p:txBody>
          <a:bodyPr>
            <a:normAutofit/>
          </a:bodyPr>
          <a:lstStyle/>
          <a:p>
            <a:pPr marL="0" lvl="0" indent="0" defTabSz="577850">
              <a:spcBef>
                <a:spcPct val="0"/>
              </a:spcBef>
              <a:spcAft>
                <a:spcPct val="35000"/>
              </a:spcAft>
              <a:buNone/>
            </a:pPr>
            <a:r>
              <a:rPr lang="ru-RU" b="1" dirty="0">
                <a:solidFill>
                  <a:srgbClr val="FF0000"/>
                </a:solidFill>
              </a:rPr>
              <a:t>Уникальный дистанционный образовательный проект для школьников </a:t>
            </a:r>
          </a:p>
          <a:p>
            <a:pPr marL="0" lvl="0" indent="0" defTabSz="577850">
              <a:lnSpc>
                <a:spcPct val="100000"/>
              </a:lnSpc>
              <a:spcBef>
                <a:spcPct val="0"/>
              </a:spcBef>
              <a:spcAft>
                <a:spcPct val="35000"/>
              </a:spcAft>
              <a:buNone/>
            </a:pPr>
            <a:r>
              <a:rPr lang="ru-RU" b="1" dirty="0">
                <a:solidFill>
                  <a:srgbClr val="FF0000"/>
                </a:solidFill>
              </a:rPr>
              <a:t>       5-7 классов </a:t>
            </a:r>
            <a:r>
              <a:rPr lang="ru-RU" b="1" dirty="0">
                <a:solidFill>
                  <a:schemeClr val="accent1">
                    <a:lumMod val="75000"/>
                  </a:schemeClr>
                </a:solidFill>
              </a:rPr>
              <a:t>из разных районов, которые на 10 дней собираются вместе для участия в исследовательских экспресс-проектах в области </a:t>
            </a:r>
            <a:r>
              <a:rPr lang="ru-RU" b="1" dirty="0">
                <a:solidFill>
                  <a:srgbClr val="002060"/>
                </a:solidFill>
              </a:rPr>
              <a:t>  </a:t>
            </a:r>
            <a:r>
              <a:rPr lang="ru-RU" b="1" dirty="0">
                <a:solidFill>
                  <a:srgbClr val="FF0000"/>
                </a:solidFill>
              </a:rPr>
              <a:t>естественных наук</a:t>
            </a:r>
            <a:r>
              <a:rPr lang="ru-RU" b="1" dirty="0">
                <a:solidFill>
                  <a:srgbClr val="002060"/>
                </a:solidFill>
              </a:rPr>
              <a:t> </a:t>
            </a:r>
            <a:r>
              <a:rPr lang="ru-RU" b="1" dirty="0">
                <a:solidFill>
                  <a:schemeClr val="accent1">
                    <a:lumMod val="75000"/>
                  </a:schemeClr>
                </a:solidFill>
              </a:rPr>
              <a:t>под руководством тьюторов - ученых республики</a:t>
            </a:r>
          </a:p>
          <a:p>
            <a:pPr marL="0" indent="0">
              <a:buNone/>
            </a:pPr>
            <a:endParaRPr lang="ru-RU" dirty="0"/>
          </a:p>
          <a:p>
            <a:endParaRPr lang="ru-RU" dirty="0"/>
          </a:p>
        </p:txBody>
      </p:sp>
      <p:sp>
        <p:nvSpPr>
          <p:cNvPr id="26" name="TextBox 25">
            <a:extLst>
              <a:ext uri="{FF2B5EF4-FFF2-40B4-BE49-F238E27FC236}">
                <a16:creationId xmlns:a16="http://schemas.microsoft.com/office/drawing/2014/main" id="{2A361078-5229-4215-9777-66573E50965A}"/>
              </a:ext>
            </a:extLst>
          </p:cNvPr>
          <p:cNvSpPr txBox="1"/>
          <p:nvPr/>
        </p:nvSpPr>
        <p:spPr>
          <a:xfrm>
            <a:off x="9316618" y="885825"/>
            <a:ext cx="2749472" cy="707886"/>
          </a:xfrm>
          <a:prstGeom prst="rect">
            <a:avLst/>
          </a:prstGeom>
          <a:noFill/>
        </p:spPr>
        <p:txBody>
          <a:bodyPr wrap="none" rtlCol="0">
            <a:spAutoFit/>
          </a:bodyPr>
          <a:lstStyle/>
          <a:p>
            <a:pPr algn="ctr"/>
            <a:r>
              <a:rPr lang="ru-RU" sz="4000" b="1" dirty="0">
                <a:ln w="19050">
                  <a:solidFill>
                    <a:srgbClr val="198AFF"/>
                  </a:solidFill>
                </a:ln>
                <a:noFill/>
              </a:rPr>
              <a:t>ИЮНЬ 2020</a:t>
            </a:r>
          </a:p>
        </p:txBody>
      </p:sp>
    </p:spTree>
    <p:extLst>
      <p:ext uri="{BB962C8B-B14F-4D97-AF65-F5344CB8AC3E}">
        <p14:creationId xmlns:p14="http://schemas.microsoft.com/office/powerpoint/2010/main" val="132022292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1527</TotalTime>
  <Words>1076</Words>
  <Application>Microsoft Office PowerPoint</Application>
  <PresentationFormat>Широкоэкранный</PresentationFormat>
  <Paragraphs>101</Paragraphs>
  <Slides>11</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Arial</vt:lpstr>
      <vt:lpstr>Bahnschrift Condensed</vt:lpstr>
      <vt:lpstr>Calibri</vt:lpstr>
      <vt:lpstr>Calibri Light</vt:lpstr>
      <vt:lpstr>Helvetica Neue</vt:lpstr>
      <vt:lpstr>Roboto</vt:lpstr>
      <vt:lpstr>Тема Office</vt:lpstr>
      <vt:lpstr>«УМНЫЕ КАНИКУЛЫ»  РЕГИОНАЛЬНЫЙ ЦЕНТР  ВЫЯВЛЕНИЯ И ПОДДЕРЖКИ ОДАРЕННЫХ ДЕТЕЙ РЕСПУБЛИКИ САХА (ЯКУТИЯ)</vt:lpstr>
      <vt:lpstr>Презентация PowerPoint</vt:lpstr>
      <vt:lpstr>КОНЦЕПЦИЯ «УМНЫЕ КАНИКУЛЫ»</vt:lpstr>
      <vt:lpstr>ДИСТАНЦИОННЫЕ КУРСЫ </vt:lpstr>
      <vt:lpstr>КАЛЕНДАРЬ СОБЫТИЙ «ЛЕТО-2020»</vt:lpstr>
      <vt:lpstr>КАЛЕНДАРЬ СОБЫТИЙ «ЛЕТО-2020»</vt:lpstr>
      <vt:lpstr>РЕГИОНАЛЬНЫЙ ЦЕНТР ВЫЯВЛЕНИЯ И ПОДДЕРЖКИ ОДАРЕННЫХ ДЕТЕЙ  В РЕСПУБЛИКЕ САХА (ЯКУТИЯ)</vt:lpstr>
      <vt:lpstr>ЯКУТСКАЯ МЕЖДУНАРОДНАЯ ИССЛЕДОВАТЕЛЬСКАЯ ШКОЛА </vt:lpstr>
      <vt:lpstr>ЯКУТСКАЯ ИССЛЕДОВАТЕЛЬСКАЯ ШКОЛА </vt:lpstr>
      <vt:lpstr>ЯКУТСКАЯ ИССЛЕДОВАТЕЛЬСКАЯ ШКОЛА </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Arkan_MAN</dc:creator>
  <cp:lastModifiedBy>Yana</cp:lastModifiedBy>
  <cp:revision>77</cp:revision>
  <cp:lastPrinted>2020-02-14T06:19:42Z</cp:lastPrinted>
  <dcterms:created xsi:type="dcterms:W3CDTF">2020-01-27T05:53:34Z</dcterms:created>
  <dcterms:modified xsi:type="dcterms:W3CDTF">2020-05-26T07:56:32Z</dcterms:modified>
</cp:coreProperties>
</file>