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docx" ContentType="application/vnd.openxmlformats-officedocument.wordprocessingml.document"/>
  <Default Extension="vml" ContentType="application/vnd.openxmlformats-officedocument.vmlDrawing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32"/>
  </p:notesMasterIdLst>
  <p:sldIdLst>
    <p:sldId id="258" r:id="rId2"/>
    <p:sldId id="303" r:id="rId3"/>
    <p:sldId id="304" r:id="rId4"/>
    <p:sldId id="306" r:id="rId5"/>
    <p:sldId id="307" r:id="rId6"/>
    <p:sldId id="308" r:id="rId7"/>
    <p:sldId id="309" r:id="rId8"/>
    <p:sldId id="310" r:id="rId9"/>
    <p:sldId id="311" r:id="rId10"/>
    <p:sldId id="305" r:id="rId11"/>
    <p:sldId id="312" r:id="rId12"/>
    <p:sldId id="313" r:id="rId13"/>
    <p:sldId id="314" r:id="rId14"/>
    <p:sldId id="325" r:id="rId15"/>
    <p:sldId id="320" r:id="rId16"/>
    <p:sldId id="327" r:id="rId17"/>
    <p:sldId id="328" r:id="rId18"/>
    <p:sldId id="315" r:id="rId19"/>
    <p:sldId id="316" r:id="rId20"/>
    <p:sldId id="317" r:id="rId21"/>
    <p:sldId id="318" r:id="rId22"/>
    <p:sldId id="319" r:id="rId23"/>
    <p:sldId id="321" r:id="rId24"/>
    <p:sldId id="322" r:id="rId25"/>
    <p:sldId id="323" r:id="rId26"/>
    <p:sldId id="324" r:id="rId27"/>
    <p:sldId id="329" r:id="rId28"/>
    <p:sldId id="330" r:id="rId29"/>
    <p:sldId id="257" r:id="rId30"/>
    <p:sldId id="326" r:id="rId31"/>
  </p:sldIdLst>
  <p:sldSz cx="9144000" cy="5143500" type="screen16x9"/>
  <p:notesSz cx="6858000" cy="9144000"/>
  <p:embeddedFontLst>
    <p:embeddedFont>
      <p:font typeface="Circe" panose="020B0604020202020204" charset="-52"/>
      <p:regular r:id="rId33"/>
    </p:embeddedFont>
    <p:embeddedFont>
      <p:font typeface="Ubuntu Light" panose="020B0604020202020204" charset="0"/>
      <p:regular r:id="rId34"/>
      <p:bold r:id="rId35"/>
      <p:italic r:id="rId36"/>
      <p:boldItalic r:id="rId37"/>
    </p:embeddedFont>
    <p:embeddedFont>
      <p:font typeface="Tahoma" panose="020B0604030504040204" pitchFamily="34" charset="0"/>
      <p:regular r:id="rId38"/>
      <p:bold r:id="rId39"/>
    </p:embeddedFont>
    <p:embeddedFont>
      <p:font typeface="Arial Black" panose="020B0A04020102020204" pitchFamily="34" charset="0"/>
      <p:bold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Ubuntu" panose="020B0604020202020204" charset="0"/>
      <p:regular r:id="rId45"/>
      <p:bold r:id="rId46"/>
      <p:italic r:id="rId47"/>
      <p:boldItalic r:id="rId48"/>
    </p:embeddedFont>
    <p:embeddedFont>
      <p:font typeface="Arvo" panose="020B0604020202020204" charset="0"/>
      <p:regular r:id="rId49"/>
      <p:bold r:id="rId50"/>
      <p:italic r:id="rId51"/>
      <p:boldItalic r:id="rId52"/>
    </p:embeddedFont>
    <p:embeddedFont>
      <p:font typeface="Arial Unicode MS" panose="020B0604020202020204" pitchFamily="34" charset="-128"/>
      <p:regular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3053">
          <p15:clr>
            <a:srgbClr val="A4A3A4"/>
          </p15:clr>
        </p15:guide>
        <p15:guide id="3" orient="horz" pos="287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79BA7-570F-446D-9BE3-A7E4D88A19C2}">
  <a:tblStyle styleId="{8EC79BA7-570F-446D-9BE3-A7E4D88A19C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/>
        <p:guide orient="horz" pos="3053"/>
        <p:guide orient="horz" pos="287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27518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442eb61d9d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442eb61d9d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2466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ubtitle">
  <p:cSld name="SECTION_HEADER_1"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570047" y="993900"/>
            <a:ext cx="3055500" cy="111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ubTitle" idx="1"/>
          </p:nvPr>
        </p:nvSpPr>
        <p:spPr>
          <a:xfrm>
            <a:off x="614775" y="2564775"/>
            <a:ext cx="2920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cxnSp>
        <p:nvCxnSpPr>
          <p:cNvPr id="44" name="Google Shape;44;p6"/>
          <p:cNvCxnSpPr/>
          <p:nvPr/>
        </p:nvCxnSpPr>
        <p:spPr>
          <a:xfrm>
            <a:off x="678525" y="2060575"/>
            <a:ext cx="6762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&amp; some text slide 2">
  <p:cSld name="BIG_NUMBER_2">
    <p:bg>
      <p:bgPr>
        <a:solidFill>
          <a:schemeClr val="l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"/>
          <p:cNvSpPr/>
          <p:nvPr/>
        </p:nvSpPr>
        <p:spPr>
          <a:xfrm>
            <a:off x="406950" y="352200"/>
            <a:ext cx="8330100" cy="431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6"/>
          <p:cNvSpPr txBox="1">
            <a:spLocks noGrp="1"/>
          </p:cNvSpPr>
          <p:nvPr>
            <p:ph type="title" hasCustomPrompt="1"/>
          </p:nvPr>
        </p:nvSpPr>
        <p:spPr>
          <a:xfrm>
            <a:off x="742950" y="1238100"/>
            <a:ext cx="7729500" cy="19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5" name="Google Shape;125;p16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subTitle" idx="1"/>
          </p:nvPr>
        </p:nvSpPr>
        <p:spPr>
          <a:xfrm>
            <a:off x="2433300" y="3015325"/>
            <a:ext cx="42774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bg>
      <p:bgPr>
        <a:solidFill>
          <a:schemeClr val="lt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frame">
  <p:cSld name="BLANK_1_1">
    <p:bg>
      <p:bgPr>
        <a:solidFill>
          <a:schemeClr val="lt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/>
          <p:nvPr/>
        </p:nvSpPr>
        <p:spPr>
          <a:xfrm>
            <a:off x="406950" y="416250"/>
            <a:ext cx="8330100" cy="431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3DC422-602C-EA46-BBE3-0DAD0D692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1719D8-ACB0-2A4A-9114-EC93F7AB6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45B08BA-371D-2247-9035-CBBC06681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EA334-CF13-2743-BDBC-4DF1D717079E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2D130BB-268A-F54F-933C-D862D244E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26466D9-5B38-384F-BCF8-E034534AB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9A8C1-82D1-494E-B501-D4B2A3F65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312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Ubuntu"/>
              <a:buNone/>
              <a:defRPr sz="2400" b="1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371600" lvl="2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3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1828800" lvl="3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3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2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2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1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1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4114800" lvl="8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0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62" r:id="rId2"/>
    <p:sldLayoutId id="2147483664" r:id="rId3"/>
    <p:sldLayoutId id="2147483665" r:id="rId4"/>
    <p:sldLayoutId id="2147483676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_________Microsoft_Word_97_20031.doc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emf"/><Relationship Id="rId4" Type="http://schemas.openxmlformats.org/officeDocument/2006/relationships/package" Target="../embeddings/_________Microsoft_Word1.docx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sosnovybor-ykt.ru/sosnovskie-onlajn-kanikuly/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sakha.old.gks.ru/wps/wcm/connect/rosstat_ts/sakha/ru/statistics/prices/Sriedniie-potriebitielskiie-tsieny-na-prodovolstviennyie-tovary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2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s"/>
              <a:t>1</a:t>
            </a:fld>
            <a:endParaRPr/>
          </a:p>
        </p:txBody>
      </p:sp>
      <p:cxnSp>
        <p:nvCxnSpPr>
          <p:cNvPr id="213" name="Google Shape;213;p32"/>
          <p:cNvCxnSpPr/>
          <p:nvPr/>
        </p:nvCxnSpPr>
        <p:spPr>
          <a:xfrm>
            <a:off x="678525" y="2060575"/>
            <a:ext cx="676200" cy="0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90;p30">
            <a:extLst>
              <a:ext uri="{FF2B5EF4-FFF2-40B4-BE49-F238E27FC236}">
                <a16:creationId xmlns:a16="http://schemas.microsoft.com/office/drawing/2014/main" xmlns="" id="{3DC67F45-8AC2-6245-BED6-42025122A79C}"/>
              </a:ext>
            </a:extLst>
          </p:cNvPr>
          <p:cNvSpPr txBox="1"/>
          <p:nvPr/>
        </p:nvSpPr>
        <p:spPr>
          <a:xfrm>
            <a:off x="554750" y="3454722"/>
            <a:ext cx="5394547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ru-RU" sz="1200" b="1" dirty="0">
                <a:solidFill>
                  <a:schemeClr val="dk1"/>
                </a:solidFill>
                <a:latin typeface="Calibri" panose="020F0502020204030204" pitchFamily="34" charset="0"/>
                <a:ea typeface="Ubuntu Light"/>
                <a:cs typeface="Calibri" panose="020F0502020204030204" pitchFamily="34" charset="0"/>
                <a:sym typeface="Ubuntu Light"/>
              </a:rPr>
              <a:t>Государственное автономное учреждение </a:t>
            </a:r>
          </a:p>
          <a:p>
            <a:pPr lvl="0">
              <a:lnSpc>
                <a:spcPct val="115000"/>
              </a:lnSpc>
            </a:pPr>
            <a:r>
              <a:rPr lang="ru-RU" sz="1200" b="1" dirty="0">
                <a:solidFill>
                  <a:schemeClr val="dk1"/>
                </a:solidFill>
                <a:latin typeface="Calibri" panose="020F0502020204030204" pitchFamily="34" charset="0"/>
                <a:ea typeface="Ubuntu Light"/>
                <a:cs typeface="Calibri" panose="020F0502020204030204" pitchFamily="34" charset="0"/>
                <a:sym typeface="Ubuntu Light"/>
              </a:rPr>
              <a:t>дополнительного образования Республики Саха (Якутия)</a:t>
            </a:r>
          </a:p>
          <a:p>
            <a:pPr lvl="0">
              <a:lnSpc>
                <a:spcPct val="115000"/>
              </a:lnSpc>
            </a:pPr>
            <a:r>
              <a:rPr lang="ru-RU" sz="1200" b="1" dirty="0">
                <a:solidFill>
                  <a:schemeClr val="dk1"/>
                </a:solidFill>
                <a:latin typeface="Calibri" panose="020F0502020204030204" pitchFamily="34" charset="0"/>
                <a:ea typeface="Ubuntu Light"/>
                <a:cs typeface="Calibri" panose="020F0502020204030204" pitchFamily="34" charset="0"/>
                <a:sym typeface="Ubuntu Light"/>
              </a:rPr>
              <a:t>«Центр отдыха и оздоровления детей «Сосновый бор»</a:t>
            </a:r>
          </a:p>
          <a:p>
            <a:pPr lvl="0">
              <a:lnSpc>
                <a:spcPct val="115000"/>
              </a:lnSpc>
            </a:pPr>
            <a:endParaRPr lang="ru-RU" sz="1200" b="1" dirty="0">
              <a:solidFill>
                <a:schemeClr val="dk1"/>
              </a:solidFill>
              <a:latin typeface="Calibri" panose="020F0502020204030204" pitchFamily="34" charset="0"/>
              <a:ea typeface="Ubuntu Light"/>
              <a:cs typeface="Calibri" panose="020F0502020204030204" pitchFamily="34" charset="0"/>
              <a:sym typeface="Ubuntu Light"/>
            </a:endParaRPr>
          </a:p>
          <a:p>
            <a:pPr lvl="0">
              <a:lnSpc>
                <a:spcPct val="115000"/>
              </a:lnSpc>
            </a:pPr>
            <a:r>
              <a:rPr lang="ru-RU" sz="1200" b="1" dirty="0">
                <a:solidFill>
                  <a:schemeClr val="dk1"/>
                </a:solidFill>
                <a:latin typeface="Calibri" panose="020F0502020204030204" pitchFamily="34" charset="0"/>
                <a:ea typeface="Ubuntu Light"/>
                <a:cs typeface="Calibri" panose="020F0502020204030204" pitchFamily="34" charset="0"/>
                <a:sym typeface="Ubuntu Light"/>
              </a:rPr>
              <a:t>Директор</a:t>
            </a:r>
          </a:p>
          <a:p>
            <a:pPr lvl="0">
              <a:lnSpc>
                <a:spcPct val="115000"/>
              </a:lnSpc>
            </a:pPr>
            <a:r>
              <a:rPr lang="ru-RU" sz="1200" b="1" dirty="0">
                <a:solidFill>
                  <a:schemeClr val="dk1"/>
                </a:solidFill>
                <a:latin typeface="Calibri" panose="020F0502020204030204" pitchFamily="34" charset="0"/>
                <a:ea typeface="Ubuntu Light"/>
                <a:cs typeface="Calibri" panose="020F0502020204030204" pitchFamily="34" charset="0"/>
                <a:sym typeface="Ubuntu Light"/>
              </a:rPr>
              <a:t>Иванова Яна Николаевна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F067471-FBAC-2E46-87F0-081E868F6820}"/>
              </a:ext>
            </a:extLst>
          </p:cNvPr>
          <p:cNvSpPr/>
          <p:nvPr/>
        </p:nvSpPr>
        <p:spPr>
          <a:xfrm>
            <a:off x="562771" y="2245136"/>
            <a:ext cx="414728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tx1">
                    <a:lumMod val="75000"/>
                  </a:schemeClr>
                </a:solidFill>
                <a:latin typeface="Arial Black" panose="020B0604020202020204" pitchFamily="34" charset="0"/>
                <a:ea typeface="Montserrat SemiBold" charset="0"/>
                <a:cs typeface="Arial Black" panose="020B0604020202020204" pitchFamily="34" charset="0"/>
              </a:rPr>
              <a:t>ЛЕТО 2020:</a:t>
            </a:r>
          </a:p>
          <a:p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Arial Black" panose="020B0604020202020204" pitchFamily="34" charset="0"/>
                <a:ea typeface="Montserrat SemiBold" charset="0"/>
                <a:cs typeface="Arial Black" panose="020B0604020202020204" pitchFamily="34" charset="0"/>
              </a:rPr>
              <a:t>нормативно-правовые основы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99CEDD8-7270-4941-9163-45171D6EC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53" y="945135"/>
            <a:ext cx="1168941" cy="83459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63D7063-1E6D-8544-8C6D-0C16437F9A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25" y="964243"/>
            <a:ext cx="835335" cy="7963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D82860F-E06B-9F4A-A475-483BA36AF0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814" t="4480" r="13453"/>
          <a:stretch/>
        </p:blipFill>
        <p:spPr>
          <a:xfrm>
            <a:off x="5132529" y="0"/>
            <a:ext cx="4011471" cy="51434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ACEDAAD-6D98-8B4B-A201-A8C332EC7A0D}"/>
              </a:ext>
            </a:extLst>
          </p:cNvPr>
          <p:cNvSpPr txBox="1"/>
          <p:nvPr/>
        </p:nvSpPr>
        <p:spPr>
          <a:xfrm>
            <a:off x="441292" y="2031673"/>
            <a:ext cx="400993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Координатором организации детского отдыха и оздоровления в РС(Я);</a:t>
            </a:r>
          </a:p>
          <a:p>
            <a:endParaRPr lang="ru-RU" b="1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Информационно-образовательным и методическим центром в области оптимизации питания детей и подростков, обучающихся в образовательных учреждениях Республики Саха (Якутия);</a:t>
            </a:r>
            <a:endParaRPr lang="en-US" b="1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Членом Ассоциации Школ Международного </a:t>
            </a:r>
            <a:r>
              <a:rPr lang="ru-RU" b="1" dirty="0" err="1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Бакалавриата</a:t>
            </a:r>
            <a:r>
              <a:rPr lang="ru-RU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стран Содружества Независимых Государств; </a:t>
            </a:r>
            <a:endParaRPr lang="en-US" b="1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39318BB-FB81-D74B-BE73-2950781ECD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93" t="82488" b="3136"/>
          <a:stretch/>
        </p:blipFill>
        <p:spPr>
          <a:xfrm>
            <a:off x="0" y="0"/>
            <a:ext cx="9150068" cy="12192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A798FE8-00EB-F846-9B51-72E6A3C30239}"/>
              </a:ext>
            </a:extLst>
          </p:cNvPr>
          <p:cNvSpPr/>
          <p:nvPr/>
        </p:nvSpPr>
        <p:spPr>
          <a:xfrm>
            <a:off x="4987249" y="2031673"/>
            <a:ext cx="4114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Интерактивной оздоровительно - образовательной площадкой, где совместно отдыхают здоровые дети с детьми с ограниченными возможностями здоровья под эгидой ИИТО ЮНЕСКО;</a:t>
            </a:r>
          </a:p>
          <a:p>
            <a:endParaRPr lang="ru-RU" b="1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Республиканской инновационной площадкой «Модель </a:t>
            </a:r>
            <a:r>
              <a:rPr lang="ru-RU" b="1" dirty="0" err="1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Предкванториума</a:t>
            </a:r>
            <a:r>
              <a:rPr lang="ru-RU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в условиях организации отдыха и оздоровления детей»</a:t>
            </a:r>
            <a:endParaRPr lang="ru-RU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783648E-9551-684C-9479-C9744FBC60DA}"/>
              </a:ext>
            </a:extLst>
          </p:cNvPr>
          <p:cNvSpPr/>
          <p:nvPr/>
        </p:nvSpPr>
        <p:spPr>
          <a:xfrm>
            <a:off x="228021" y="1440770"/>
            <a:ext cx="40479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  <a:latin typeface="Arial Black" panose="020B0604020202020204" pitchFamily="34" charset="0"/>
                <a:ea typeface="Roboto" panose="02000000000000000000" pitchFamily="2" charset="0"/>
                <a:cs typeface="Arial Black" panose="020B0604020202020204" pitchFamily="34" charset="0"/>
              </a:rPr>
              <a:t>Центр «Сосновый бор» является:</a:t>
            </a:r>
            <a:endParaRPr lang="en-US" sz="1600" b="1" dirty="0">
              <a:solidFill>
                <a:srgbClr val="7030A0"/>
              </a:solidFill>
              <a:latin typeface="Arial Black" panose="020B0604020202020204" pitchFamily="34" charset="0"/>
              <a:ea typeface="Roboto" panose="02000000000000000000" pitchFamily="2" charset="0"/>
              <a:cs typeface="Arial Black" panose="020B0604020202020204" pitchFamily="34" charset="0"/>
            </a:endParaRPr>
          </a:p>
        </p:txBody>
      </p:sp>
      <p:cxnSp>
        <p:nvCxnSpPr>
          <p:cNvPr id="7" name="Google Shape;213;p32">
            <a:extLst>
              <a:ext uri="{FF2B5EF4-FFF2-40B4-BE49-F238E27FC236}">
                <a16:creationId xmlns:a16="http://schemas.microsoft.com/office/drawing/2014/main" xmlns="" id="{57E6C804-97D3-5048-9965-65A681102CA2}"/>
              </a:ext>
            </a:extLst>
          </p:cNvPr>
          <p:cNvCxnSpPr>
            <a:cxnSpLocks/>
          </p:cNvCxnSpPr>
          <p:nvPr/>
        </p:nvCxnSpPr>
        <p:spPr>
          <a:xfrm flipV="1">
            <a:off x="392799" y="2132925"/>
            <a:ext cx="0" cy="302778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Google Shape;213;p32">
            <a:extLst>
              <a:ext uri="{FF2B5EF4-FFF2-40B4-BE49-F238E27FC236}">
                <a16:creationId xmlns:a16="http://schemas.microsoft.com/office/drawing/2014/main" xmlns="" id="{809D6AC4-1AE2-EA4D-B84F-AA843E920BF4}"/>
              </a:ext>
            </a:extLst>
          </p:cNvPr>
          <p:cNvCxnSpPr>
            <a:cxnSpLocks/>
          </p:cNvCxnSpPr>
          <p:nvPr/>
        </p:nvCxnSpPr>
        <p:spPr>
          <a:xfrm flipV="1">
            <a:off x="387740" y="2762755"/>
            <a:ext cx="0" cy="302778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Google Shape;213;p32">
            <a:extLst>
              <a:ext uri="{FF2B5EF4-FFF2-40B4-BE49-F238E27FC236}">
                <a16:creationId xmlns:a16="http://schemas.microsoft.com/office/drawing/2014/main" xmlns="" id="{36A8ADCB-2451-9E4B-8D62-38055368EC8C}"/>
              </a:ext>
            </a:extLst>
          </p:cNvPr>
          <p:cNvCxnSpPr>
            <a:cxnSpLocks/>
          </p:cNvCxnSpPr>
          <p:nvPr/>
        </p:nvCxnSpPr>
        <p:spPr>
          <a:xfrm flipV="1">
            <a:off x="387740" y="4034001"/>
            <a:ext cx="0" cy="302778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213;p32">
            <a:extLst>
              <a:ext uri="{FF2B5EF4-FFF2-40B4-BE49-F238E27FC236}">
                <a16:creationId xmlns:a16="http://schemas.microsoft.com/office/drawing/2014/main" xmlns="" id="{E3AE43E3-8DFE-6E4C-981E-E748ED897038}"/>
              </a:ext>
            </a:extLst>
          </p:cNvPr>
          <p:cNvCxnSpPr>
            <a:cxnSpLocks/>
          </p:cNvCxnSpPr>
          <p:nvPr/>
        </p:nvCxnSpPr>
        <p:spPr>
          <a:xfrm flipV="1">
            <a:off x="4922990" y="2132925"/>
            <a:ext cx="0" cy="302778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Google Shape;213;p32">
            <a:extLst>
              <a:ext uri="{FF2B5EF4-FFF2-40B4-BE49-F238E27FC236}">
                <a16:creationId xmlns:a16="http://schemas.microsoft.com/office/drawing/2014/main" xmlns="" id="{DD6F8B06-2C25-5F49-B302-B70A0131755E}"/>
              </a:ext>
            </a:extLst>
          </p:cNvPr>
          <p:cNvCxnSpPr>
            <a:cxnSpLocks/>
          </p:cNvCxnSpPr>
          <p:nvPr/>
        </p:nvCxnSpPr>
        <p:spPr>
          <a:xfrm flipV="1">
            <a:off x="4934115" y="3410118"/>
            <a:ext cx="0" cy="302778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028905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29CFD7E-0CC8-B347-99D9-08B3C543B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8" y="363099"/>
            <a:ext cx="80029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  <a:tab pos="1350963" algn="l"/>
                <a:tab pos="1800225" algn="l"/>
                <a:tab pos="2251075" algn="l"/>
                <a:tab pos="2701925" algn="l"/>
                <a:tab pos="3151188" algn="l"/>
                <a:tab pos="3602038" algn="l"/>
                <a:tab pos="4051300" algn="l"/>
                <a:tab pos="4502150" algn="l"/>
                <a:tab pos="4953000" algn="l"/>
                <a:tab pos="5402263" algn="l"/>
                <a:tab pos="5853113" algn="l"/>
              </a:tabLst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Финансово-экономические вопросы организации новых форм летнего отдыха детей: штатное расписание, оплата труда, ценообразование путевки;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7CE2A810-64F9-DC42-A167-3796A7DA9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8" y="1633259"/>
            <a:ext cx="748883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b="1" u="sng" dirty="0">
                <a:latin typeface="Calibri" panose="020F0502020204030204" pitchFamily="34" charset="0"/>
                <a:cs typeface="Calibri" panose="020F0502020204030204" pitchFamily="34" charset="0"/>
              </a:rPr>
              <a:t>Оплата труда работников при реализации ЛОК-2020</a:t>
            </a: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Основной персонал – педагогические и медицинские работники привлекаются с сохранением среднемесячного уровня заработной платы по региону с учетом фактического отработанного времени. </a:t>
            </a: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Оплата труда вспомогательного и обслуживающего персонала осуществляется в пределах установленного размера минимального размера оплаты труда (МРОТ) в республике на уровне 30 325 рублей.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1C516C4-1B32-184C-8C89-2B1E196C7510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Google Shape;213;p32">
            <a:extLst>
              <a:ext uri="{FF2B5EF4-FFF2-40B4-BE49-F238E27FC236}">
                <a16:creationId xmlns:a16="http://schemas.microsoft.com/office/drawing/2014/main" xmlns="" id="{5E7BDF24-1606-E34C-BC59-62131421532E}"/>
              </a:ext>
            </a:extLst>
          </p:cNvPr>
          <p:cNvCxnSpPr>
            <a:cxnSpLocks/>
          </p:cNvCxnSpPr>
          <p:nvPr/>
        </p:nvCxnSpPr>
        <p:spPr>
          <a:xfrm flipV="1">
            <a:off x="355136" y="1747634"/>
            <a:ext cx="0" cy="2327216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925588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D17DA42-D702-2C44-84EB-A2A4A1F6D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8" y="363098"/>
            <a:ext cx="80029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tabLst>
                <a:tab pos="450850" algn="l"/>
                <a:tab pos="900113" algn="l"/>
                <a:tab pos="1350963" algn="l"/>
                <a:tab pos="1800225" algn="l"/>
                <a:tab pos="2251075" algn="l"/>
                <a:tab pos="2701925" algn="l"/>
                <a:tab pos="3151188" algn="l"/>
                <a:tab pos="3602038" algn="l"/>
                <a:tab pos="4051300" algn="l"/>
                <a:tab pos="4502150" algn="l"/>
                <a:tab pos="4953000" algn="l"/>
                <a:tab pos="5402263" algn="l"/>
                <a:tab pos="5853113" algn="l"/>
              </a:tabLst>
            </a:pPr>
            <a:r>
              <a:rPr lang="ru-RU" sz="1800" b="1" dirty="0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Финансово-экономические вопросы организации новых форм летнего отдыха детей: штатное расписание, оплата труда, ценообразование путевки;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46DCB75-FA6C-234B-94AF-69127A2450B0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xmlns="" id="{DF6D7B71-468D-E843-A63C-8917E4F84A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8668364"/>
              </p:ext>
            </p:extLst>
          </p:nvPr>
        </p:nvGraphicFramePr>
        <p:xfrm>
          <a:off x="4801686" y="1269290"/>
          <a:ext cx="2406015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Документ" r:id="rId4" imgW="6014036" imgH="9083824" progId="Word.Document.12">
                  <p:embed/>
                </p:oleObj>
              </mc:Choice>
              <mc:Fallback>
                <p:oleObj name="Документ" r:id="rId4" imgW="6014036" imgH="9083824" progId="Word.Document.12">
                  <p:embed/>
                  <p:pic>
                    <p:nvPicPr>
                      <p:cNvPr id="348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1686" y="1269290"/>
                        <a:ext cx="2406015" cy="36576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7030A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D671C6FC-A99F-4E4E-968A-AE61EE6430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6381279"/>
              </p:ext>
            </p:extLst>
          </p:nvPr>
        </p:nvGraphicFramePr>
        <p:xfrm>
          <a:off x="1550988" y="1282353"/>
          <a:ext cx="3021012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Документ" r:id="rId7" imgW="6311900" imgH="7645400" progId="Word.Document.8">
                  <p:embed/>
                </p:oleObj>
              </mc:Choice>
              <mc:Fallback>
                <p:oleObj name="Документ" r:id="rId7" imgW="6311900" imgH="7645400" progId="Word.Document.8">
                  <p:embed/>
                  <p:pic>
                    <p:nvPicPr>
                      <p:cNvPr id="348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0988" y="1282353"/>
                        <a:ext cx="3021012" cy="36576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7030A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5613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Роспотребнадзор: забота о гражданах vs неадекватность | Mkset.ru">
            <a:extLst>
              <a:ext uri="{FF2B5EF4-FFF2-40B4-BE49-F238E27FC236}">
                <a16:creationId xmlns:a16="http://schemas.microsoft.com/office/drawing/2014/main" xmlns="" id="{CE215EA3-8DD3-A345-AF21-F065EF475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0557" y="1960698"/>
            <a:ext cx="3396377" cy="1909518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9478EDD-94CA-2D4D-B01E-9874FFC1D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8" y="363098"/>
            <a:ext cx="80029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tabLst>
                <a:tab pos="450850" algn="l"/>
                <a:tab pos="900113" algn="l"/>
                <a:tab pos="1350963" algn="l"/>
                <a:tab pos="1800225" algn="l"/>
                <a:tab pos="2251075" algn="l"/>
                <a:tab pos="2701925" algn="l"/>
                <a:tab pos="3151188" algn="l"/>
                <a:tab pos="3602038" algn="l"/>
                <a:tab pos="4051300" algn="l"/>
                <a:tab pos="4502150" algn="l"/>
                <a:tab pos="4953000" algn="l"/>
                <a:tab pos="5402263" algn="l"/>
                <a:tab pos="5853113" algn="l"/>
              </a:tabLst>
            </a:pPr>
            <a:r>
              <a:rPr lang="ru-RU" sz="1800" b="1" dirty="0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Финансово-экономические вопросы организации новых форм летнего отдыха детей: штатное расписание, оплата труда, ценообразование путевки;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1DBA24B-3F48-FD4B-AAA1-751039D11F2F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B2F52A63-D268-C348-9A7B-893EC3F9D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8" y="1847422"/>
            <a:ext cx="583264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b="1" u="sng" dirty="0">
                <a:latin typeface="Calibri" panose="020F0502020204030204" pitchFamily="34" charset="0"/>
                <a:cs typeface="Calibri" panose="020F0502020204030204" pitchFamily="34" charset="0"/>
              </a:rPr>
              <a:t>Основные требования к работникам:</a:t>
            </a: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К работе в детский лагерь допускаются лица, имеющие подтверждение тест-систем на отсутствие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коронавирусной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инфекции и прошедшие медицинские осмотры (обследования). Работники детского центра должны быть привиты в соответствии с национальным календарем профилактических прививок, а также по эпидемиологическим показаниям.</a:t>
            </a:r>
          </a:p>
        </p:txBody>
      </p:sp>
      <p:cxnSp>
        <p:nvCxnSpPr>
          <p:cNvPr id="6" name="Google Shape;213;p32">
            <a:extLst>
              <a:ext uri="{FF2B5EF4-FFF2-40B4-BE49-F238E27FC236}">
                <a16:creationId xmlns:a16="http://schemas.microsoft.com/office/drawing/2014/main" xmlns="" id="{C5F76B78-0E01-6D45-9772-4873D283B546}"/>
              </a:ext>
            </a:extLst>
          </p:cNvPr>
          <p:cNvCxnSpPr>
            <a:cxnSpLocks/>
          </p:cNvCxnSpPr>
          <p:nvPr/>
        </p:nvCxnSpPr>
        <p:spPr>
          <a:xfrm flipV="1">
            <a:off x="355136" y="1960698"/>
            <a:ext cx="0" cy="2327216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910570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1E21AB2-E149-C14C-A951-CA5488499419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287CD367-9740-8041-BE16-A741E3574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941" y="308652"/>
            <a:ext cx="7488832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/>
              <a:t>Приложение 1</a:t>
            </a:r>
          </a:p>
          <a:p>
            <a:r>
              <a:rPr lang="ru-RU" sz="1400" dirty="0"/>
              <a:t>Штатные расписания административно-хозяйственного, </a:t>
            </a:r>
          </a:p>
          <a:p>
            <a:r>
              <a:rPr lang="ru-RU" sz="1400" dirty="0"/>
              <a:t>педагогического, медицинского персоналов лагерей с дистанционным форматом,  организуемых в населенных пунктах, не включенных </a:t>
            </a:r>
          </a:p>
          <a:p>
            <a:r>
              <a:rPr lang="ru-RU" sz="1400" dirty="0"/>
              <a:t>в Приложения №1 Указа Главы Республики Саха (Якутия) от 14.04.2020г №1119)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B9F0EC4B-00D8-FA40-A7E8-0CFAC175C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742823"/>
              </p:ext>
            </p:extLst>
          </p:nvPr>
        </p:nvGraphicFramePr>
        <p:xfrm>
          <a:off x="539552" y="1700808"/>
          <a:ext cx="5663708" cy="3278189"/>
        </p:xfrm>
        <a:graphic>
          <a:graphicData uri="http://schemas.openxmlformats.org/drawingml/2006/table">
            <a:tbl>
              <a:tblPr/>
              <a:tblGrid>
                <a:gridCol w="5124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53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458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1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№ </a:t>
                      </a:r>
                      <a:r>
                        <a:rPr lang="ru-RU" sz="6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/</a:t>
                      </a:r>
                      <a:r>
                        <a:rPr lang="ru-RU" sz="6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Должность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Штатная численность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Административно-хозяйственный персонал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из них: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Начальник лагеря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Заместитель начальника лагеря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1*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Arial Unicode MS"/>
                          <a:cs typeface="Arial Unicode MS"/>
                        </a:rPr>
                        <a:t>Заведующий производством (шеф-повар)</a:t>
                      </a: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Arial Unicode MS"/>
                          <a:cs typeface="Arial Unicode MS"/>
                        </a:rPr>
                        <a:t>Кладовщик</a:t>
                      </a: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Arial Unicode MS"/>
                          <a:cs typeface="Arial Unicode MS"/>
                        </a:rPr>
                        <a:t>Уборщик</a:t>
                      </a: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2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Педагогический персонал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из них: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Старший воспитатель (методист)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Вожатый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 ед на 10 детей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52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Руководитель кружка (педагог дополнительного образования, методист)*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 единица на 4 кружка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Педагог-организатор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Педагог-психолог 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Инструктор по физической культуре 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Музыкальный руководитель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1**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3</a:t>
                      </a: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Медицинский персонал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Из них: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49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Медицинская сестра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1***</a:t>
                      </a:r>
                      <a:endParaRPr lang="ru-RU" sz="6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4094" marR="34094" marT="34094" marB="3409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50FD7BDA-CECC-6346-9543-801894767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696" y="2571750"/>
            <a:ext cx="273630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200" dirty="0"/>
              <a:t>*-Должность заместителя начальника лагеря вводится при охвате детей свыше 131 человек</a:t>
            </a:r>
          </a:p>
          <a:p>
            <a:r>
              <a:rPr lang="ru-RU" sz="1200" dirty="0"/>
              <a:t>**-музыкального руководителя в лагере устанавливается с учетом количества хоровых, танцевальных и других кружков, требующих музыкального сопровождения</a:t>
            </a:r>
          </a:p>
          <a:p>
            <a:r>
              <a:rPr lang="ru-RU" sz="1200" dirty="0"/>
              <a:t>***-Должность медицинского персонала по согласованию с Министерством образования и науки Республики Саха (Якутия)</a:t>
            </a:r>
          </a:p>
        </p:txBody>
      </p:sp>
    </p:spTree>
    <p:extLst>
      <p:ext uri="{BB962C8B-B14F-4D97-AF65-F5344CB8AC3E}">
        <p14:creationId xmlns:p14="http://schemas.microsoft.com/office/powerpoint/2010/main" val="3192375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7269DEA-BF4C-E64C-9EF3-B87D8C803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991" y="233846"/>
            <a:ext cx="7488832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/>
              <a:t>Приложение 2</a:t>
            </a:r>
          </a:p>
          <a:p>
            <a:r>
              <a:rPr lang="ru-RU" sz="1400" dirty="0"/>
              <a:t>Штатные расписания административно-хозяйственного, </a:t>
            </a:r>
          </a:p>
          <a:p>
            <a:r>
              <a:rPr lang="ru-RU" sz="1400" dirty="0"/>
              <a:t>педагогического, медицинского персоналов лагерей традиционном (смешанном) формате, организуемых в населенных пунктах, включенных в Приложения №1 Указа Главы Республики Саха (Якутия) от 14.04.2020г №1119)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A94FB702-5A16-B940-B1F9-0C211C89E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042183"/>
              </p:ext>
            </p:extLst>
          </p:nvPr>
        </p:nvGraphicFramePr>
        <p:xfrm>
          <a:off x="809692" y="1403397"/>
          <a:ext cx="7632848" cy="3638338"/>
        </p:xfrm>
        <a:graphic>
          <a:graphicData uri="http://schemas.openxmlformats.org/drawingml/2006/table">
            <a:tbl>
              <a:tblPr/>
              <a:tblGrid>
                <a:gridCol w="6803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449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075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16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№ </a:t>
                      </a:r>
                      <a:r>
                        <a:rPr lang="ru-RU" sz="7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</a:t>
                      </a:r>
                      <a:r>
                        <a:rPr lang="ru-RU" sz="7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/</a:t>
                      </a:r>
                      <a:r>
                        <a:rPr lang="ru-RU" sz="700" b="1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Должность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Штатная численность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Административно-управленческий персонал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из них: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Начальник лагеря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32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Заместитель начальника лагеря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1ед </a:t>
                      </a: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Arial Unicode MS"/>
                          <a:cs typeface="Arial Unicode MS"/>
                        </a:rPr>
                        <a:t>вводится при охвате детей свыше 131 человек</a:t>
                      </a: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Заведующая лечебной частью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Начальник хозяйственной части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Arial Unicode MS"/>
                          <a:cs typeface="Arial Unicode MS"/>
                        </a:rPr>
                        <a:t>Заведующий производством (шеф-повар)</a:t>
                      </a: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Arial Unicode MS"/>
                          <a:cs typeface="Arial Unicode MS"/>
                        </a:rPr>
                        <a:t>Специалист по безопасности</a:t>
                      </a: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Arial Unicode MS"/>
                          <a:cs typeface="Arial Unicode MS"/>
                        </a:rPr>
                        <a:t>Администраторы</a:t>
                      </a: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 </a:t>
                      </a:r>
                      <a:r>
                        <a:rPr lang="ru-RU" sz="7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ед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 на каждый этаж здания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2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Педагогический персонал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из них: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Старший воспитатель (педагог дополнительного воспитания, методист)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Куратор группы (воспитатель)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Старший вожатый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Вожатый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 </a:t>
                      </a:r>
                      <a:r>
                        <a:rPr lang="ru-RU" sz="7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ед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 на 10 детей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Руководитель кружка (педагог дополнительного образования, методист)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 единица на кружок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Педагог-организатор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Педагог-психолог 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Инструктор по физической культуре 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1ед на 130 детей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61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Музыкальный руководитель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1ед на 130 детей 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30788" marR="30788" marT="30788" marB="307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5F1A9DE-46D4-774F-8656-FB8A1C54EB1D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11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5F1A9DE-46D4-774F-8656-FB8A1C54EB1D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A962022C-876C-8941-A830-A944FEE57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0"/>
            <a:ext cx="748883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1400" dirty="0"/>
              <a:t>Приложение 2</a:t>
            </a:r>
          </a:p>
          <a:p>
            <a:r>
              <a:rPr lang="ru-RU" sz="1400" dirty="0"/>
              <a:t> </a:t>
            </a:r>
          </a:p>
          <a:p>
            <a:r>
              <a:rPr lang="ru-RU" sz="1400" dirty="0"/>
              <a:t>Штатные расписания административно-хозяйственного, </a:t>
            </a:r>
          </a:p>
          <a:p>
            <a:r>
              <a:rPr lang="ru-RU" sz="1400" dirty="0"/>
              <a:t>педагогического, медицинского персоналов лагерей традиционном (смешанном) формате, организуемых в населенных пунктах, включенных в Приложения №1 Указа Главы Республики Саха (Якутия) от 14.04.2020г №1119)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9B8B1AEE-C58D-1B4F-9734-E2002AD41E0F}"/>
              </a:ext>
            </a:extLst>
          </p:cNvPr>
          <p:cNvGraphicFramePr>
            <a:graphicFrameLocks noGrp="1"/>
          </p:cNvGraphicFramePr>
          <p:nvPr/>
        </p:nvGraphicFramePr>
        <p:xfrm>
          <a:off x="1557338" y="2108200"/>
          <a:ext cx="6029324" cy="2641600"/>
        </p:xfrm>
        <a:graphic>
          <a:graphicData uri="http://schemas.openxmlformats.org/drawingml/2006/table">
            <a:tbl>
              <a:tblPr/>
              <a:tblGrid>
                <a:gridCol w="5374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111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807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Медицинский персонал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Из них: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Врач-педиатр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1ед на 130 детей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Врач детской стоматологии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1ед при наличии стоматологического кабинета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Врач по ЛФК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Медсестра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1ед на 130 детей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Медсестра диетического питания 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1ед на 100 детей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Медицинская сестра по видам мед.услуг</a:t>
                      </a:r>
                      <a:endParaRPr lang="ru-RU" sz="12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1ед при наличии кабинета</a:t>
                      </a:r>
                      <a:endParaRPr lang="ru-RU" sz="12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6416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5F1A9DE-46D4-774F-8656-FB8A1C54EB1D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E3E5EFEC-ED29-DE44-B33E-24114C254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0"/>
            <a:ext cx="748883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1400" dirty="0"/>
              <a:t>Приложение 2</a:t>
            </a:r>
          </a:p>
          <a:p>
            <a:r>
              <a:rPr lang="ru-RU" sz="1400" dirty="0"/>
              <a:t> </a:t>
            </a:r>
          </a:p>
          <a:p>
            <a:r>
              <a:rPr lang="ru-RU" sz="1400" dirty="0"/>
              <a:t>Штатные расписания административно-хозяйственного, </a:t>
            </a:r>
          </a:p>
          <a:p>
            <a:r>
              <a:rPr lang="ru-RU" sz="1400" dirty="0"/>
              <a:t>педагогического, медицинского персоналов лагерей традиционном (смешанном) формате, организуемых в населенных пунктах, включенных в Приложения №1 Указа Главы Республики Саха (Якутия) от 14.04.2020г №1119)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6C0184B5-57D5-3949-946E-E7FA675CB2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790123"/>
              </p:ext>
            </p:extLst>
          </p:nvPr>
        </p:nvGraphicFramePr>
        <p:xfrm>
          <a:off x="827584" y="1463763"/>
          <a:ext cx="7632847" cy="3521469"/>
        </p:xfrm>
        <a:graphic>
          <a:graphicData uri="http://schemas.openxmlformats.org/drawingml/2006/table">
            <a:tbl>
              <a:tblPr/>
              <a:tblGrid>
                <a:gridCol w="6803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449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075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35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4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Прочий персонал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3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из них: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3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Заведующий хозяйством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3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Кастеляша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3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Повар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 ед на 150 детей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43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Помощник повара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 ед на 150 детей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83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Мойщицы посуды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2 человека в смену на одну посудомоечную машину или при ручной мойке посуды 1 единица на каждые 70 мест в обеденном зале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3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Подсобный рабочий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 </a:t>
                      </a:r>
                      <a:r>
                        <a:rPr lang="ru-RU" sz="7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ед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 на 150 детей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93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Водитель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 единица на каждую автомашину, зарегистрированную автомобильной инспекцией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43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Слесарь-сантехник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43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Плотник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4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Arial Unicode MS"/>
                          <a:cs typeface="Arial Unicode MS"/>
                        </a:rPr>
                        <a:t>Оператор хлораторной установки</a:t>
                      </a: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 единица при наличии в бассейне лагеря </a:t>
                      </a:r>
                      <a:r>
                        <a:rPr lang="ru-RU" sz="700" dirty="0" err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хлораторной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 установки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43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Рабочий по обслуживанию и ремонту здания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43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Дезинфектор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1ед на 130 детей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43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Уборщицы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1ед на 250 кв.м.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43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Дворник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1ед на 500 кв.м.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64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Сторож</a:t>
                      </a:r>
                      <a:endParaRPr lang="ru-RU" sz="7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В зависимости от количества охраняемых объектов</a:t>
                      </a:r>
                      <a:endParaRPr lang="ru-RU" sz="7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29599" marR="29599" marT="29599" marB="295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174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896DF7B2-3C6E-1047-A08D-52D6D53CE3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57791"/>
              </p:ext>
            </p:extLst>
          </p:nvPr>
        </p:nvGraphicFramePr>
        <p:xfrm>
          <a:off x="443883" y="207384"/>
          <a:ext cx="8327254" cy="4771349"/>
        </p:xfrm>
        <a:graphic>
          <a:graphicData uri="http://schemas.openxmlformats.org/drawingml/2006/table">
            <a:tbl>
              <a:tblPr/>
              <a:tblGrid>
                <a:gridCol w="22880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71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92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92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62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1639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4120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4120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1854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08145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Расчет предельной стоимости путевки на 2020 год согласно письма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Минпросвещения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РФ от 20.11.2018г №АН-23/11вн</a:t>
                      </a:r>
                    </a:p>
                  </a:txBody>
                  <a:tcPr marL="3867" marR="3867" marT="38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145">
                <a:tc>
                  <a:txBody>
                    <a:bodyPr/>
                    <a:lstStyle/>
                    <a:p>
                      <a:pPr algn="l" fontAlgn="ctr"/>
                      <a:endParaRPr lang="ru-RU" sz="3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67" marR="3867" marT="38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67" marR="3867" marT="38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67" marR="3867" marT="38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67" marR="3867" marT="38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67" marR="3867" marT="38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67" marR="3867" marT="38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3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67" marR="3867" marT="38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3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67" marR="3867" marT="38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3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67" marR="3867" marT="38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814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Наименование затрат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Норматив затрат 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"Отдых детей и молодежи</a:t>
                      </a: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", рублей, человеко-день 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77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Норматив затрат, рублей, человеко-день 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Приложение 2,3 к письму Корректирующие коэффициенты, учитывающие режим оказания услуг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Предельная стоимость путевки в лагерях</a:t>
                      </a:r>
                      <a:r>
                        <a:rPr lang="ru-RU" sz="5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Республики Саха (Якутя)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примечание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2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Дневное пребывание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Круглосуточное и круглогодичное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каникулярное время с круглосуточным пребыванием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Дневное пребывание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Круглосуточное и круглогодичное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каникулярное время с круглосуточным пребыванием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8364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Затраты на оплату труда и начисления на выплаты по оплате труда педагогических и других работников, принимающих непосредственное участие в оказании услуги, в том числе страховые взносы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0,4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75,61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9687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Затраты на приобретение материальных запасов и особо ценного движимого имущества, потребляемых в процессе оказания услуг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293,04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0,4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75,61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96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Сумма резерва на полное восстановление особо ценного движимого имущества используемого при оказании услуг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21,41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0,4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75,61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743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Затраты на повышение квалификации педагогических и других работников, принимающих непосредственное участие в оказании государственной услуги, в том числе связанные с наймом жилого помещения и дополнительные расходы, связанные с проживанием вне места постоянного жительства (суточные) работников на время повышения квалификации, за исключением затрат на приобретение транспортных услуг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5,51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5,51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5,51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5,51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Коэффициенты не применяются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8364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Затраты на прохождение педагогическими и другими работниками, принимающими непосредственное участие в оказании государственной услуги, медицинских осмотров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13,58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0,4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75,61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90852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Затраты на коммунальные услуги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22,64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0,4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75,61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4025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Затраты на содержание объектов недвижимого имущества (охранно-пожарная сигнализация, санобработка, видеонаблюдение, вывоз тбо, страхование им-ва, и пр)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47,18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0,4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75,61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5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Затраты на содержание объектов особо ценного движимого имущества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6,39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6,39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6,39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6,39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Коэффициенты не применяются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95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Затраты на услуги связи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Коэффициенты не применяются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24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Затраты на приобретение транспортных услуг, в том числе расходы на проезд до места прохождения практики, повышения квалификации и обратно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16,79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16,79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16,79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16,79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Коэффициенты не применяются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59687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Затраты на оплату труда и начисления на выплаты по оплате труда </a:t>
                      </a:r>
                      <a:r>
                        <a:rPr lang="ru-RU" sz="600" b="0" i="0" u="none" strike="noStrike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ауп</a:t>
                      </a:r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и вспомогательного персонала,, в том числе страховые взносы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126,01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0,4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75,61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189,02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596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Сумма резерва на полное восстановление особо ценного движимого имущества используемого при общехозяйственных нуждах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24,66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24,66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24,66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24,66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Коэффициенты не применяются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908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Итого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767,98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584,36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1 378,24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1 378,24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67" marR="3867" marT="38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594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890CA076-7571-124D-9E59-D30E31299C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705516"/>
              </p:ext>
            </p:extLst>
          </p:nvPr>
        </p:nvGraphicFramePr>
        <p:xfrm>
          <a:off x="257451" y="205416"/>
          <a:ext cx="8620219" cy="4586397"/>
        </p:xfrm>
        <a:graphic>
          <a:graphicData uri="http://schemas.openxmlformats.org/drawingml/2006/table">
            <a:tbl>
              <a:tblPr/>
              <a:tblGrid>
                <a:gridCol w="24108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76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787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21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968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6966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8098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8098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6247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750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Дополнительные затраты, учтенные в расчете предельной стоимости  путевки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76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Приобретение СИЗ, дезинфицирующих средств и тест-систем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269,26   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269,26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269,26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269,26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Протокол совещания у Заместителя председателя Правительства РФ  Т.А.Голиковой от 15.05.2020г №ТГ-П6-19пр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25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Продукты питания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354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195,00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336,00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336,00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Приложение №6 Указа РС(Я) от 26.12.2019г №900 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5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Итого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464,26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605,26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605,26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7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ВСЕГО затрат на 1 ребенка в день, рублей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1 048,62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1 983,50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1 983,50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75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том числе распределение по источникам:</a:t>
                      </a:r>
                    </a:p>
                  </a:txBody>
                  <a:tcPr marL="73801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18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за счет госбюджета РС(Я)</a:t>
                      </a:r>
                    </a:p>
                  </a:txBody>
                  <a:tcPr marL="73801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1 048,62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1 280,00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1 280,00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24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софинансирование за счет средств родителей (законных представителей)</a:t>
                      </a:r>
                    </a:p>
                  </a:txBody>
                  <a:tcPr marL="73801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703,50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703,50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75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875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918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Стоимость путевки на 14 дней - всего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14 680,68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27 769,00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27 769,00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18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том числе:</a:t>
                      </a:r>
                    </a:p>
                  </a:txBody>
                  <a:tcPr marL="73801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918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за счет госбюджета РС(Я)</a:t>
                      </a:r>
                    </a:p>
                  </a:txBody>
                  <a:tcPr marL="73801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14 680,68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17 920,00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17 920,00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724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софинансирование за счет средств родителей (законных представителей)</a:t>
                      </a:r>
                    </a:p>
                  </a:txBody>
                  <a:tcPr marL="73801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9 849,00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9 849,00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18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875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918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Стоимость путевки на 21 день - всего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22 021,02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41 653,50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41 653,50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918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том числе:</a:t>
                      </a:r>
                    </a:p>
                  </a:txBody>
                  <a:tcPr marL="73801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18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за счет госбюджета РС(Я)</a:t>
                      </a:r>
                    </a:p>
                  </a:txBody>
                  <a:tcPr marL="73801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22 021,02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26 880,00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26 880,00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724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софинансирование за счет средств родителей (законных представителей)</a:t>
                      </a:r>
                    </a:p>
                  </a:txBody>
                  <a:tcPr marL="73801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14 773,50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14 773,50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100" marR="4100" marT="4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87518"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87518"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87518">
                <a:tc gridSpan="9">
                  <a:txBody>
                    <a:bodyPr/>
                    <a:lstStyle/>
                    <a:p>
                      <a:pPr algn="l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87518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Расчетом предельной стоимости путевки предусмотрены затраты согласно письма Министерства просвещения РФ от 20.11.2018г №АН-23/11вн, а именно:</a:t>
                      </a: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87518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на оплату труда основного персонала, непосредственно оказывающих услуги отдыха и оздоровления - педагогов и медиков, а также вспомогательного и обслуживающего персонала </a:t>
                      </a: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87518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поставку материальных запасов: канцтовары, медикаменты, средства гигиены, хозяйственные товары </a:t>
                      </a: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87518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затраты на амортизацию основных средств</a:t>
                      </a: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87518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затраты на повышение квалификации педагогов</a:t>
                      </a: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87518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проведение медосмотра работников лагеря</a:t>
                      </a: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79411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 затраты на общехозяйственные нужды: </a:t>
                      </a:r>
                      <a:r>
                        <a:rPr lang="ru-RU" sz="600" b="0" i="0" u="none" strike="noStrike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коммуслуги</a:t>
                      </a:r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услуги связи и интернета, затраты на содержание имущества (в т.ч. обеспечение противопожарной и антитеррористической безопасности, вывоз мусора, стирка белья, обеспечение бесперебойной работы коммунальных объектов и энергоносителей), затраты на </a:t>
                      </a:r>
                      <a:r>
                        <a:rPr lang="ru-RU" sz="600" b="0" i="0" u="none" strike="noStrike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траспорт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87518"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87518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дополнительно включены затраты на обеспечение продуктами питания согласно приложения №6 указа главы Республики Саха (Якутия) от 26.12.2019г №900 </a:t>
                      </a: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196916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 также на основании Протокол совещания у Заместителя председателя Правительства РФ  Т.А.Голиковой от 15.05.2020г №ТГ-П6-19пр предусмотрены затраты на усиление обеспечения средств индивидуальной защиты, осуществления тест-систем и неснижаемого запаса дезинфицирующих средств </a:t>
                      </a:r>
                    </a:p>
                  </a:txBody>
                  <a:tcPr marL="4100" marR="4100" marT="41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2711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0A7F3EF-83B4-1944-8E36-320B9CAEE534}"/>
              </a:ext>
            </a:extLst>
          </p:cNvPr>
          <p:cNvSpPr txBox="1"/>
          <p:nvPr/>
        </p:nvSpPr>
        <p:spPr>
          <a:xfrm>
            <a:off x="1446170" y="3058545"/>
            <a:ext cx="69117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Распоряжением Президента Республики Саха (Якутия) от 22 июня 2012 г. №406 - РП и в целях реализации Концепции развития круглогодичного отдыха и оздоровления детей Государственное автономное учреждение Республики Саха (Якутия) «Санаторий-профилакторий «Сосновый бор» переименован и перепрофилирован в Государственное автономное учреждение дополнительного образования </a:t>
            </a:r>
          </a:p>
          <a:p>
            <a:r>
              <a:rPr lang="ru-RU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Республики Саха (Якутия) «Центр отдыха и оздоровления детей «Сосновый бор»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A272CBC-F0F9-4C47-AC63-F70ECE2F48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63" b="10924"/>
          <a:stretch/>
        </p:blipFill>
        <p:spPr>
          <a:xfrm>
            <a:off x="0" y="0"/>
            <a:ext cx="9144000" cy="2967793"/>
          </a:xfrm>
          <a:prstGeom prst="rect">
            <a:avLst/>
          </a:prstGeom>
        </p:spPr>
      </p:pic>
      <p:cxnSp>
        <p:nvCxnSpPr>
          <p:cNvPr id="4" name="Google Shape;213;p32">
            <a:extLst>
              <a:ext uri="{FF2B5EF4-FFF2-40B4-BE49-F238E27FC236}">
                <a16:creationId xmlns:a16="http://schemas.microsoft.com/office/drawing/2014/main" xmlns="" id="{A32F4DF0-4A7A-D14E-BD47-59DF3B30019D}"/>
              </a:ext>
            </a:extLst>
          </p:cNvPr>
          <p:cNvCxnSpPr>
            <a:cxnSpLocks/>
          </p:cNvCxnSpPr>
          <p:nvPr/>
        </p:nvCxnSpPr>
        <p:spPr>
          <a:xfrm flipV="1">
            <a:off x="1172842" y="2702902"/>
            <a:ext cx="0" cy="1831390"/>
          </a:xfrm>
          <a:prstGeom prst="straightConnector1">
            <a:avLst/>
          </a:prstGeom>
          <a:noFill/>
          <a:ln w="17145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775262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09B2D962-DDD9-9F42-A04B-44662D5E8B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261579"/>
              </p:ext>
            </p:extLst>
          </p:nvPr>
        </p:nvGraphicFramePr>
        <p:xfrm>
          <a:off x="467542" y="404661"/>
          <a:ext cx="8352930" cy="4167344"/>
        </p:xfrm>
        <a:graphic>
          <a:graphicData uri="http://schemas.openxmlformats.org/drawingml/2006/table">
            <a:tbl>
              <a:tblPr/>
              <a:tblGrid>
                <a:gridCol w="5270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622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666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666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6661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6661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9711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19334"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2" marR="8742" marT="87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Потребность СИЗ на 1 ребенка в день для смены на 14 дней</a:t>
                      </a:r>
                    </a:p>
                  </a:txBody>
                  <a:tcPr marL="8742" marR="8742" marT="87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2" marR="8742" marT="87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2" marR="8742" marT="87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334"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2" marR="8742" marT="87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2" marR="8742" marT="87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2" marR="8742" marT="87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2" marR="8742" marT="87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2" marR="8742" marT="87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2" marR="8742" marT="87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2" marR="8742" marT="87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8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наименование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Кол-во на 1 день, шт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Кол-во дней, шт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Кол-во всего, шт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Цена за 1 ед, руб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Стоимость всего, руб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3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Одноразовые бахилы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5,5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154,00   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3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Одноразовые халаты и береты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88,5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1 239,00   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86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Дезинфицирующее средство ОКА-ТАБ №300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740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740,00   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77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asptl5 Антисептик для рук "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Антисептол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ГОСТ" (универсальный для рук, одежды, поверхностей объемом 5л по цене 3250р), на 1л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650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650,00   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86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Моющие и дезинфицирующие средства (неснижаемый запас)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67,58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946,12   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86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Тест-системы (1 пробирка, 1 зонд), 2 этапа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20,28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40,56   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93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Итого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3 769,68   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933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1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1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Затраты всего на 1 дето-день, руб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1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1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1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1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269,26   </a:t>
                      </a:r>
                    </a:p>
                  </a:txBody>
                  <a:tcPr marL="8742" marR="8742" marT="87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6861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0915885-F05B-8E4E-8C6C-F930C4D22959}"/>
              </a:ext>
            </a:extLst>
          </p:cNvPr>
          <p:cNvSpPr/>
          <p:nvPr/>
        </p:nvSpPr>
        <p:spPr>
          <a:xfrm>
            <a:off x="419186" y="3224281"/>
            <a:ext cx="8305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http://sosnovybor-ykt.ru/sosnovskie-onlajn-kanikuly/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493632-0AF8-3740-B588-538D33953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48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507D0E3-8F7B-8543-A82A-B6262BB08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47" y="1760011"/>
            <a:ext cx="8261717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Рекомендуется открывать лагеря с малыми группами, при соблюдении всех требований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Роспотребнадзора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«Рекомендации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Роспотребнадзора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по проведению профилактических и дезинфекционных мероприятий по предупреждению распространения новой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коронавирусной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инфекции организациях общественного питания и при организации питания непосредственно в зданиях проживания (санатории, гостиницы, санаторно-оздоровительные лагеря, дома отдыха, пансионаты и др.) от 28.03.2020 г. №02/5243-2020-27</a:t>
            </a: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Минпросвещения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РФ предлагает проводить укороченные 14-дневные смены вместо типовых 21-дневных.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7C3EC022-DC8A-A34F-85AB-5B6A359C3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8" y="363097"/>
            <a:ext cx="84243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800" b="1" dirty="0"/>
              <a:t>Санитарно-эпидемиологические требования и требования к организации питания детей в период организованного летнего отдыха.</a:t>
            </a:r>
            <a:endParaRPr lang="ru-RU" sz="18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1E21AB2-E149-C14C-A951-CA5488499419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Google Shape;213;p32">
            <a:extLst>
              <a:ext uri="{FF2B5EF4-FFF2-40B4-BE49-F238E27FC236}">
                <a16:creationId xmlns:a16="http://schemas.microsoft.com/office/drawing/2014/main" xmlns="" id="{1D075630-0E86-B24C-8436-FFF0D6AAEB71}"/>
              </a:ext>
            </a:extLst>
          </p:cNvPr>
          <p:cNvCxnSpPr>
            <a:cxnSpLocks/>
          </p:cNvCxnSpPr>
          <p:nvPr/>
        </p:nvCxnSpPr>
        <p:spPr>
          <a:xfrm flipV="1">
            <a:off x="355136" y="1888506"/>
            <a:ext cx="0" cy="2575210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704901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7C3EC022-DC8A-A34F-85AB-5B6A359C3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8" y="363097"/>
            <a:ext cx="84243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800" b="1" dirty="0"/>
              <a:t>Санитарно-эпидемиологические требования и требования к организации питания детей в период организованного летнего отдыха.</a:t>
            </a:r>
            <a:endParaRPr lang="ru-RU" sz="18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1E21AB2-E149-C14C-A951-CA5488499419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Google Shape;213;p32">
            <a:extLst>
              <a:ext uri="{FF2B5EF4-FFF2-40B4-BE49-F238E27FC236}">
                <a16:creationId xmlns:a16="http://schemas.microsoft.com/office/drawing/2014/main" xmlns="" id="{1D075630-0E86-B24C-8436-FFF0D6AAEB71}"/>
              </a:ext>
            </a:extLst>
          </p:cNvPr>
          <p:cNvCxnSpPr>
            <a:cxnSpLocks/>
          </p:cNvCxnSpPr>
          <p:nvPr/>
        </p:nvCxnSpPr>
        <p:spPr>
          <a:xfrm flipV="1">
            <a:off x="382305" y="1551622"/>
            <a:ext cx="0" cy="3258876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6DC32907-DDEF-A74D-9133-B7F435DDF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8" y="1434793"/>
            <a:ext cx="8261723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buFont typeface="Arial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Дети перед отъездом должны пройти этап домашнего карантина. Получить документ о состоянии здоровья и отсутствии контакта с заболевшими. 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В лагерях установят социальную дистанцию. 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Смена будет полностью закрыта от внешних контактов.  В загородных лагерях должны быть организованы смены без посещения родственниками. 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Небольшие группы детей должны проживать в корпусах вместе с воспитателями первые 14 дней. А когда карантин закончится - отрядам разрешается общаться друг с другом и проводить совместные мероприятия. 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В течение всего отдыха и детям, и сотрудникам нельзя покидать территорию лагеря, визиты родителей и передача посылок тоже под запретом. 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Все корпуса должны быть  оснащены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обеззараживателями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рециркуляторами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антисептиками.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Лагерь должен иметь неснижаемый запас дезинфицирующих средств, а весь персонал надо протестировать на антитела COVID-19.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Рекомендуется и ежедневная термометрия во время смены. Плюс к этому есть рекомендации по более разреженному нахождению детей в лагере: обеды посменно, в несколько групп, с занятиями - то же самое. </a:t>
            </a:r>
          </a:p>
        </p:txBody>
      </p:sp>
    </p:spTree>
    <p:extLst>
      <p:ext uri="{BB962C8B-B14F-4D97-AF65-F5344CB8AC3E}">
        <p14:creationId xmlns:p14="http://schemas.microsoft.com/office/powerpoint/2010/main" val="1578490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7C3EC022-DC8A-A34F-85AB-5B6A359C3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8" y="363097"/>
            <a:ext cx="84243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800" b="1" dirty="0"/>
              <a:t>Санитарно-эпидемиологические требования и требования к организации питания детей в период организованного летнего отдыха.</a:t>
            </a:r>
            <a:endParaRPr lang="ru-RU" sz="18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1E21AB2-E149-C14C-A951-CA5488499419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Google Shape;213;p32">
            <a:extLst>
              <a:ext uri="{FF2B5EF4-FFF2-40B4-BE49-F238E27FC236}">
                <a16:creationId xmlns:a16="http://schemas.microsoft.com/office/drawing/2014/main" xmlns="" id="{1D075630-0E86-B24C-8436-FFF0D6AAEB71}"/>
              </a:ext>
            </a:extLst>
          </p:cNvPr>
          <p:cNvCxnSpPr>
            <a:cxnSpLocks/>
          </p:cNvCxnSpPr>
          <p:nvPr/>
        </p:nvCxnSpPr>
        <p:spPr>
          <a:xfrm flipV="1">
            <a:off x="382305" y="1551622"/>
            <a:ext cx="0" cy="2827873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B4859489-4001-7247-9870-61BD28FEC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8" y="1502364"/>
            <a:ext cx="793329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При дистанционном виде лагерей рекомендуется выдача «сухих» пайков. </a:t>
            </a:r>
          </a:p>
          <a:p>
            <a:pPr algn="just"/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Нормы сухого пайка сделаны на основе перспективного меню для лагеря «Сосновый бор», утвержденного </a:t>
            </a:r>
            <a:r>
              <a:rPr lang="ru-R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Роспотребнадзором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 от 18 февраля 2020 года из расчета трехразового питания на 14 дней. </a:t>
            </a:r>
          </a:p>
          <a:p>
            <a:pPr algn="just"/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Набор продуктов был составлен согласно рекомендательного письма от Министерства образования и науки РС (Я) от 30 марта 2020 года.</a:t>
            </a:r>
          </a:p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При выдаче необходимо соблюдение санитарных требований: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- Выдача пайков должна осуществляться строго по предварительной записи для соблюдения социальной дистанции;</a:t>
            </a:r>
          </a:p>
          <a:p>
            <a:pPr lvl="0" fontAlgn="base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- Необходимо наличие маски и перчаток при заборе пайка.</a:t>
            </a:r>
          </a:p>
          <a:p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477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7C3EC022-DC8A-A34F-85AB-5B6A359C3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8" y="363097"/>
            <a:ext cx="84243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800" b="1" dirty="0"/>
              <a:t>Санитарно-эпидемиологические требования и требования к организации питания детей в период организованного летнего отдыха.</a:t>
            </a:r>
            <a:endParaRPr lang="ru-RU" sz="18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1E21AB2-E149-C14C-A951-CA5488499419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706803BF-089F-D44F-A679-17453175A2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096239"/>
              </p:ext>
            </p:extLst>
          </p:nvPr>
        </p:nvGraphicFramePr>
        <p:xfrm>
          <a:off x="467544" y="1009427"/>
          <a:ext cx="8280920" cy="3971626"/>
        </p:xfrm>
        <a:graphic>
          <a:graphicData uri="http://schemas.openxmlformats.org/drawingml/2006/table">
            <a:tbl>
              <a:tblPr/>
              <a:tblGrid>
                <a:gridCol w="8056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715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39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798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5047">
                <a:tc>
                  <a:txBody>
                    <a:bodyPr/>
                    <a:lstStyle/>
                    <a:p>
                      <a:pPr algn="ctr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5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5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5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047">
                <a:tc gridSpan="2">
                  <a:txBody>
                    <a:bodyPr/>
                    <a:lstStyle/>
                    <a:p>
                      <a:pPr algn="ctr" fontAlgn="t"/>
                      <a:endParaRPr lang="ru-RU" sz="5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endParaRPr lang="ru-RU" sz="500" b="0" i="0" u="none" strike="noStrike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endParaRPr lang="ru-RU" sz="5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5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500" b="0" i="0" u="none" strike="noStrike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500" b="0" i="0" u="none" strike="noStrike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37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Требуемое количество продуктов</a:t>
                      </a: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737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сухого пайка дистанционного лагеря</a:t>
                      </a: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7379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5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14 дней на 1 человека</a:t>
                      </a: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7379">
                <a:tc>
                  <a:txBody>
                    <a:bodyPr/>
                    <a:lstStyle/>
                    <a:p>
                      <a:pPr algn="ctr" fontAlgn="t"/>
                      <a:endParaRPr lang="ru-RU" sz="5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500" b="0" i="0" u="none" strike="noStrike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500" b="0" i="0" u="none" strike="noStrike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29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продукта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 изм.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ТУШЕНКА ГОВЯЖЬЯ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1,90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ГОРОХ ЛУЩЕНЫЙ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0,06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КРУПА ГРЕЧКА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0,48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КРУПА МАННАЯ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0,11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КРУПА ПЕРЛОВАЯ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0,02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КРУПА ПШЕНИЧНАЯ ПОЛТАВСКАЯ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КРУПА РИСОВАЯ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0,86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МАКАРОННЫЕ ИЗДЕЛИЯ ВЫСШ.СОРТ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0,50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МАСЛО РАСТИТЕЛЬНОЕ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0,70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МУКА ПШЕНИЧНАЯ ВЫСШ.СОРТ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0,19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ОВСЯНЫЕ ХЛОПЬЯ "ГЕРКУЛЕС"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0,11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ПШЕНО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0,15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САХАР ПЕСОК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0,72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ВОДА ПИТЬЕВАЯ*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0,60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28083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КИСЕЛЬ (КОНЦЕНТРАТ) НА ПЛОДОВЫХ ЭКСТР.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0,13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ЧАЙ НУРИ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0,02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СОК НАТУРАЛЬНЫЙ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БАНАН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1,14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ГРУША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0,60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ЛИМОН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0,02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МАНДАРИН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0,53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ЯБЛОКИ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0,91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КАПУСТА БЕЛОКАЧАННАЯ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1,31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КАРТОФЕЛЬ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4,47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ЛУК РЕПЧАТЫЙ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0,70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МОРКОВЬ СВЕЖАЯ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0,75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3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ОГУРЦЫ ГРУНТОВЫЕ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0,91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4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ПЕРЕЦ КРАСНЫЙ СЛАДКИЙ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0,18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5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ПОМИДОРЫ СВЕЖИЕ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0,72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6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СВЕКЛА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0,50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7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СУХОФРУКТЫ (СМЕСЬ)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0,10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8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ЙОГУРТ 2,5% ЖИРНОСТИ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шт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6,00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9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НАПИТОК ЙОГУРТОВЫЙ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0,29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0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МОЛОКО ПАСТЕР. 2,5% ЖИРНОСТИ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2,08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1"/>
                  </a:ext>
                </a:extLst>
              </a:tr>
              <a:tr h="119278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ВАФЛИ С ФРУКТОВО-ЯГОДНОЙ НАЧИНКАМИ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0,03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2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ПЕЧЕНЬЕ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0,09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3"/>
                  </a:ext>
                </a:extLst>
              </a:tr>
              <a:tr h="85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ПРЯНИКИ ЗАВАРНЫЕ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0,03</a:t>
                      </a:r>
                    </a:p>
                  </a:txBody>
                  <a:tcPr marL="4390" marR="4390" marT="4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51987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7C3EC022-DC8A-A34F-85AB-5B6A359C3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8" y="363097"/>
            <a:ext cx="84243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800" b="1" dirty="0"/>
              <a:t>Санитарно-эпидемиологические требования и требования к организации питания детей в период организованного летнего отдыха.</a:t>
            </a:r>
            <a:endParaRPr lang="ru-RU" sz="18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1E21AB2-E149-C14C-A951-CA5488499419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33578CB7-2D8B-254C-B0AD-A419A575C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955721"/>
              </p:ext>
            </p:extLst>
          </p:nvPr>
        </p:nvGraphicFramePr>
        <p:xfrm>
          <a:off x="395535" y="1156138"/>
          <a:ext cx="8424935" cy="3871445"/>
        </p:xfrm>
        <a:graphic>
          <a:graphicData uri="http://schemas.openxmlformats.org/drawingml/2006/table">
            <a:tbl>
              <a:tblPr/>
              <a:tblGrid>
                <a:gridCol w="5692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03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36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519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345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450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4185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418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3150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8660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57736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400" b="0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ГАУ ДО РС(Я) </a:t>
                      </a:r>
                      <a:r>
                        <a:rPr lang="ru-RU" sz="400" b="0" i="1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ЦОиОД</a:t>
                      </a:r>
                      <a:r>
                        <a:rPr lang="ru-RU" sz="400" b="0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"Сосновый бор"</a:t>
                      </a:r>
                    </a:p>
                  </a:txBody>
                  <a:tcPr marL="2485" marR="2485" marT="24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endParaRPr lang="ru-RU" sz="400" b="0" i="0" u="none" strike="noStrike">
                        <a:solidFill>
                          <a:srgbClr val="FFFFFF"/>
                        </a:solidFill>
                        <a:latin typeface="Tahoma"/>
                      </a:endParaRPr>
                    </a:p>
                  </a:txBody>
                  <a:tcPr marL="2485" marR="2485" marT="24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736">
                <a:tc>
                  <a:txBody>
                    <a:bodyPr/>
                    <a:lstStyle/>
                    <a:p>
                      <a:pPr algn="l" fontAlgn="t"/>
                      <a:endParaRPr lang="ru-RU" sz="400" b="0" i="0" u="none" strike="noStrike">
                        <a:solidFill>
                          <a:srgbClr val="FFFFFF"/>
                        </a:solidFill>
                        <a:latin typeface="Tahoma"/>
                      </a:endParaRPr>
                    </a:p>
                  </a:txBody>
                  <a:tcPr marL="2485" marR="2485" marT="24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ТРЕБУЕМОЕ КОЛИЧЕСТВО ПРОДУКТОВ</a:t>
                      </a:r>
                    </a:p>
                  </a:txBody>
                  <a:tcPr marL="2485" marR="2485" marT="24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736">
                <a:tc>
                  <a:txBody>
                    <a:bodyPr/>
                    <a:lstStyle/>
                    <a:p>
                      <a:pPr algn="l" fontAlgn="t"/>
                      <a:endParaRPr lang="ru-RU" sz="400" b="0" i="0" u="none" strike="noStrike">
                        <a:solidFill>
                          <a:srgbClr val="FFFFFF"/>
                        </a:solidFill>
                        <a:latin typeface="Tahoma"/>
                      </a:endParaRPr>
                    </a:p>
                  </a:txBody>
                  <a:tcPr marL="2485" marR="2485" marT="24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на 14 дней на 1 человека</a:t>
                      </a:r>
                    </a:p>
                  </a:txBody>
                  <a:tcPr marL="2485" marR="2485" marT="24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736">
                <a:tc>
                  <a:txBody>
                    <a:bodyPr/>
                    <a:lstStyle/>
                    <a:p>
                      <a:pPr algn="l" fontAlgn="t"/>
                      <a:endParaRPr lang="ru-RU" sz="400" b="0" i="0" u="none" strike="noStrike">
                        <a:solidFill>
                          <a:srgbClr val="FFFFFF"/>
                        </a:solidFill>
                        <a:latin typeface="Tahoma"/>
                      </a:endParaRPr>
                    </a:p>
                  </a:txBody>
                  <a:tcPr marL="2485" marR="2485" marT="24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4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2485" marR="2485" marT="24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4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2485" marR="2485" marT="24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4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2485" marR="2485" marT="24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4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2485" marR="2485" marT="24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4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2485" marR="2485" marT="24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4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2485" marR="2485" marT="24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73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№ п/п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продукта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Ед. изм.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Количество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г.Якутск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Республика Саха (Якутия)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21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Средние цены за апрель 2020г. в руб. г.Якутск 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Стоимось продуктов питания на 1 ребенка на 14 дней, рублей 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Стоимось продуктов питания на 1 ребенка в 1 день, рублей 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Средние цены за апрель 2020г. в руб. Республика Саха (Якутия) 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Стоимось продуктов питания на 1 ребенка на 14 дней, рублей 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Стоимось продуктов питания на 1 ребенка в 1 день, рублей 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ТУШЕНКА ГОВЯЖЬЯ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1,90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131,85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250,52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17,89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152,37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289,50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20,68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ГОРОХ ЛУЩЕНЫЙ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0,06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93,14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5,22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0,37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87,30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4,89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0,35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КРУПА ГРЕЧКА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0,48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94,56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44,92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3,21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93,00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44,18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3,16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КРУПА МАННАЯ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0,11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77,71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8,86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0,63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73,10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8,33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0,60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КРУПА ПЕРЛОВАЯ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0,02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48,19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0,96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0,07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51,22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1,02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0,07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КРУПА ПШЕНИЧНАЯ ПОЛТАВСКАЯ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0,04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101,41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4,06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0,29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99,20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3,97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0,28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КРУПА РИСОВАЯ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0,86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81,23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69,53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4,97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89,24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76,39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5,46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МАКАРОННЫЕ ИЗДЕЛИЯ ВЫСШ.СОРТ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0,50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137,28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68,64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4,90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136,46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68,23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4,87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МАСЛО РАСТИТЕЛЬНОЕ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0,70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110,22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77,15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5,51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119,64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83,75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5,98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МУКА ПШЕНИЧНАЯ ВЫСШ.СОРТ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0,19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53,49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10,11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0,72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53,97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10,20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0,73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ОВСЯНЫЕ ХЛОПЬЯ "ГЕРКУЛЕС"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0,11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95,50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10,89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0,78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86,07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9,81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0,70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ПШЕНО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0,15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101,41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15,11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1,08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99,20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14,78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1,06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САХАР ПЕСОК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0,72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54,36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39,36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2,81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58,73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42,52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3,04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ВОДА ПИТЬЕВАЯ*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0,60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39,61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23,77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1,70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56,57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33,94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2,42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КИСЕЛЬ (КОНЦЕНТРАТ) НА ПЛОДОВЫХ ЭКСТР.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0,13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      363,08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47,20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3,37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353,78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45,99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3,29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ЧАЙ НУРИ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0,02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821,38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14,78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1,06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845,26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15,21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1,09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СОК НАТУРАЛЬНЫЙ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1,00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119,34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119,34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8,52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111,73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111,73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7,98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БАНАН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1,14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149,23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170,72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12,19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160,27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183,35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13,10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ГРУША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0,60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240,37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144,22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10,30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246,00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147,60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10,54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ЛИМОН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0,02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427,14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10,25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0,73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388,77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9,33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0,67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МАНДАРИН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0,53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221,61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117,01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8,36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210,54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111,17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7,94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ЯБЛОКИ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0,91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196,34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178,28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12,73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200,51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182,07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13,00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КАПУСТА БЕЛОКАЧАННАЯ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1,31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72,38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94,53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6,75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74,43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97,21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6,94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КАРТОФЕЛЬ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4,47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54,68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244,53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17,47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57,06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255,17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18,23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ЛУК РЕПЧАТЫЙ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0,70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51,58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36,31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2,59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55,35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38,97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2,78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МОРКОВЬ СВЕЖАЯ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0,75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86,57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64,67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4,62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87,12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65,08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4,65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ОГУРЦЫ ГРУНТОВЫЕ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0,91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236,20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215,65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15,40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250,72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228,91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16,35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ПЕРЕЦ КРАСНЫЙ СЛАДКИЙ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0,18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      200,00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35,60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2,54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200,00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35,60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2,54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3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ПОМИДОРЫ СВЕЖИЕ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0,72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235,24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168,67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12,05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257,01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184,28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13,16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4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СВЕКЛА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0,50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83,59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41,54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2,97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79,42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39,47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2,82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5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СУХОФРУКТЫ (СМЕСЬ)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0,10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314,37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31,44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2,25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312,19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31,22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2,23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6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32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ЙОГУРТ 2,5% ЖИРНОСТИ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шт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6,00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33,37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200,22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14,30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36,16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216,96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15,50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7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НАПИТОК ЙОГУРТОВЫЙ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0,29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136,24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39,51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2,82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478,68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138,82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9,92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8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МОЛОКО ПАСТЕР. 2,5% ЖИРНОСТИ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л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2,08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97,40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202,40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14,46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92,16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191,51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13,68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9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ВАФЛИ С ФРУКТОВО-ЯГОДНОЙ НАЧИНКАМИ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0,03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334,82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10,04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0,72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348,15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10,44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0,75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0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ПЕЧЕНЬЕ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0,09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206,67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18,60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1,33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225,10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20,26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1,45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1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t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</a:p>
                  </a:txBody>
                  <a:tcPr marL="2485" marR="2485" marT="248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ПРЯНИКИ ЗАВАРНЫЕ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кг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0,03</a:t>
                      </a:r>
                    </a:p>
                  </a:txBody>
                  <a:tcPr marL="2485" marR="2485" marT="2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258,69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7,76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0,55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245,66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7,37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0,53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2"/>
                  </a:ext>
                </a:extLst>
              </a:tr>
              <a:tr h="82152"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ВСЕГО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2 842,36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203,03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3 059,22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218,52   </a:t>
                      </a:r>
                    </a:p>
                  </a:txBody>
                  <a:tcPr marL="2485" marR="2485" marT="2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43"/>
                  </a:ext>
                </a:extLst>
              </a:tr>
              <a:tr h="57736"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4"/>
                  </a:ext>
                </a:extLst>
              </a:tr>
              <a:tr h="57736"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Средние цены с сайта:</a:t>
                      </a:r>
                    </a:p>
                  </a:txBody>
                  <a:tcPr marL="2485" marR="2485" marT="24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5"/>
                  </a:ext>
                </a:extLst>
              </a:tr>
              <a:tr h="57736"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>
                  <a:txBody>
                    <a:bodyPr/>
                    <a:lstStyle/>
                    <a:p>
                      <a:pPr algn="l" fontAlgn="b"/>
                      <a:r>
                        <a:rPr lang="en-US" sz="400" b="0" i="0" u="sng" strike="noStrike" dirty="0">
                          <a:solidFill>
                            <a:srgbClr val="0563C1"/>
                          </a:solidFill>
                          <a:latin typeface="Calibri"/>
                          <a:hlinkClick r:id="rId2"/>
                        </a:rPr>
                        <a:t>http://sakha.old.gks.ru/wps/wcm/connect/rosstat_ts/sakha/ru/statistics/prices/Sriedniie-potriebitielskiie-tsieny-na-prodovolstviennyie-tovary</a:t>
                      </a:r>
                      <a:endParaRPr lang="en-US" sz="400" b="0" i="0" u="sng" strike="noStrike" dirty="0">
                        <a:solidFill>
                          <a:srgbClr val="0563C1"/>
                        </a:solidFill>
                        <a:latin typeface="Calibri"/>
                      </a:endParaRPr>
                    </a:p>
                  </a:txBody>
                  <a:tcPr marL="2485" marR="2485" marT="24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124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5F1A9DE-46D4-774F-8656-FB8A1C54EB1D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73D5F62C-F81B-CA43-889C-D4A54C35D537}"/>
              </a:ext>
            </a:extLst>
          </p:cNvPr>
          <p:cNvSpPr txBox="1">
            <a:spLocks/>
          </p:cNvSpPr>
          <p:nvPr/>
        </p:nvSpPr>
        <p:spPr>
          <a:xfrm>
            <a:off x="683568" y="398233"/>
            <a:ext cx="7772400" cy="576063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800" b="1" dirty="0"/>
              <a:t>Летняя оздоровительная  кампания в РС(Я)</a:t>
            </a:r>
            <a:endParaRPr lang="ru-RU" sz="28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1B0F4D1B-E9B7-AE41-A2D6-2CDA0DBD1A27}"/>
              </a:ext>
            </a:extLst>
          </p:cNvPr>
          <p:cNvSpPr txBox="1">
            <a:spLocks/>
          </p:cNvSpPr>
          <p:nvPr/>
        </p:nvSpPr>
        <p:spPr>
          <a:xfrm>
            <a:off x="683568" y="1495294"/>
            <a:ext cx="7246883" cy="252028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сезон (с 15 июня) – проводится в дистанционном режиме во всех муниципальных районах и городских округах, за исключением:</a:t>
            </a:r>
          </a:p>
          <a:p>
            <a:pPr algn="just"/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северных, арктических районов, в которых не выявлено случаев проявления </a:t>
            </a:r>
            <a:r>
              <a:rPr lang="ru-RU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короновирусной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инфекции; населенных пунктов Республики Саха (Якутия), не имеющих круглогодичного автотранспортного сообщения (согласно Приложению №1 к Указу Главы Республики Саха (Якутия) от 14 апреля 2020 года №1119).</a:t>
            </a:r>
          </a:p>
          <a:p>
            <a:pPr algn="just"/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 запланированных 511 ЛОУ будут работать – 173 ЛОУ в 21 в МР. 15 муниципальных районов летние лагеря, которые должны были открыться в 1 сезоне перенесли во 2 и 3 сезоны.</a:t>
            </a:r>
          </a:p>
          <a:p>
            <a:pPr algn="just"/>
            <a:endParaRPr lang="ru-RU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 2-м и 3–м сезонах запланирована работа всех типов лагерей согласно Реестру в смешанном (дистанционном и очном) и традиционном режимах с учетом эпидемиологической ситуации и рекомендаций Управления </a:t>
            </a:r>
            <a:r>
              <a:rPr lang="ru-RU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Роспотребнадзора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 РС(Я) в каждом населенном пункте.</a:t>
            </a:r>
          </a:p>
          <a:p>
            <a:endParaRPr lang="ru-RU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Google Shape;213;p32">
            <a:extLst>
              <a:ext uri="{FF2B5EF4-FFF2-40B4-BE49-F238E27FC236}">
                <a16:creationId xmlns:a16="http://schemas.microsoft.com/office/drawing/2014/main" xmlns="" id="{0A8DA7CD-7F3C-864A-BADA-562CD5BF9BAC}"/>
              </a:ext>
            </a:extLst>
          </p:cNvPr>
          <p:cNvCxnSpPr>
            <a:cxnSpLocks/>
          </p:cNvCxnSpPr>
          <p:nvPr/>
        </p:nvCxnSpPr>
        <p:spPr>
          <a:xfrm flipV="1">
            <a:off x="382305" y="1551622"/>
            <a:ext cx="0" cy="2827873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0643503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5F1A9DE-46D4-774F-8656-FB8A1C54EB1D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90BFAA37-41D4-934B-B1C6-E95F5A88A576}"/>
              </a:ext>
            </a:extLst>
          </p:cNvPr>
          <p:cNvSpPr txBox="1">
            <a:spLocks/>
          </p:cNvSpPr>
          <p:nvPr/>
        </p:nvSpPr>
        <p:spPr>
          <a:xfrm>
            <a:off x="685800" y="398233"/>
            <a:ext cx="7772400" cy="576063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800" b="1" dirty="0"/>
              <a:t>Летняя оздоровительная  кампания в РС(Я)</a:t>
            </a:r>
            <a:endParaRPr lang="ru-RU" sz="2800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33CFD89A-BEC6-784A-B7A4-40F9A2B5D6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345528"/>
              </p:ext>
            </p:extLst>
          </p:nvPr>
        </p:nvGraphicFramePr>
        <p:xfrm>
          <a:off x="575556" y="1274577"/>
          <a:ext cx="7992888" cy="3398064"/>
        </p:xfrm>
        <a:graphic>
          <a:graphicData uri="http://schemas.openxmlformats.org/drawingml/2006/table">
            <a:tbl>
              <a:tblPr/>
              <a:tblGrid>
                <a:gridCol w="5568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856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910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5937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15271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Предварительный свод 1 сезона по типам лагерей</a:t>
                      </a:r>
                      <a:endParaRPr lang="ru-RU" sz="105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4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4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28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№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Типы организаций отдыха и оздоровления</a:t>
                      </a:r>
                      <a:endParaRPr lang="ru-RU" sz="105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ВСЕГО ЛОУ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Количество детей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78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Лагеря с дневным пребыванием</a:t>
                      </a:r>
                      <a:endParaRPr lang="ru-RU" sz="105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173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7848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47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i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дистанционный формат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130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6462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47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i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очный форма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43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1386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78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2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Загородные стационарные оздоровительные лагеря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2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115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47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i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дистанционный формат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2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115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52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Итого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175</a:t>
                      </a:r>
                      <a:endParaRPr lang="ru-RU" sz="105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4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7963</a:t>
                      </a:r>
                      <a:endParaRPr lang="ru-RU" sz="105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615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AD41C10-3D49-4C4E-A448-70807F046D4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5559" y="2641823"/>
            <a:ext cx="444042" cy="4440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546B64B-D74B-9D44-99B6-97FBC0EA4CE2}"/>
              </a:ext>
            </a:extLst>
          </p:cNvPr>
          <p:cNvSpPr txBox="1"/>
          <p:nvPr/>
        </p:nvSpPr>
        <p:spPr>
          <a:xfrm>
            <a:off x="1726587" y="1953870"/>
            <a:ext cx="172402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Организации отдыха детей и их оздоровления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7854041-BE6D-FD47-9ADA-EF3EBC205A6F}"/>
              </a:ext>
            </a:extLst>
          </p:cNvPr>
          <p:cNvSpPr txBox="1"/>
          <p:nvPr/>
        </p:nvSpPr>
        <p:spPr>
          <a:xfrm>
            <a:off x="1726587" y="2750242"/>
            <a:ext cx="17240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Муниципальные (опорные) центры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4976577-0770-8140-93C1-36E4C6951A22}"/>
              </a:ext>
            </a:extLst>
          </p:cNvPr>
          <p:cNvSpPr txBox="1"/>
          <p:nvPr/>
        </p:nvSpPr>
        <p:spPr>
          <a:xfrm>
            <a:off x="1726587" y="3511991"/>
            <a:ext cx="17240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Региональные</a:t>
            </a:r>
          </a:p>
          <a:p>
            <a:pPr algn="ctr"/>
            <a:r>
              <a:rPr lang="ru-RU" sz="1050" b="1" dirty="0"/>
              <a:t>отделения МАН РС (Я)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BC05DC12-2879-A945-9E6A-15B939A9E171}"/>
              </a:ext>
            </a:extLst>
          </p:cNvPr>
          <p:cNvSpPr/>
          <p:nvPr/>
        </p:nvSpPr>
        <p:spPr>
          <a:xfrm>
            <a:off x="1665904" y="1893115"/>
            <a:ext cx="1845391" cy="6574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69BC73B3-CEF5-AC41-94A4-D939C735201B}"/>
              </a:ext>
            </a:extLst>
          </p:cNvPr>
          <p:cNvSpPr/>
          <p:nvPr/>
        </p:nvSpPr>
        <p:spPr>
          <a:xfrm>
            <a:off x="1665903" y="2685066"/>
            <a:ext cx="1845391" cy="5247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EE9B29C-1EEF-E04D-9420-F10FB98ADE3A}"/>
              </a:ext>
            </a:extLst>
          </p:cNvPr>
          <p:cNvSpPr/>
          <p:nvPr/>
        </p:nvSpPr>
        <p:spPr>
          <a:xfrm>
            <a:off x="1665903" y="3445815"/>
            <a:ext cx="1845391" cy="5247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D7DA592-B922-D143-844D-0FE6DD78A8F8}"/>
              </a:ext>
            </a:extLst>
          </p:cNvPr>
          <p:cNvSpPr txBox="1"/>
          <p:nvPr/>
        </p:nvSpPr>
        <p:spPr>
          <a:xfrm>
            <a:off x="4038520" y="2805799"/>
            <a:ext cx="14136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Муниципальные органы управления образования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EC5FD9E0-65AA-5F48-B049-701306267764}"/>
              </a:ext>
            </a:extLst>
          </p:cNvPr>
          <p:cNvSpPr/>
          <p:nvPr/>
        </p:nvSpPr>
        <p:spPr>
          <a:xfrm>
            <a:off x="4038521" y="2298305"/>
            <a:ext cx="1413626" cy="130479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13" name="Google Shape;11233;p66">
            <a:extLst>
              <a:ext uri="{FF2B5EF4-FFF2-40B4-BE49-F238E27FC236}">
                <a16:creationId xmlns:a16="http://schemas.microsoft.com/office/drawing/2014/main" xmlns="" id="{97E87D5A-A521-1E4F-9D28-89EBB63A9D64}"/>
              </a:ext>
            </a:extLst>
          </p:cNvPr>
          <p:cNvSpPr/>
          <p:nvPr/>
        </p:nvSpPr>
        <p:spPr>
          <a:xfrm>
            <a:off x="4530736" y="2397989"/>
            <a:ext cx="429195" cy="407810"/>
          </a:xfrm>
          <a:custGeom>
            <a:avLst/>
            <a:gdLst/>
            <a:ahLst/>
            <a:cxnLst/>
            <a:rect l="l" t="t" r="r" b="b"/>
            <a:pathLst>
              <a:path w="9574" h="9553" extrusionOk="0">
                <a:moveTo>
                  <a:pt x="4811" y="290"/>
                </a:moveTo>
                <a:lnTo>
                  <a:pt x="8157" y="2230"/>
                </a:lnTo>
                <a:lnTo>
                  <a:pt x="7573" y="2230"/>
                </a:lnTo>
                <a:lnTo>
                  <a:pt x="4918" y="671"/>
                </a:lnTo>
                <a:cubicBezTo>
                  <a:pt x="4876" y="647"/>
                  <a:pt x="4838" y="635"/>
                  <a:pt x="4800" y="635"/>
                </a:cubicBezTo>
                <a:cubicBezTo>
                  <a:pt x="4763" y="635"/>
                  <a:pt x="4728" y="647"/>
                  <a:pt x="4692" y="671"/>
                </a:cubicBezTo>
                <a:lnTo>
                  <a:pt x="3989" y="1087"/>
                </a:lnTo>
                <a:cubicBezTo>
                  <a:pt x="3930" y="1135"/>
                  <a:pt x="3906" y="1206"/>
                  <a:pt x="3942" y="1278"/>
                </a:cubicBezTo>
                <a:cubicBezTo>
                  <a:pt x="3974" y="1318"/>
                  <a:pt x="4017" y="1348"/>
                  <a:pt x="4067" y="1348"/>
                </a:cubicBezTo>
                <a:cubicBezTo>
                  <a:pt x="4092" y="1348"/>
                  <a:pt x="4117" y="1341"/>
                  <a:pt x="4144" y="1326"/>
                </a:cubicBezTo>
                <a:lnTo>
                  <a:pt x="4811" y="933"/>
                </a:lnTo>
                <a:lnTo>
                  <a:pt x="7025" y="2230"/>
                </a:lnTo>
                <a:lnTo>
                  <a:pt x="2572" y="2230"/>
                </a:lnTo>
                <a:lnTo>
                  <a:pt x="3561" y="1671"/>
                </a:lnTo>
                <a:cubicBezTo>
                  <a:pt x="3620" y="1623"/>
                  <a:pt x="3644" y="1552"/>
                  <a:pt x="3608" y="1480"/>
                </a:cubicBezTo>
                <a:cubicBezTo>
                  <a:pt x="3576" y="1440"/>
                  <a:pt x="3533" y="1411"/>
                  <a:pt x="3483" y="1411"/>
                </a:cubicBezTo>
                <a:cubicBezTo>
                  <a:pt x="3459" y="1411"/>
                  <a:pt x="3433" y="1417"/>
                  <a:pt x="3406" y="1433"/>
                </a:cubicBezTo>
                <a:lnTo>
                  <a:pt x="2013" y="2254"/>
                </a:lnTo>
                <a:lnTo>
                  <a:pt x="1429" y="2254"/>
                </a:lnTo>
                <a:lnTo>
                  <a:pt x="4811" y="290"/>
                </a:lnTo>
                <a:close/>
                <a:moveTo>
                  <a:pt x="8621" y="2528"/>
                </a:moveTo>
                <a:lnTo>
                  <a:pt x="8621" y="3207"/>
                </a:lnTo>
                <a:lnTo>
                  <a:pt x="965" y="3207"/>
                </a:lnTo>
                <a:lnTo>
                  <a:pt x="965" y="2528"/>
                </a:lnTo>
                <a:close/>
                <a:moveTo>
                  <a:pt x="2644" y="3469"/>
                </a:moveTo>
                <a:cubicBezTo>
                  <a:pt x="2692" y="3469"/>
                  <a:pt x="2727" y="3481"/>
                  <a:pt x="2751" y="3516"/>
                </a:cubicBezTo>
                <a:cubicBezTo>
                  <a:pt x="2787" y="3540"/>
                  <a:pt x="2799" y="3576"/>
                  <a:pt x="2799" y="3623"/>
                </a:cubicBezTo>
                <a:cubicBezTo>
                  <a:pt x="2799" y="3695"/>
                  <a:pt x="2739" y="3754"/>
                  <a:pt x="2668" y="3754"/>
                </a:cubicBezTo>
                <a:cubicBezTo>
                  <a:pt x="2620" y="3754"/>
                  <a:pt x="2596" y="3731"/>
                  <a:pt x="2561" y="3707"/>
                </a:cubicBezTo>
                <a:cubicBezTo>
                  <a:pt x="2528" y="3666"/>
                  <a:pt x="2479" y="3648"/>
                  <a:pt x="2432" y="3648"/>
                </a:cubicBezTo>
                <a:cubicBezTo>
                  <a:pt x="2410" y="3648"/>
                  <a:pt x="2389" y="3652"/>
                  <a:pt x="2370" y="3659"/>
                </a:cubicBezTo>
                <a:cubicBezTo>
                  <a:pt x="2299" y="3695"/>
                  <a:pt x="2251" y="3754"/>
                  <a:pt x="2251" y="3826"/>
                </a:cubicBezTo>
                <a:lnTo>
                  <a:pt x="2251" y="7707"/>
                </a:lnTo>
                <a:lnTo>
                  <a:pt x="1703" y="7707"/>
                </a:lnTo>
                <a:lnTo>
                  <a:pt x="1703" y="3826"/>
                </a:lnTo>
                <a:cubicBezTo>
                  <a:pt x="1703" y="3754"/>
                  <a:pt x="1656" y="3683"/>
                  <a:pt x="1584" y="3659"/>
                </a:cubicBezTo>
                <a:cubicBezTo>
                  <a:pt x="1568" y="3653"/>
                  <a:pt x="1551" y="3650"/>
                  <a:pt x="1532" y="3650"/>
                </a:cubicBezTo>
                <a:cubicBezTo>
                  <a:pt x="1482" y="3650"/>
                  <a:pt x="1425" y="3672"/>
                  <a:pt x="1382" y="3707"/>
                </a:cubicBezTo>
                <a:cubicBezTo>
                  <a:pt x="1358" y="3742"/>
                  <a:pt x="1322" y="3754"/>
                  <a:pt x="1287" y="3754"/>
                </a:cubicBezTo>
                <a:cubicBezTo>
                  <a:pt x="1239" y="3754"/>
                  <a:pt x="1203" y="3731"/>
                  <a:pt x="1179" y="3707"/>
                </a:cubicBezTo>
                <a:cubicBezTo>
                  <a:pt x="1144" y="3683"/>
                  <a:pt x="1132" y="3647"/>
                  <a:pt x="1132" y="3600"/>
                </a:cubicBezTo>
                <a:cubicBezTo>
                  <a:pt x="1132" y="3528"/>
                  <a:pt x="1203" y="3469"/>
                  <a:pt x="1287" y="3469"/>
                </a:cubicBezTo>
                <a:close/>
                <a:moveTo>
                  <a:pt x="5537" y="3481"/>
                </a:moveTo>
                <a:cubicBezTo>
                  <a:pt x="5573" y="3481"/>
                  <a:pt x="5609" y="3504"/>
                  <a:pt x="5644" y="3528"/>
                </a:cubicBezTo>
                <a:cubicBezTo>
                  <a:pt x="5668" y="3564"/>
                  <a:pt x="5692" y="3588"/>
                  <a:pt x="5692" y="3635"/>
                </a:cubicBezTo>
                <a:cubicBezTo>
                  <a:pt x="5692" y="3707"/>
                  <a:pt x="5632" y="3766"/>
                  <a:pt x="5549" y="3766"/>
                </a:cubicBezTo>
                <a:cubicBezTo>
                  <a:pt x="5513" y="3766"/>
                  <a:pt x="5478" y="3754"/>
                  <a:pt x="5454" y="3719"/>
                </a:cubicBezTo>
                <a:cubicBezTo>
                  <a:pt x="5424" y="3681"/>
                  <a:pt x="5376" y="3663"/>
                  <a:pt x="5329" y="3663"/>
                </a:cubicBezTo>
                <a:cubicBezTo>
                  <a:pt x="5301" y="3663"/>
                  <a:pt x="5274" y="3670"/>
                  <a:pt x="5251" y="3683"/>
                </a:cubicBezTo>
                <a:cubicBezTo>
                  <a:pt x="5180" y="3707"/>
                  <a:pt x="5132" y="3766"/>
                  <a:pt x="5132" y="3838"/>
                </a:cubicBezTo>
                <a:lnTo>
                  <a:pt x="5132" y="7731"/>
                </a:lnTo>
                <a:lnTo>
                  <a:pt x="4585" y="7731"/>
                </a:lnTo>
                <a:lnTo>
                  <a:pt x="4585" y="3838"/>
                </a:lnTo>
                <a:cubicBezTo>
                  <a:pt x="4585" y="3766"/>
                  <a:pt x="4537" y="3695"/>
                  <a:pt x="4466" y="3683"/>
                </a:cubicBezTo>
                <a:cubicBezTo>
                  <a:pt x="4439" y="3670"/>
                  <a:pt x="4412" y="3663"/>
                  <a:pt x="4386" y="3663"/>
                </a:cubicBezTo>
                <a:cubicBezTo>
                  <a:pt x="4344" y="3663"/>
                  <a:pt x="4305" y="3681"/>
                  <a:pt x="4275" y="3719"/>
                </a:cubicBezTo>
                <a:cubicBezTo>
                  <a:pt x="4239" y="3754"/>
                  <a:pt x="4216" y="3766"/>
                  <a:pt x="4168" y="3766"/>
                </a:cubicBezTo>
                <a:cubicBezTo>
                  <a:pt x="4120" y="3766"/>
                  <a:pt x="4096" y="3754"/>
                  <a:pt x="4061" y="3719"/>
                </a:cubicBezTo>
                <a:cubicBezTo>
                  <a:pt x="4037" y="3695"/>
                  <a:pt x="4025" y="3659"/>
                  <a:pt x="4025" y="3623"/>
                </a:cubicBezTo>
                <a:cubicBezTo>
                  <a:pt x="4025" y="3540"/>
                  <a:pt x="4096" y="3481"/>
                  <a:pt x="4168" y="3481"/>
                </a:cubicBezTo>
                <a:close/>
                <a:moveTo>
                  <a:pt x="8395" y="3481"/>
                </a:moveTo>
                <a:cubicBezTo>
                  <a:pt x="8442" y="3481"/>
                  <a:pt x="8466" y="3492"/>
                  <a:pt x="8502" y="3528"/>
                </a:cubicBezTo>
                <a:cubicBezTo>
                  <a:pt x="8526" y="3552"/>
                  <a:pt x="8538" y="3588"/>
                  <a:pt x="8538" y="3635"/>
                </a:cubicBezTo>
                <a:cubicBezTo>
                  <a:pt x="8526" y="3695"/>
                  <a:pt x="8466" y="3754"/>
                  <a:pt x="8407" y="3754"/>
                </a:cubicBezTo>
                <a:cubicBezTo>
                  <a:pt x="8371" y="3754"/>
                  <a:pt x="8335" y="3742"/>
                  <a:pt x="8311" y="3707"/>
                </a:cubicBezTo>
                <a:cubicBezTo>
                  <a:pt x="8279" y="3666"/>
                  <a:pt x="8224" y="3648"/>
                  <a:pt x="8174" y="3648"/>
                </a:cubicBezTo>
                <a:cubicBezTo>
                  <a:pt x="8150" y="3648"/>
                  <a:pt x="8128" y="3652"/>
                  <a:pt x="8109" y="3659"/>
                </a:cubicBezTo>
                <a:cubicBezTo>
                  <a:pt x="8037" y="3695"/>
                  <a:pt x="7990" y="3754"/>
                  <a:pt x="7990" y="3826"/>
                </a:cubicBezTo>
                <a:lnTo>
                  <a:pt x="7990" y="7707"/>
                </a:lnTo>
                <a:lnTo>
                  <a:pt x="7442" y="7707"/>
                </a:lnTo>
                <a:lnTo>
                  <a:pt x="7442" y="6314"/>
                </a:lnTo>
                <a:cubicBezTo>
                  <a:pt x="7442" y="6243"/>
                  <a:pt x="7383" y="6183"/>
                  <a:pt x="7311" y="6183"/>
                </a:cubicBezTo>
                <a:cubicBezTo>
                  <a:pt x="7240" y="6183"/>
                  <a:pt x="7180" y="6243"/>
                  <a:pt x="7180" y="6314"/>
                </a:cubicBezTo>
                <a:lnTo>
                  <a:pt x="7180" y="7743"/>
                </a:lnTo>
                <a:cubicBezTo>
                  <a:pt x="7097" y="7791"/>
                  <a:pt x="7061" y="7862"/>
                  <a:pt x="7061" y="7945"/>
                </a:cubicBezTo>
                <a:lnTo>
                  <a:pt x="7061" y="8148"/>
                </a:lnTo>
                <a:lnTo>
                  <a:pt x="5549" y="8148"/>
                </a:lnTo>
                <a:lnTo>
                  <a:pt x="5549" y="7969"/>
                </a:lnTo>
                <a:cubicBezTo>
                  <a:pt x="5549" y="7874"/>
                  <a:pt x="5513" y="7803"/>
                  <a:pt x="5430" y="7755"/>
                </a:cubicBezTo>
                <a:lnTo>
                  <a:pt x="5430" y="4016"/>
                </a:lnTo>
                <a:cubicBezTo>
                  <a:pt x="5465" y="4034"/>
                  <a:pt x="5500" y="4045"/>
                  <a:pt x="5535" y="4045"/>
                </a:cubicBezTo>
                <a:cubicBezTo>
                  <a:pt x="5547" y="4045"/>
                  <a:pt x="5560" y="4043"/>
                  <a:pt x="5573" y="4040"/>
                </a:cubicBezTo>
                <a:cubicBezTo>
                  <a:pt x="5787" y="4040"/>
                  <a:pt x="5966" y="3862"/>
                  <a:pt x="5966" y="3635"/>
                </a:cubicBezTo>
                <a:cubicBezTo>
                  <a:pt x="5966" y="3576"/>
                  <a:pt x="5966" y="3528"/>
                  <a:pt x="5954" y="3481"/>
                </a:cubicBezTo>
                <a:lnTo>
                  <a:pt x="6656" y="3481"/>
                </a:lnTo>
                <a:cubicBezTo>
                  <a:pt x="6633" y="3516"/>
                  <a:pt x="6633" y="3564"/>
                  <a:pt x="6621" y="3600"/>
                </a:cubicBezTo>
                <a:cubicBezTo>
                  <a:pt x="6621" y="3719"/>
                  <a:pt x="6656" y="3826"/>
                  <a:pt x="6740" y="3921"/>
                </a:cubicBezTo>
                <a:cubicBezTo>
                  <a:pt x="6811" y="4004"/>
                  <a:pt x="6942" y="4052"/>
                  <a:pt x="7037" y="4052"/>
                </a:cubicBezTo>
                <a:cubicBezTo>
                  <a:pt x="7085" y="4052"/>
                  <a:pt x="7133" y="4028"/>
                  <a:pt x="7168" y="4016"/>
                </a:cubicBezTo>
                <a:lnTo>
                  <a:pt x="7168" y="5636"/>
                </a:lnTo>
                <a:cubicBezTo>
                  <a:pt x="7168" y="5719"/>
                  <a:pt x="7228" y="5778"/>
                  <a:pt x="7311" y="5778"/>
                </a:cubicBezTo>
                <a:cubicBezTo>
                  <a:pt x="7383" y="5778"/>
                  <a:pt x="7442" y="5719"/>
                  <a:pt x="7442" y="5636"/>
                </a:cubicBezTo>
                <a:lnTo>
                  <a:pt x="7442" y="3838"/>
                </a:lnTo>
                <a:cubicBezTo>
                  <a:pt x="7442" y="3766"/>
                  <a:pt x="7395" y="3695"/>
                  <a:pt x="7323" y="3671"/>
                </a:cubicBezTo>
                <a:cubicBezTo>
                  <a:pt x="7301" y="3667"/>
                  <a:pt x="7278" y="3665"/>
                  <a:pt x="7255" y="3665"/>
                </a:cubicBezTo>
                <a:cubicBezTo>
                  <a:pt x="7205" y="3665"/>
                  <a:pt x="7157" y="3678"/>
                  <a:pt x="7133" y="3719"/>
                </a:cubicBezTo>
                <a:cubicBezTo>
                  <a:pt x="7097" y="3754"/>
                  <a:pt x="7073" y="3766"/>
                  <a:pt x="7025" y="3766"/>
                </a:cubicBezTo>
                <a:cubicBezTo>
                  <a:pt x="6978" y="3766"/>
                  <a:pt x="6954" y="3754"/>
                  <a:pt x="6918" y="3719"/>
                </a:cubicBezTo>
                <a:cubicBezTo>
                  <a:pt x="6894" y="3695"/>
                  <a:pt x="6871" y="3659"/>
                  <a:pt x="6871" y="3612"/>
                </a:cubicBezTo>
                <a:cubicBezTo>
                  <a:pt x="6871" y="3540"/>
                  <a:pt x="6954" y="3481"/>
                  <a:pt x="7025" y="3481"/>
                </a:cubicBezTo>
                <a:close/>
                <a:moveTo>
                  <a:pt x="2382" y="7993"/>
                </a:moveTo>
                <a:lnTo>
                  <a:pt x="2382" y="8160"/>
                </a:lnTo>
                <a:lnTo>
                  <a:pt x="1572" y="8160"/>
                </a:lnTo>
                <a:lnTo>
                  <a:pt x="1572" y="7993"/>
                </a:lnTo>
                <a:close/>
                <a:moveTo>
                  <a:pt x="3751" y="3481"/>
                </a:moveTo>
                <a:cubicBezTo>
                  <a:pt x="3739" y="3516"/>
                  <a:pt x="3739" y="3564"/>
                  <a:pt x="3715" y="3600"/>
                </a:cubicBezTo>
                <a:cubicBezTo>
                  <a:pt x="3715" y="3719"/>
                  <a:pt x="3751" y="3826"/>
                  <a:pt x="3835" y="3921"/>
                </a:cubicBezTo>
                <a:cubicBezTo>
                  <a:pt x="3918" y="4004"/>
                  <a:pt x="4037" y="4052"/>
                  <a:pt x="4132" y="4052"/>
                </a:cubicBezTo>
                <a:cubicBezTo>
                  <a:pt x="4180" y="4052"/>
                  <a:pt x="4227" y="4028"/>
                  <a:pt x="4275" y="4016"/>
                </a:cubicBezTo>
                <a:lnTo>
                  <a:pt x="4275" y="7755"/>
                </a:lnTo>
                <a:cubicBezTo>
                  <a:pt x="4192" y="7803"/>
                  <a:pt x="4156" y="7874"/>
                  <a:pt x="4156" y="7957"/>
                </a:cubicBezTo>
                <a:lnTo>
                  <a:pt x="4156" y="8160"/>
                </a:lnTo>
                <a:lnTo>
                  <a:pt x="2644" y="8160"/>
                </a:lnTo>
                <a:lnTo>
                  <a:pt x="2644" y="7969"/>
                </a:lnTo>
                <a:cubicBezTo>
                  <a:pt x="2668" y="7874"/>
                  <a:pt x="2608" y="7803"/>
                  <a:pt x="2537" y="7755"/>
                </a:cubicBezTo>
                <a:lnTo>
                  <a:pt x="2537" y="4016"/>
                </a:lnTo>
                <a:cubicBezTo>
                  <a:pt x="2563" y="4034"/>
                  <a:pt x="2595" y="4045"/>
                  <a:pt x="2630" y="4045"/>
                </a:cubicBezTo>
                <a:cubicBezTo>
                  <a:pt x="2642" y="4045"/>
                  <a:pt x="2655" y="4043"/>
                  <a:pt x="2668" y="4040"/>
                </a:cubicBezTo>
                <a:cubicBezTo>
                  <a:pt x="2894" y="4040"/>
                  <a:pt x="3073" y="3862"/>
                  <a:pt x="3073" y="3635"/>
                </a:cubicBezTo>
                <a:cubicBezTo>
                  <a:pt x="3073" y="3576"/>
                  <a:pt x="3073" y="3528"/>
                  <a:pt x="3049" y="3481"/>
                </a:cubicBezTo>
                <a:close/>
                <a:moveTo>
                  <a:pt x="5251" y="7993"/>
                </a:moveTo>
                <a:lnTo>
                  <a:pt x="5251" y="8160"/>
                </a:lnTo>
                <a:lnTo>
                  <a:pt x="4454" y="8160"/>
                </a:lnTo>
                <a:lnTo>
                  <a:pt x="4454" y="7993"/>
                </a:lnTo>
                <a:close/>
                <a:moveTo>
                  <a:pt x="8109" y="7993"/>
                </a:moveTo>
                <a:lnTo>
                  <a:pt x="8109" y="8160"/>
                </a:lnTo>
                <a:lnTo>
                  <a:pt x="7311" y="8160"/>
                </a:lnTo>
                <a:lnTo>
                  <a:pt x="7311" y="7993"/>
                </a:lnTo>
                <a:close/>
                <a:moveTo>
                  <a:pt x="8454" y="8445"/>
                </a:moveTo>
                <a:cubicBezTo>
                  <a:pt x="8526" y="8445"/>
                  <a:pt x="8573" y="8505"/>
                  <a:pt x="8573" y="8565"/>
                </a:cubicBezTo>
                <a:lnTo>
                  <a:pt x="8573" y="8719"/>
                </a:lnTo>
                <a:lnTo>
                  <a:pt x="4001" y="8719"/>
                </a:lnTo>
                <a:cubicBezTo>
                  <a:pt x="3930" y="8719"/>
                  <a:pt x="3870" y="8779"/>
                  <a:pt x="3870" y="8862"/>
                </a:cubicBezTo>
                <a:cubicBezTo>
                  <a:pt x="3870" y="8934"/>
                  <a:pt x="3930" y="8993"/>
                  <a:pt x="4001" y="8993"/>
                </a:cubicBezTo>
                <a:lnTo>
                  <a:pt x="8728" y="8993"/>
                </a:lnTo>
                <a:cubicBezTo>
                  <a:pt x="8799" y="8993"/>
                  <a:pt x="8859" y="9053"/>
                  <a:pt x="8859" y="9124"/>
                </a:cubicBezTo>
                <a:lnTo>
                  <a:pt x="8859" y="9279"/>
                </a:lnTo>
                <a:lnTo>
                  <a:pt x="715" y="9279"/>
                </a:lnTo>
                <a:lnTo>
                  <a:pt x="715" y="9136"/>
                </a:lnTo>
                <a:cubicBezTo>
                  <a:pt x="715" y="9065"/>
                  <a:pt x="775" y="9005"/>
                  <a:pt x="846" y="9005"/>
                </a:cubicBezTo>
                <a:lnTo>
                  <a:pt x="3323" y="9005"/>
                </a:lnTo>
                <a:cubicBezTo>
                  <a:pt x="3394" y="9005"/>
                  <a:pt x="3454" y="8946"/>
                  <a:pt x="3454" y="8874"/>
                </a:cubicBezTo>
                <a:cubicBezTo>
                  <a:pt x="3454" y="8803"/>
                  <a:pt x="3394" y="8743"/>
                  <a:pt x="3323" y="8743"/>
                </a:cubicBezTo>
                <a:lnTo>
                  <a:pt x="1013" y="8743"/>
                </a:lnTo>
                <a:lnTo>
                  <a:pt x="1013" y="8565"/>
                </a:lnTo>
                <a:cubicBezTo>
                  <a:pt x="1013" y="8481"/>
                  <a:pt x="1072" y="8445"/>
                  <a:pt x="1132" y="8445"/>
                </a:cubicBezTo>
                <a:close/>
                <a:moveTo>
                  <a:pt x="4781" y="1"/>
                </a:moveTo>
                <a:cubicBezTo>
                  <a:pt x="4736" y="1"/>
                  <a:pt x="4692" y="10"/>
                  <a:pt x="4656" y="28"/>
                </a:cubicBezTo>
                <a:lnTo>
                  <a:pt x="810" y="2278"/>
                </a:lnTo>
                <a:cubicBezTo>
                  <a:pt x="787" y="2278"/>
                  <a:pt x="775" y="2290"/>
                  <a:pt x="775" y="2314"/>
                </a:cubicBezTo>
                <a:cubicBezTo>
                  <a:pt x="715" y="2349"/>
                  <a:pt x="667" y="2445"/>
                  <a:pt x="667" y="2516"/>
                </a:cubicBezTo>
                <a:lnTo>
                  <a:pt x="667" y="3219"/>
                </a:lnTo>
                <a:cubicBezTo>
                  <a:pt x="667" y="3350"/>
                  <a:pt x="763" y="3457"/>
                  <a:pt x="882" y="3481"/>
                </a:cubicBezTo>
                <a:cubicBezTo>
                  <a:pt x="858" y="3528"/>
                  <a:pt x="846" y="3564"/>
                  <a:pt x="846" y="3600"/>
                </a:cubicBezTo>
                <a:cubicBezTo>
                  <a:pt x="846" y="3719"/>
                  <a:pt x="882" y="3826"/>
                  <a:pt x="965" y="3921"/>
                </a:cubicBezTo>
                <a:cubicBezTo>
                  <a:pt x="1048" y="4004"/>
                  <a:pt x="1168" y="4052"/>
                  <a:pt x="1263" y="4052"/>
                </a:cubicBezTo>
                <a:cubicBezTo>
                  <a:pt x="1310" y="4052"/>
                  <a:pt x="1358" y="4028"/>
                  <a:pt x="1406" y="4016"/>
                </a:cubicBezTo>
                <a:lnTo>
                  <a:pt x="1406" y="7755"/>
                </a:lnTo>
                <a:cubicBezTo>
                  <a:pt x="1322" y="7803"/>
                  <a:pt x="1287" y="7874"/>
                  <a:pt x="1287" y="7957"/>
                </a:cubicBezTo>
                <a:lnTo>
                  <a:pt x="1287" y="8160"/>
                </a:lnTo>
                <a:lnTo>
                  <a:pt x="1120" y="8160"/>
                </a:lnTo>
                <a:cubicBezTo>
                  <a:pt x="894" y="8160"/>
                  <a:pt x="715" y="8338"/>
                  <a:pt x="715" y="8553"/>
                </a:cubicBezTo>
                <a:lnTo>
                  <a:pt x="715" y="8743"/>
                </a:lnTo>
                <a:cubicBezTo>
                  <a:pt x="548" y="8791"/>
                  <a:pt x="417" y="8946"/>
                  <a:pt x="417" y="9136"/>
                </a:cubicBezTo>
                <a:lnTo>
                  <a:pt x="417" y="9291"/>
                </a:lnTo>
                <a:lnTo>
                  <a:pt x="132" y="9291"/>
                </a:lnTo>
                <a:cubicBezTo>
                  <a:pt x="60" y="9291"/>
                  <a:pt x="1" y="9350"/>
                  <a:pt x="1" y="9422"/>
                </a:cubicBezTo>
                <a:cubicBezTo>
                  <a:pt x="1" y="9493"/>
                  <a:pt x="60" y="9553"/>
                  <a:pt x="132" y="9553"/>
                </a:cubicBezTo>
                <a:lnTo>
                  <a:pt x="9442" y="9553"/>
                </a:lnTo>
                <a:cubicBezTo>
                  <a:pt x="9514" y="9553"/>
                  <a:pt x="9573" y="9493"/>
                  <a:pt x="9573" y="9422"/>
                </a:cubicBezTo>
                <a:cubicBezTo>
                  <a:pt x="9573" y="9350"/>
                  <a:pt x="9514" y="9291"/>
                  <a:pt x="9442" y="9291"/>
                </a:cubicBezTo>
                <a:lnTo>
                  <a:pt x="9157" y="9291"/>
                </a:lnTo>
                <a:lnTo>
                  <a:pt x="9157" y="9136"/>
                </a:lnTo>
                <a:cubicBezTo>
                  <a:pt x="9157" y="8957"/>
                  <a:pt x="9038" y="8803"/>
                  <a:pt x="8859" y="8743"/>
                </a:cubicBezTo>
                <a:lnTo>
                  <a:pt x="8859" y="8565"/>
                </a:lnTo>
                <a:cubicBezTo>
                  <a:pt x="8859" y="8338"/>
                  <a:pt x="8680" y="8160"/>
                  <a:pt x="8454" y="8160"/>
                </a:cubicBezTo>
                <a:lnTo>
                  <a:pt x="8395" y="8160"/>
                </a:lnTo>
                <a:lnTo>
                  <a:pt x="8395" y="7969"/>
                </a:lnTo>
                <a:cubicBezTo>
                  <a:pt x="8395" y="7874"/>
                  <a:pt x="8347" y="7803"/>
                  <a:pt x="8276" y="7755"/>
                </a:cubicBezTo>
                <a:lnTo>
                  <a:pt x="8276" y="4016"/>
                </a:lnTo>
                <a:cubicBezTo>
                  <a:pt x="8310" y="4034"/>
                  <a:pt x="8345" y="4045"/>
                  <a:pt x="8375" y="4045"/>
                </a:cubicBezTo>
                <a:cubicBezTo>
                  <a:pt x="8387" y="4045"/>
                  <a:pt x="8397" y="4043"/>
                  <a:pt x="8407" y="4040"/>
                </a:cubicBezTo>
                <a:cubicBezTo>
                  <a:pt x="8633" y="4040"/>
                  <a:pt x="8811" y="3862"/>
                  <a:pt x="8811" y="3635"/>
                </a:cubicBezTo>
                <a:cubicBezTo>
                  <a:pt x="8811" y="3564"/>
                  <a:pt x="8799" y="3504"/>
                  <a:pt x="8764" y="3421"/>
                </a:cubicBezTo>
                <a:cubicBezTo>
                  <a:pt x="8835" y="3385"/>
                  <a:pt x="8883" y="3290"/>
                  <a:pt x="8883" y="3207"/>
                </a:cubicBezTo>
                <a:lnTo>
                  <a:pt x="8883" y="2504"/>
                </a:lnTo>
                <a:cubicBezTo>
                  <a:pt x="8883" y="2397"/>
                  <a:pt x="8823" y="2314"/>
                  <a:pt x="8740" y="2266"/>
                </a:cubicBezTo>
                <a:lnTo>
                  <a:pt x="4906" y="28"/>
                </a:lnTo>
                <a:cubicBezTo>
                  <a:pt x="4870" y="10"/>
                  <a:pt x="4826" y="1"/>
                  <a:pt x="4781" y="1"/>
                </a:cubicBezTo>
                <a:close/>
              </a:path>
            </a:pathLst>
          </a:custGeom>
          <a:solidFill>
            <a:srgbClr val="657E93"/>
          </a:solidFill>
          <a:ln w="3175">
            <a:solidFill>
              <a:srgbClr val="0070C0"/>
            </a:solidFill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5E3CDA97-643C-FA4A-A86C-3746F9DC204B}"/>
              </a:ext>
            </a:extLst>
          </p:cNvPr>
          <p:cNvSpPr/>
          <p:nvPr/>
        </p:nvSpPr>
        <p:spPr>
          <a:xfrm>
            <a:off x="5883912" y="1106777"/>
            <a:ext cx="1413626" cy="36174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6CBE2394-5A6B-F94F-B643-E26B5C61E1F7}"/>
              </a:ext>
            </a:extLst>
          </p:cNvPr>
          <p:cNvCxnSpPr>
            <a:cxnSpLocks/>
            <a:stCxn id="8" idx="3"/>
            <a:endCxn id="12" idx="1"/>
          </p:cNvCxnSpPr>
          <p:nvPr/>
        </p:nvCxnSpPr>
        <p:spPr>
          <a:xfrm>
            <a:off x="3511295" y="2221851"/>
            <a:ext cx="527226" cy="72885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967AA885-93A8-D949-AE41-E614EFE82D3F}"/>
              </a:ext>
            </a:extLst>
          </p:cNvPr>
          <p:cNvCxnSpPr>
            <a:cxnSpLocks/>
            <a:stCxn id="9" idx="3"/>
            <a:endCxn id="12" idx="1"/>
          </p:cNvCxnSpPr>
          <p:nvPr/>
        </p:nvCxnSpPr>
        <p:spPr>
          <a:xfrm>
            <a:off x="3511294" y="2947449"/>
            <a:ext cx="527227" cy="325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A9039FA4-4BAB-CA4D-8B53-F6B317E0159B}"/>
              </a:ext>
            </a:extLst>
          </p:cNvPr>
          <p:cNvCxnSpPr>
            <a:cxnSpLocks/>
            <a:stCxn id="10" idx="3"/>
            <a:endCxn id="12" idx="1"/>
          </p:cNvCxnSpPr>
          <p:nvPr/>
        </p:nvCxnSpPr>
        <p:spPr>
          <a:xfrm flipV="1">
            <a:off x="3511294" y="2950702"/>
            <a:ext cx="527227" cy="75749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59C38EA-1474-384E-8E68-FA034E86EBCA}"/>
              </a:ext>
            </a:extLst>
          </p:cNvPr>
          <p:cNvSpPr txBox="1"/>
          <p:nvPr/>
        </p:nvSpPr>
        <p:spPr>
          <a:xfrm>
            <a:off x="545484" y="3056579"/>
            <a:ext cx="54695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Дети</a:t>
            </a: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BD3CDF9B-5006-2546-BFFA-5C556D10965E}"/>
              </a:ext>
            </a:extLst>
          </p:cNvPr>
          <p:cNvSpPr/>
          <p:nvPr/>
        </p:nvSpPr>
        <p:spPr>
          <a:xfrm>
            <a:off x="359747" y="2545048"/>
            <a:ext cx="906474" cy="7937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62074D02-412E-D346-85F0-F6D58FB4F5FC}"/>
              </a:ext>
            </a:extLst>
          </p:cNvPr>
          <p:cNvCxnSpPr>
            <a:cxnSpLocks/>
            <a:stCxn id="22" idx="3"/>
            <a:endCxn id="8" idx="1"/>
          </p:cNvCxnSpPr>
          <p:nvPr/>
        </p:nvCxnSpPr>
        <p:spPr>
          <a:xfrm flipV="1">
            <a:off x="1266221" y="2221851"/>
            <a:ext cx="399683" cy="72005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5F24C8C5-65C5-A84C-90C9-256D35A2BDD7}"/>
              </a:ext>
            </a:extLst>
          </p:cNvPr>
          <p:cNvCxnSpPr>
            <a:stCxn id="22" idx="3"/>
            <a:endCxn id="9" idx="1"/>
          </p:cNvCxnSpPr>
          <p:nvPr/>
        </p:nvCxnSpPr>
        <p:spPr>
          <a:xfrm>
            <a:off x="1266221" y="2941910"/>
            <a:ext cx="399682" cy="553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A39694DB-2AEB-3B4B-BA6F-FC91D588B7B7}"/>
              </a:ext>
            </a:extLst>
          </p:cNvPr>
          <p:cNvCxnSpPr>
            <a:stCxn id="22" idx="3"/>
            <a:endCxn id="10" idx="1"/>
          </p:cNvCxnSpPr>
          <p:nvPr/>
        </p:nvCxnSpPr>
        <p:spPr>
          <a:xfrm>
            <a:off x="1266221" y="2941910"/>
            <a:ext cx="399682" cy="7662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одзаголовок 2">
            <a:extLst>
              <a:ext uri="{FF2B5EF4-FFF2-40B4-BE49-F238E27FC236}">
                <a16:creationId xmlns:a16="http://schemas.microsoft.com/office/drawing/2014/main" xmlns="" id="{8631CE01-724B-5B4A-A680-BCF05256F7D1}"/>
              </a:ext>
            </a:extLst>
          </p:cNvPr>
          <p:cNvSpPr txBox="1">
            <a:spLocks/>
          </p:cNvSpPr>
          <p:nvPr/>
        </p:nvSpPr>
        <p:spPr>
          <a:xfrm>
            <a:off x="545484" y="484285"/>
            <a:ext cx="7617551" cy="49456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Мониторинг охвата детей в летний период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C51CF571-456C-8248-A987-BFE75EFBD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353" y="2381381"/>
            <a:ext cx="1047750" cy="108585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0D7246BA-9E8A-3B4A-94FA-B78918BCC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425" y="1280916"/>
            <a:ext cx="972542" cy="97254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8CCB015-843E-9D49-9371-E3908C0CCC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4950" y="3537245"/>
            <a:ext cx="1028700" cy="11049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49E61E5B-5B06-DA42-87CF-9DAA5ECFF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4763" y="2352737"/>
            <a:ext cx="972542" cy="972542"/>
          </a:xfrm>
          <a:prstGeom prst="rect">
            <a:avLst/>
          </a:prstGeom>
        </p:spPr>
      </p:pic>
      <p:sp>
        <p:nvSpPr>
          <p:cNvPr id="38" name="Треугольник 37">
            <a:extLst>
              <a:ext uri="{FF2B5EF4-FFF2-40B4-BE49-F238E27FC236}">
                <a16:creationId xmlns:a16="http://schemas.microsoft.com/office/drawing/2014/main" xmlns="" id="{F54AEEF3-A6C7-6D45-B8B1-390943D23B64}"/>
              </a:ext>
            </a:extLst>
          </p:cNvPr>
          <p:cNvSpPr/>
          <p:nvPr/>
        </p:nvSpPr>
        <p:spPr>
          <a:xfrm rot="5400000">
            <a:off x="5267978" y="2779878"/>
            <a:ext cx="800100" cy="20234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9" name="Треугольник 38">
            <a:extLst>
              <a:ext uri="{FF2B5EF4-FFF2-40B4-BE49-F238E27FC236}">
                <a16:creationId xmlns:a16="http://schemas.microsoft.com/office/drawing/2014/main" xmlns="" id="{1C2740CE-C340-2745-8D19-E405236FE31D}"/>
              </a:ext>
            </a:extLst>
          </p:cNvPr>
          <p:cNvSpPr/>
          <p:nvPr/>
        </p:nvSpPr>
        <p:spPr>
          <a:xfrm rot="5400000">
            <a:off x="7126142" y="2788181"/>
            <a:ext cx="800100" cy="20234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CD9A6E8-103B-7743-8239-11385A73647E}"/>
              </a:ext>
            </a:extLst>
          </p:cNvPr>
          <p:cNvSpPr txBox="1"/>
          <p:nvPr/>
        </p:nvSpPr>
        <p:spPr>
          <a:xfrm>
            <a:off x="7887823" y="3336742"/>
            <a:ext cx="8661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Оператор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57AB2376-D6BC-B44E-A1F7-EB8CFAB37476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40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5965213-73A8-8B47-9ECE-6BFBF3C29A16}"/>
              </a:ext>
            </a:extLst>
          </p:cNvPr>
          <p:cNvSpPr txBox="1"/>
          <p:nvPr/>
        </p:nvSpPr>
        <p:spPr>
          <a:xfrm>
            <a:off x="442781" y="482759"/>
            <a:ext cx="55041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75000"/>
                  </a:schemeClr>
                </a:solidFill>
                <a:latin typeface="Arial Black" panose="020B0604020202020204" pitchFamily="34" charset="0"/>
                <a:ea typeface="Roboto" panose="02000000000000000000" pitchFamily="2" charset="0"/>
                <a:cs typeface="Arial Black" panose="020B0604020202020204" pitchFamily="34" charset="0"/>
              </a:rPr>
              <a:t>В Центре</a:t>
            </a:r>
          </a:p>
          <a:p>
            <a:r>
              <a:rPr lang="ru-RU" sz="3200" b="1" dirty="0">
                <a:solidFill>
                  <a:schemeClr val="tx1">
                    <a:lumMod val="75000"/>
                  </a:schemeClr>
                </a:solidFill>
                <a:latin typeface="Arial Black" panose="020B0604020202020204" pitchFamily="34" charset="0"/>
                <a:ea typeface="Roboto" panose="02000000000000000000" pitchFamily="2" charset="0"/>
                <a:cs typeface="Arial Black" panose="020B0604020202020204" pitchFamily="34" charset="0"/>
              </a:rPr>
              <a:t>«Сосновый бор» </a:t>
            </a:r>
            <a:endParaRPr lang="en-US" sz="3200" b="1" dirty="0">
              <a:solidFill>
                <a:schemeClr val="tx1">
                  <a:lumMod val="75000"/>
                </a:schemeClr>
              </a:solidFill>
              <a:latin typeface="Arial Black" panose="020B0604020202020204" pitchFamily="34" charset="0"/>
              <a:ea typeface="Roboto" panose="02000000000000000000" pitchFamily="2" charset="0"/>
              <a:cs typeface="Arial Black" panose="020B0604020202020204" pitchFamily="34" charset="0"/>
            </a:endParaRPr>
          </a:p>
          <a:p>
            <a:endParaRPr lang="ru-RU" sz="2400" b="1" dirty="0">
              <a:solidFill>
                <a:schemeClr val="tx1">
                  <a:lumMod val="75000"/>
                </a:schemeClr>
              </a:solidFill>
              <a:latin typeface="Arial Black" panose="020B0604020202020204" pitchFamily="34" charset="0"/>
              <a:ea typeface="Roboto" panose="02000000000000000000" pitchFamily="2" charset="0"/>
              <a:cs typeface="Arial Black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10EBC57-72A6-B749-9F68-964852C66672}"/>
              </a:ext>
            </a:extLst>
          </p:cNvPr>
          <p:cNvSpPr/>
          <p:nvPr/>
        </p:nvSpPr>
        <p:spPr>
          <a:xfrm>
            <a:off x="460199" y="1479700"/>
            <a:ext cx="18453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 2012 г. по 2019 г.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CBAEDDC-6D82-A44C-A92D-ED9D188D4A27}"/>
              </a:ext>
            </a:extLst>
          </p:cNvPr>
          <p:cNvSpPr/>
          <p:nvPr/>
        </p:nvSpPr>
        <p:spPr>
          <a:xfrm>
            <a:off x="460199" y="3890632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 всех районов и городов республики,</a:t>
            </a:r>
          </a:p>
          <a:p>
            <a:r>
              <a:rPr lang="ru-RU" sz="2800" b="1" dirty="0">
                <a:solidFill>
                  <a:srgbClr val="7030A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13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регионов РФ и </a:t>
            </a:r>
            <a:r>
              <a:rPr lang="ru-RU" sz="2800" b="1" dirty="0">
                <a:solidFill>
                  <a:srgbClr val="7030A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20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стран мира.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C61485F-77E9-D94F-B221-CB65AC13C8AF}"/>
              </a:ext>
            </a:extLst>
          </p:cNvPr>
          <p:cNvSpPr/>
          <p:nvPr/>
        </p:nvSpPr>
        <p:spPr>
          <a:xfrm>
            <a:off x="460199" y="2035079"/>
            <a:ext cx="243368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реализовано более</a:t>
            </a:r>
          </a:p>
          <a:p>
            <a:r>
              <a:rPr lang="ru-RU" sz="2800" b="1" dirty="0">
                <a:solidFill>
                  <a:srgbClr val="7030A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95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профильных смен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692EE2B-B065-9E4E-88C3-6FD03793B568}"/>
              </a:ext>
            </a:extLst>
          </p:cNvPr>
          <p:cNvSpPr/>
          <p:nvPr/>
        </p:nvSpPr>
        <p:spPr>
          <a:xfrm>
            <a:off x="460199" y="3019070"/>
            <a:ext cx="218040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отдохнуло около</a:t>
            </a:r>
          </a:p>
          <a:p>
            <a:r>
              <a:rPr lang="ru-RU" sz="2800" b="1" dirty="0">
                <a:solidFill>
                  <a:srgbClr val="7030A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27 000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детей </a:t>
            </a:r>
          </a:p>
        </p:txBody>
      </p:sp>
      <p:cxnSp>
        <p:nvCxnSpPr>
          <p:cNvPr id="7" name="Google Shape;213;p32">
            <a:extLst>
              <a:ext uri="{FF2B5EF4-FFF2-40B4-BE49-F238E27FC236}">
                <a16:creationId xmlns:a16="http://schemas.microsoft.com/office/drawing/2014/main" xmlns="" id="{485A923C-1DF4-9047-994A-C5BF16E9D4A0}"/>
              </a:ext>
            </a:extLst>
          </p:cNvPr>
          <p:cNvCxnSpPr/>
          <p:nvPr/>
        </p:nvCxnSpPr>
        <p:spPr>
          <a:xfrm>
            <a:off x="558516" y="3811250"/>
            <a:ext cx="676200" cy="0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Google Shape;213;p32">
            <a:extLst>
              <a:ext uri="{FF2B5EF4-FFF2-40B4-BE49-F238E27FC236}">
                <a16:creationId xmlns:a16="http://schemas.microsoft.com/office/drawing/2014/main" xmlns="" id="{183913D6-F12F-FB45-BE80-EF67A9639277}"/>
              </a:ext>
            </a:extLst>
          </p:cNvPr>
          <p:cNvCxnSpPr>
            <a:cxnSpLocks/>
          </p:cNvCxnSpPr>
          <p:nvPr/>
        </p:nvCxnSpPr>
        <p:spPr>
          <a:xfrm flipV="1">
            <a:off x="545087" y="1929309"/>
            <a:ext cx="5159027" cy="2380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Google Shape;213;p32">
            <a:extLst>
              <a:ext uri="{FF2B5EF4-FFF2-40B4-BE49-F238E27FC236}">
                <a16:creationId xmlns:a16="http://schemas.microsoft.com/office/drawing/2014/main" xmlns="" id="{3CA80508-B378-0343-B749-133A18C9F83B}"/>
              </a:ext>
            </a:extLst>
          </p:cNvPr>
          <p:cNvCxnSpPr/>
          <p:nvPr/>
        </p:nvCxnSpPr>
        <p:spPr>
          <a:xfrm>
            <a:off x="558516" y="2876569"/>
            <a:ext cx="676200" cy="0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4D94F72-C8C6-5B49-8697-7D406E67F2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19" t="450" r="17923"/>
          <a:stretch/>
        </p:blipFill>
        <p:spPr>
          <a:xfrm>
            <a:off x="5447849" y="0"/>
            <a:ext cx="369615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977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5F1A9DE-46D4-774F-8656-FB8A1C54EB1D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943E0AC4-9437-0445-B2A8-9432294D65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028554"/>
              </p:ext>
            </p:extLst>
          </p:nvPr>
        </p:nvGraphicFramePr>
        <p:xfrm>
          <a:off x="809714" y="1264922"/>
          <a:ext cx="7283251" cy="4104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8338">
                  <a:extLst>
                    <a:ext uri="{9D8B030D-6E8A-4147-A177-3AD203B41FA5}">
                      <a16:colId xmlns:a16="http://schemas.microsoft.com/office/drawing/2014/main" xmlns="" val="1845799534"/>
                    </a:ext>
                  </a:extLst>
                </a:gridCol>
                <a:gridCol w="5764913">
                  <a:extLst>
                    <a:ext uri="{9D8B030D-6E8A-4147-A177-3AD203B41FA5}">
                      <a16:colId xmlns:a16="http://schemas.microsoft.com/office/drawing/2014/main" xmlns="" val="3760865432"/>
                    </a:ext>
                  </a:extLst>
                </a:gridCol>
              </a:tblGrid>
              <a:tr h="820891">
                <a:tc>
                  <a:txBody>
                    <a:bodyPr/>
                    <a:lstStyle/>
                    <a:p>
                      <a:r>
                        <a:rPr lang="ru-RU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Адрес</a:t>
                      </a:r>
                    </a:p>
                    <a:p>
                      <a:endParaRPr lang="ru-RU" sz="11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677008, Республика</a:t>
                      </a:r>
                      <a:r>
                        <a:rPr lang="ru-RU" sz="1400" b="1" i="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Саха (Якутия), г</a:t>
                      </a:r>
                      <a:r>
                        <a:rPr lang="ru-RU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.Якутск,  </a:t>
                      </a:r>
                    </a:p>
                    <a:p>
                      <a:r>
                        <a:rPr lang="ru-RU" sz="1400" b="1" i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Сергеляхское</a:t>
                      </a:r>
                      <a:r>
                        <a:rPr lang="ru-RU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шоссе 12 км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66489793"/>
                  </a:ext>
                </a:extLst>
              </a:tr>
              <a:tr h="1182083">
                <a:tc>
                  <a:txBody>
                    <a:bodyPr/>
                    <a:lstStyle/>
                    <a:p>
                      <a:r>
                        <a:rPr lang="ru-RU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Контакты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(4112) 36-89-28, (4112) 36-85-39</a:t>
                      </a:r>
                    </a:p>
                    <a:p>
                      <a:r>
                        <a:rPr lang="ru-RU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(4112) 36-88-36, факс (4112) 36-89-28 </a:t>
                      </a:r>
                    </a:p>
                    <a:p>
                      <a:r>
                        <a:rPr lang="ru-RU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(Отдел реализации</a:t>
                      </a:r>
                      <a:r>
                        <a:rPr lang="ru-RU" sz="1400" b="1" i="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путевок</a:t>
                      </a:r>
                      <a:r>
                        <a:rPr lang="ru-RU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+7(924) 868-70-11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309075106"/>
                  </a:ext>
                </a:extLst>
              </a:tr>
              <a:tr h="459699">
                <a:tc>
                  <a:txBody>
                    <a:bodyPr/>
                    <a:lstStyle/>
                    <a:p>
                      <a:r>
                        <a:rPr lang="ru-RU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Сайт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www.sosnovybor-ykt.ru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93009460"/>
                  </a:ext>
                </a:extLst>
              </a:tr>
              <a:tr h="459699">
                <a:tc>
                  <a:txBody>
                    <a:bodyPr/>
                    <a:lstStyle/>
                    <a:p>
                      <a:r>
                        <a:rPr lang="ru-RU" sz="1400" b="1" i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Инстаграм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@</a:t>
                      </a:r>
                      <a:r>
                        <a:rPr lang="en-US" sz="1400" b="1" i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sosnovybor_ykt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070405864"/>
                  </a:ext>
                </a:extLst>
              </a:tr>
              <a:tr h="1182083">
                <a:tc>
                  <a:txBody>
                    <a:bodyPr/>
                    <a:lstStyle/>
                    <a:p>
                      <a:r>
                        <a:rPr lang="en-US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E-mail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sb_ykt@mail.ru </a:t>
                      </a:r>
                    </a:p>
                    <a:p>
                      <a:r>
                        <a:rPr lang="en-US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zayavki_sb@mail.ru </a:t>
                      </a:r>
                    </a:p>
                    <a:p>
                      <a:r>
                        <a:rPr lang="en-US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ru-RU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Отдел</a:t>
                      </a:r>
                      <a:r>
                        <a:rPr lang="ru-RU" sz="1400" b="1" i="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реализации путевок</a:t>
                      </a:r>
                      <a:r>
                        <a:rPr lang="ru-RU" sz="1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9592266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6EE01815-9369-9644-BCEE-6917FF63C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38" y="501596"/>
            <a:ext cx="84243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800" b="1" dirty="0"/>
              <a:t>Спасибо за внимание!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11845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8454C76-852D-B540-B191-3A912C9F899B}"/>
              </a:ext>
            </a:extLst>
          </p:cNvPr>
          <p:cNvSpPr txBox="1"/>
          <p:nvPr/>
        </p:nvSpPr>
        <p:spPr>
          <a:xfrm>
            <a:off x="4247824" y="679093"/>
            <a:ext cx="462734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Arial Black" panose="020B0604020202020204" pitchFamily="34" charset="0"/>
                <a:ea typeface="Roboto" panose="02000000000000000000" pitchFamily="2" charset="0"/>
                <a:cs typeface="Arial Black" panose="020B0604020202020204" pitchFamily="34" charset="0"/>
              </a:rPr>
              <a:t>МИССИЯ</a:t>
            </a:r>
          </a:p>
          <a:p>
            <a:endParaRPr lang="ru-RU" b="1" dirty="0">
              <a:solidFill>
                <a:srgbClr val="7030A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Центр «Сосновый бор» - это самообучающаяся организация, которая ориентирована на благополучие, здоровье и счастье детей.</a:t>
            </a:r>
            <a:r>
              <a:rPr lang="ru-RU" sz="1600" b="1" dirty="0">
                <a:solidFill>
                  <a:srgbClr val="60CDCD"/>
                </a:solidFill>
                <a:latin typeface="Circe" panose="020B0502020203020203" pitchFamily="34" charset="-52"/>
                <a:ea typeface="Roboto" panose="02000000000000000000" pitchFamily="2" charset="0"/>
              </a:rPr>
              <a:t/>
            </a:r>
            <a:br>
              <a:rPr lang="ru-RU" sz="1600" b="1" dirty="0">
                <a:solidFill>
                  <a:srgbClr val="60CDCD"/>
                </a:solidFill>
                <a:latin typeface="Circe" panose="020B0502020203020203" pitchFamily="34" charset="-52"/>
                <a:ea typeface="Roboto" panose="02000000000000000000" pitchFamily="2" charset="0"/>
              </a:rPr>
            </a:br>
            <a:endParaRPr lang="en-US" sz="1600" b="1" dirty="0">
              <a:solidFill>
                <a:srgbClr val="60CDCD"/>
              </a:solidFill>
              <a:latin typeface="Circe" panose="020B0502020203020203" pitchFamily="34" charset="-52"/>
              <a:ea typeface="Roboto" panose="02000000000000000000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B011D8D-2DFF-5143-887F-85852A1F7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1" r="15404"/>
          <a:stretch/>
        </p:blipFill>
        <p:spPr>
          <a:xfrm>
            <a:off x="0" y="0"/>
            <a:ext cx="3941545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5735B40-9DE0-124E-9472-E5CF0A850F88}"/>
              </a:ext>
            </a:extLst>
          </p:cNvPr>
          <p:cNvSpPr txBox="1"/>
          <p:nvPr/>
        </p:nvSpPr>
        <p:spPr>
          <a:xfrm>
            <a:off x="4247824" y="2210620"/>
            <a:ext cx="44614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Arial Black" panose="020B0604020202020204" pitchFamily="34" charset="0"/>
                <a:ea typeface="Roboto" panose="02000000000000000000" pitchFamily="2" charset="0"/>
                <a:cs typeface="Arial Black" panose="020B0604020202020204" pitchFamily="34" charset="0"/>
              </a:rPr>
              <a:t>НАШЕ ВИДЕНИЕ</a:t>
            </a:r>
          </a:p>
          <a:p>
            <a:endParaRPr lang="ru-RU" b="1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Создание инновационной площадки круглогодичного отдыха и оздоровления на территории Северо-Востока и Арктики, ориентированной на воспитание физически здорового, духовно и интеллектуально развитого ребенка и подростка на основе интеграции российского и международного стандартов современного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15301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36695E9-3DE7-DC46-90D2-B8DB6C5EFB40}"/>
              </a:ext>
            </a:extLst>
          </p:cNvPr>
          <p:cNvSpPr/>
          <p:nvPr/>
        </p:nvSpPr>
        <p:spPr>
          <a:xfrm>
            <a:off x="492920" y="227438"/>
            <a:ext cx="68430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Программы организации Центра отдыха и признаны лучшими по итогам Седьмого Всероссийского открытого конкурса программ и методических материалов, реализованных в 2019 году.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8636759-B396-AA4E-81A3-3FC6ACBC4D01}"/>
              </a:ext>
            </a:extLst>
          </p:cNvPr>
          <p:cNvSpPr/>
          <p:nvPr/>
        </p:nvSpPr>
        <p:spPr>
          <a:xfrm>
            <a:off x="457200" y="1305848"/>
            <a:ext cx="8229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Программа профильной смены «Цифровое поколение - диплом 1 степени в номинации «Лучшая программа организации детского отдыха тематических лагерей технической направленности, реализованная в 2019 году» 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50FF86C-4ABE-CF47-8F19-AC8A7A1B37B6}"/>
              </a:ext>
            </a:extLst>
          </p:cNvPr>
          <p:cNvSpPr/>
          <p:nvPr/>
        </p:nvSpPr>
        <p:spPr>
          <a:xfrm>
            <a:off x="457200" y="2188094"/>
            <a:ext cx="83529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Дополнительная образовательная программа интегрированных занятий «Школа развития» - диплом 3 степени в номинации «Лучшая дополнительная образовательная программа объединения, студии, секции, клуба, кружка и др., реализованная в условиях организации детского отдыха в 2019 году» 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45DF727-0D70-F243-9FEE-7BC4025B24C3}"/>
              </a:ext>
            </a:extLst>
          </p:cNvPr>
          <p:cNvSpPr/>
          <p:nvPr/>
        </p:nvSpPr>
        <p:spPr>
          <a:xfrm>
            <a:off x="457200" y="3070340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Дополнительная образовательная программа для детей «3Д моделирование» - диплом 2 степени в номинации «Лучшая дополнительная образовательная программа объединения, студии, секции, клуба, кружка и др. технической направленности, реализованная в условиях организации детского отдыха в 2019 году» 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15AD2E4-FF60-214A-8D99-BDC5AB547127}"/>
              </a:ext>
            </a:extLst>
          </p:cNvPr>
          <p:cNvSpPr/>
          <p:nvPr/>
        </p:nvSpPr>
        <p:spPr>
          <a:xfrm>
            <a:off x="457200" y="4140948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Дополнительная образовательная программа для детей «АРТ креатив» - диплом 1 степени в номинации «Лучшая дополнительная образовательная программа объединения, студии, секции, клуба, кружка и др. художественной направленности, реализованная в условиях организации детского отдыха в 2019 году»</a:t>
            </a:r>
          </a:p>
        </p:txBody>
      </p:sp>
      <p:cxnSp>
        <p:nvCxnSpPr>
          <p:cNvPr id="7" name="Google Shape;213;p32">
            <a:extLst>
              <a:ext uri="{FF2B5EF4-FFF2-40B4-BE49-F238E27FC236}">
                <a16:creationId xmlns:a16="http://schemas.microsoft.com/office/drawing/2014/main" xmlns="" id="{B5B60940-E8FE-A944-97E6-F7A5CDBBAF75}"/>
              </a:ext>
            </a:extLst>
          </p:cNvPr>
          <p:cNvCxnSpPr>
            <a:cxnSpLocks/>
          </p:cNvCxnSpPr>
          <p:nvPr/>
        </p:nvCxnSpPr>
        <p:spPr>
          <a:xfrm flipV="1">
            <a:off x="372891" y="1401405"/>
            <a:ext cx="0" cy="302778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Google Shape;213;p32">
            <a:extLst>
              <a:ext uri="{FF2B5EF4-FFF2-40B4-BE49-F238E27FC236}">
                <a16:creationId xmlns:a16="http://schemas.microsoft.com/office/drawing/2014/main" xmlns="" id="{A06FE373-BF1F-0144-B9D6-67BA18B4497A}"/>
              </a:ext>
            </a:extLst>
          </p:cNvPr>
          <p:cNvCxnSpPr>
            <a:cxnSpLocks/>
          </p:cNvCxnSpPr>
          <p:nvPr/>
        </p:nvCxnSpPr>
        <p:spPr>
          <a:xfrm flipV="1">
            <a:off x="375865" y="2286926"/>
            <a:ext cx="0" cy="302778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Google Shape;213;p32">
            <a:extLst>
              <a:ext uri="{FF2B5EF4-FFF2-40B4-BE49-F238E27FC236}">
                <a16:creationId xmlns:a16="http://schemas.microsoft.com/office/drawing/2014/main" xmlns="" id="{152D0086-28F6-F745-8E13-4B6C5D5DED6E}"/>
              </a:ext>
            </a:extLst>
          </p:cNvPr>
          <p:cNvCxnSpPr>
            <a:cxnSpLocks/>
          </p:cNvCxnSpPr>
          <p:nvPr/>
        </p:nvCxnSpPr>
        <p:spPr>
          <a:xfrm flipV="1">
            <a:off x="372891" y="3162828"/>
            <a:ext cx="0" cy="302778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Google Shape;213;p32">
            <a:extLst>
              <a:ext uri="{FF2B5EF4-FFF2-40B4-BE49-F238E27FC236}">
                <a16:creationId xmlns:a16="http://schemas.microsoft.com/office/drawing/2014/main" xmlns="" id="{D03B1C1A-076B-874B-90E4-6647591E5A29}"/>
              </a:ext>
            </a:extLst>
          </p:cNvPr>
          <p:cNvCxnSpPr>
            <a:cxnSpLocks/>
          </p:cNvCxnSpPr>
          <p:nvPr/>
        </p:nvCxnSpPr>
        <p:spPr>
          <a:xfrm flipV="1">
            <a:off x="361429" y="4231233"/>
            <a:ext cx="0" cy="302778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9F66D82-64FC-4D46-AA77-073AD49211FC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420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akhalife.ru/wp-content/uploads/2020/05/dusha-severa-800x533-1.jpg">
            <a:extLst>
              <a:ext uri="{FF2B5EF4-FFF2-40B4-BE49-F238E27FC236}">
                <a16:creationId xmlns:a16="http://schemas.microsoft.com/office/drawing/2014/main" xmlns="" id="{F3A44EB4-8D72-514E-82AE-BB138318BC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6211" b="28124"/>
          <a:stretch/>
        </p:blipFill>
        <p:spPr bwMode="auto">
          <a:xfrm>
            <a:off x="0" y="1143076"/>
            <a:ext cx="9144000" cy="4000424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E12D14A-4AE8-DA43-807A-011A5EA58127}"/>
              </a:ext>
            </a:extLst>
          </p:cNvPr>
          <p:cNvSpPr/>
          <p:nvPr/>
        </p:nvSpPr>
        <p:spPr>
          <a:xfrm>
            <a:off x="728539" y="134083"/>
            <a:ext cx="8023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err="1">
                <a:solidFill>
                  <a:schemeClr val="tx1">
                    <a:lumMod val="50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Онлайн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школа подготовки вожатых от вожатского отряда «Душа Севера» Центра отдыха и оздоровления детей «Сосновый бор»</a:t>
            </a:r>
          </a:p>
        </p:txBody>
      </p:sp>
      <p:cxnSp>
        <p:nvCxnSpPr>
          <p:cNvPr id="4" name="Google Shape;213;p32">
            <a:extLst>
              <a:ext uri="{FF2B5EF4-FFF2-40B4-BE49-F238E27FC236}">
                <a16:creationId xmlns:a16="http://schemas.microsoft.com/office/drawing/2014/main" xmlns="" id="{3DF121CC-CDC0-4646-8FCC-19E8511FECAC}"/>
              </a:ext>
            </a:extLst>
          </p:cNvPr>
          <p:cNvCxnSpPr>
            <a:cxnSpLocks/>
          </p:cNvCxnSpPr>
          <p:nvPr/>
        </p:nvCxnSpPr>
        <p:spPr>
          <a:xfrm flipV="1">
            <a:off x="563242" y="195851"/>
            <a:ext cx="0" cy="1433252"/>
          </a:xfrm>
          <a:prstGeom prst="straightConnector1">
            <a:avLst/>
          </a:prstGeom>
          <a:noFill/>
          <a:ln w="171450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223261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72AFF54-1F7A-774C-9B8A-F35690AC09AE}"/>
              </a:ext>
            </a:extLst>
          </p:cNvPr>
          <p:cNvSpPr/>
          <p:nvPr/>
        </p:nvSpPr>
        <p:spPr>
          <a:xfrm>
            <a:off x="492920" y="333002"/>
            <a:ext cx="68430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В 2019 году было реализовано</a:t>
            </a:r>
            <a:b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15 тематических смен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04B8CAF-6D49-7748-A8D3-EEC0512C92EB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Объект 4">
            <a:extLst>
              <a:ext uri="{FF2B5EF4-FFF2-40B4-BE49-F238E27FC236}">
                <a16:creationId xmlns:a16="http://schemas.microsoft.com/office/drawing/2014/main" xmlns="" id="{C9B91291-97DC-2748-B693-B8568223BC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050761"/>
              </p:ext>
            </p:extLst>
          </p:nvPr>
        </p:nvGraphicFramePr>
        <p:xfrm>
          <a:off x="605616" y="1275954"/>
          <a:ext cx="7932767" cy="361862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xmlns="" val="2449524029"/>
                    </a:ext>
                  </a:extLst>
                </a:gridCol>
                <a:gridCol w="4503767">
                  <a:extLst>
                    <a:ext uri="{9D8B030D-6E8A-4147-A177-3AD203B41FA5}">
                      <a16:colId xmlns:a16="http://schemas.microsoft.com/office/drawing/2014/main" xmlns="" val="179380140"/>
                    </a:ext>
                  </a:extLst>
                </a:gridCol>
              </a:tblGrid>
              <a:tr h="485952">
                <a:tc>
                  <a:txBody>
                    <a:bodyPr/>
                    <a:lstStyle/>
                    <a:p>
                      <a:pPr algn="ctr"/>
                      <a:r>
                        <a:rPr lang="ru-RU" sz="105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Наименование смены</a:t>
                      </a:r>
                      <a:endParaRPr lang="ru-RU" sz="105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Охват</a:t>
                      </a:r>
                      <a:r>
                        <a:rPr lang="ru-RU" sz="1050" b="1" i="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детей</a:t>
                      </a:r>
                      <a:endParaRPr lang="ru-RU" sz="105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3573207401"/>
                  </a:ext>
                </a:extLst>
              </a:tr>
              <a:tr h="24297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i="0" kern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Художественное направление</a:t>
                      </a:r>
                      <a:endParaRPr lang="ru-RU" sz="1050" b="1" i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solidFill>
                      <a:srgbClr val="60CDCD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4148797"/>
                  </a:ext>
                </a:extLst>
              </a:tr>
              <a:tr h="2429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</a:t>
                      </a:r>
                      <a:r>
                        <a:rPr lang="ru-RU" sz="1200" b="1" i="0" kern="1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СулусStar</a:t>
                      </a:r>
                      <a:r>
                        <a:rPr lang="ru-RU" sz="1200" b="1" i="0" kern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050" b="1" i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2297073012"/>
                  </a:ext>
                </a:extLst>
              </a:tr>
              <a:tr h="419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«Легенды танца»</a:t>
                      </a:r>
                      <a:endParaRPr lang="ru-RU" sz="1050" b="1" i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1054401281"/>
                  </a:ext>
                </a:extLst>
              </a:tr>
              <a:tr h="419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Вселенная </a:t>
                      </a:r>
                      <a:r>
                        <a:rPr lang="en-US" sz="1050" b="1" i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Marvel</a:t>
                      </a:r>
                      <a:r>
                        <a:rPr lang="ru-RU" sz="1050" b="1" i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="1" i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ДОЛ «Энергетик»</a:t>
                      </a:r>
                      <a:endParaRPr lang="ru-RU" sz="1050" b="1" i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112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2912400013"/>
                  </a:ext>
                </a:extLst>
              </a:tr>
              <a:tr h="419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«Вселенная GEEK 2k19»</a:t>
                      </a:r>
                      <a:endParaRPr lang="ru-RU" sz="1050" b="1" i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1444475819"/>
                  </a:ext>
                </a:extLst>
              </a:tr>
              <a:tr h="24297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Техническое</a:t>
                      </a:r>
                      <a:r>
                        <a:rPr lang="ru-RU" sz="1050" b="1" i="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направление</a:t>
                      </a:r>
                      <a:endParaRPr lang="ru-RU" sz="105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solidFill>
                      <a:srgbClr val="60CD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9843532"/>
                  </a:ext>
                </a:extLst>
              </a:tr>
              <a:tr h="242976">
                <a:tc>
                  <a:txBody>
                    <a:bodyPr/>
                    <a:lstStyle/>
                    <a:p>
                      <a:r>
                        <a:rPr lang="ru-RU" sz="105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«Цифровая</a:t>
                      </a:r>
                      <a:r>
                        <a:rPr lang="ru-RU" sz="1050" b="1" i="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Якутия»</a:t>
                      </a:r>
                      <a:endParaRPr lang="ru-RU" sz="105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1320804969"/>
                  </a:ext>
                </a:extLst>
              </a:tr>
              <a:tr h="242976">
                <a:tc>
                  <a:txBody>
                    <a:bodyPr/>
                    <a:lstStyle/>
                    <a:p>
                      <a:r>
                        <a:rPr lang="ru-RU" sz="1200" b="1" i="0" kern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" action="ppaction://noaction"/>
                        </a:rPr>
                        <a:t>«Я – инженер»</a:t>
                      </a:r>
                      <a:endParaRPr lang="ru-RU" sz="105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307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2393176743"/>
                  </a:ext>
                </a:extLst>
              </a:tr>
              <a:tr h="242976">
                <a:tc>
                  <a:txBody>
                    <a:bodyPr/>
                    <a:lstStyle/>
                    <a:p>
                      <a:r>
                        <a:rPr lang="ru-RU" sz="1200" b="1" i="0" kern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«Путешествие во времени» </a:t>
                      </a:r>
                      <a:r>
                        <a:rPr lang="ru-RU" sz="1200" b="1" i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ДОЛ «Энергетик»</a:t>
                      </a:r>
                      <a:endParaRPr lang="ru-RU" sz="105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4161322208"/>
                  </a:ext>
                </a:extLst>
              </a:tr>
              <a:tr h="242976">
                <a:tc>
                  <a:txBody>
                    <a:bodyPr/>
                    <a:lstStyle/>
                    <a:p>
                      <a:r>
                        <a:rPr lang="ru-RU" sz="1200" b="1" i="0" kern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«Цифровое поколение»</a:t>
                      </a:r>
                      <a:endParaRPr lang="ru-RU" sz="105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300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1675462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9837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89BE2D9-6BEB-1041-B674-19C7D9149AD8}"/>
              </a:ext>
            </a:extLst>
          </p:cNvPr>
          <p:cNvSpPr/>
          <p:nvPr/>
        </p:nvSpPr>
        <p:spPr>
          <a:xfrm>
            <a:off x="492920" y="333002"/>
            <a:ext cx="68430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В 2019 году было реализовано</a:t>
            </a:r>
            <a:b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15 тематических смен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B74A382-FCBF-2A48-8AC3-BAE34D0BA520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Объект 4">
            <a:extLst>
              <a:ext uri="{FF2B5EF4-FFF2-40B4-BE49-F238E27FC236}">
                <a16:creationId xmlns:a16="http://schemas.microsoft.com/office/drawing/2014/main" xmlns="" id="{7E33969E-A3BA-5B46-B717-ABA2C00DD5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015369"/>
              </p:ext>
            </p:extLst>
          </p:nvPr>
        </p:nvGraphicFramePr>
        <p:xfrm>
          <a:off x="605616" y="1411557"/>
          <a:ext cx="7932767" cy="331094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xmlns="" val="2449524029"/>
                    </a:ext>
                  </a:extLst>
                </a:gridCol>
                <a:gridCol w="4503767">
                  <a:extLst>
                    <a:ext uri="{9D8B030D-6E8A-4147-A177-3AD203B41FA5}">
                      <a16:colId xmlns:a16="http://schemas.microsoft.com/office/drawing/2014/main" xmlns="" val="179380140"/>
                    </a:ext>
                  </a:extLst>
                </a:gridCol>
              </a:tblGrid>
              <a:tr h="485952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Наименование смены</a:t>
                      </a:r>
                      <a:endParaRPr lang="ru-RU" sz="9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Охват</a:t>
                      </a:r>
                      <a:r>
                        <a:rPr lang="ru-RU" sz="900" b="1" i="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детей</a:t>
                      </a:r>
                      <a:endParaRPr lang="ru-RU" sz="9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3573207401"/>
                  </a:ext>
                </a:extLst>
              </a:tr>
              <a:tr h="24297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i="0" kern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Социально – педагогическое направление</a:t>
                      </a:r>
                    </a:p>
                  </a:txBody>
                  <a:tcPr marL="68580" marR="68580" anchor="ctr">
                    <a:solidFill>
                      <a:srgbClr val="60CDCD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4148797"/>
                  </a:ext>
                </a:extLst>
              </a:tr>
              <a:tr h="2429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«</a:t>
                      </a:r>
                      <a:r>
                        <a:rPr lang="ru-RU" sz="1050" b="1" i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Профстарт</a:t>
                      </a: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»</a:t>
                      </a:r>
                      <a:endParaRPr lang="ru-RU" sz="105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2297073012"/>
                  </a:ext>
                </a:extLst>
              </a:tr>
              <a:tr h="419384">
                <a:tc>
                  <a:txBody>
                    <a:bodyPr/>
                    <a:lstStyle/>
                    <a:p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Международная летняя творческая смена «Я – гражданин мира»</a:t>
                      </a:r>
                      <a:endParaRPr lang="ru-RU" sz="105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1054401281"/>
                  </a:ext>
                </a:extLst>
              </a:tr>
              <a:tr h="419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«Дети Арктики»</a:t>
                      </a:r>
                      <a:endParaRPr lang="ru-RU" sz="105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111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2912400013"/>
                  </a:ext>
                </a:extLst>
              </a:tr>
              <a:tr h="242976"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Естественно-научное направление</a:t>
                      </a:r>
                    </a:p>
                  </a:txBody>
                  <a:tcPr marL="68580" marR="68580" anchor="ctr">
                    <a:solidFill>
                      <a:srgbClr val="60CD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9843532"/>
                  </a:ext>
                </a:extLst>
              </a:tr>
              <a:tr h="242976">
                <a:tc>
                  <a:txBody>
                    <a:bodyPr/>
                    <a:lstStyle/>
                    <a:p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«</a:t>
                      </a:r>
                      <a:r>
                        <a:rPr lang="ru-RU" sz="1050" b="1" i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Экофест</a:t>
                      </a: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»</a:t>
                      </a:r>
                      <a:endParaRPr lang="ru-RU" sz="105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126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1320804969"/>
                  </a:ext>
                </a:extLst>
              </a:tr>
              <a:tr h="2429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«Лаборатория открытий»</a:t>
                      </a:r>
                      <a:endParaRPr lang="ru-RU" sz="105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2393176743"/>
                  </a:ext>
                </a:extLst>
              </a:tr>
              <a:tr h="242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«Необычное в обычном» ДОЛ «Энергетик»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119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4161322208"/>
                  </a:ext>
                </a:extLst>
              </a:tr>
              <a:tr h="24297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Физкультурно-спортивное</a:t>
                      </a:r>
                    </a:p>
                  </a:txBody>
                  <a:tcPr marL="51435" marR="51435" marT="0" marB="0" anchor="ctr">
                    <a:solidFill>
                      <a:srgbClr val="60CDCD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Circe Bold" panose="020B0602020203020203" pitchFamily="34" charset="-5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170759666"/>
                  </a:ext>
                </a:extLst>
              </a:tr>
              <a:tr h="242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«</a:t>
                      </a:r>
                      <a:r>
                        <a:rPr lang="ru-RU" sz="1050" b="1" i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Суолдьут</a:t>
                      </a:r>
                      <a:r>
                        <a:rPr lang="ru-RU" sz="105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»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39939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6549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0929B60-F107-344A-8A74-1BA7FB25EB2C}"/>
              </a:ext>
            </a:extLst>
          </p:cNvPr>
          <p:cNvSpPr/>
          <p:nvPr/>
        </p:nvSpPr>
        <p:spPr>
          <a:xfrm>
            <a:off x="492920" y="501599"/>
            <a:ext cx="68430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Сосновый бор – Кампус молодежных инноваций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2D27E64-F6DD-C04C-A04F-84FFF8815177}"/>
              </a:ext>
            </a:extLst>
          </p:cNvPr>
          <p:cNvSpPr/>
          <p:nvPr/>
        </p:nvSpPr>
        <p:spPr>
          <a:xfrm>
            <a:off x="0" y="333002"/>
            <a:ext cx="418401" cy="7065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C812C9B-B7B5-4344-A1E1-0C2F9FB0D8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-2" r="50197" b="-46396"/>
          <a:stretch/>
        </p:blipFill>
        <p:spPr>
          <a:xfrm>
            <a:off x="0" y="2736472"/>
            <a:ext cx="9144000" cy="72592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AD88A42-CAD0-4E47-A67A-B47A8EA89802}"/>
              </a:ext>
            </a:extLst>
          </p:cNvPr>
          <p:cNvSpPr/>
          <p:nvPr/>
        </p:nvSpPr>
        <p:spPr>
          <a:xfrm>
            <a:off x="1172473" y="1596478"/>
            <a:ext cx="196720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Федеральный проект</a:t>
            </a:r>
          </a:p>
          <a:p>
            <a:pPr algn="ctr"/>
            <a:r>
              <a:rPr lang="ru-RU" sz="12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«Успех каждого ребенка»</a:t>
            </a:r>
          </a:p>
          <a:p>
            <a:pPr algn="ctr"/>
            <a:r>
              <a:rPr lang="ru-RU" sz="12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национального проекта</a:t>
            </a:r>
          </a:p>
          <a:p>
            <a:pPr algn="ctr"/>
            <a:r>
              <a:rPr lang="ru-RU" sz="12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«Образование»</a:t>
            </a:r>
          </a:p>
          <a:p>
            <a:pPr algn="ctr"/>
            <a:endParaRPr lang="ru-R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2FD9E53-B01A-264C-9C96-B53BD821E64A}"/>
              </a:ext>
            </a:extLst>
          </p:cNvPr>
          <p:cNvSpPr/>
          <p:nvPr/>
        </p:nvSpPr>
        <p:spPr>
          <a:xfrm>
            <a:off x="5347808" y="1565701"/>
            <a:ext cx="2587567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Федеральный проект</a:t>
            </a:r>
          </a:p>
          <a:p>
            <a:pPr algn="ctr"/>
            <a:r>
              <a:rPr lang="ru-RU" sz="12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«Кадры для цифровой экономики»</a:t>
            </a:r>
          </a:p>
          <a:p>
            <a:pPr algn="ctr"/>
            <a:r>
              <a:rPr lang="ru-RU" sz="12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национальной программы</a:t>
            </a:r>
          </a:p>
          <a:p>
            <a:pPr algn="ctr"/>
            <a:r>
              <a:rPr lang="ru-RU" sz="12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«Цифровая экономика»</a:t>
            </a:r>
          </a:p>
          <a:p>
            <a:pPr algn="ctr"/>
            <a:endParaRPr lang="ru-RU" sz="1200" b="1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D3A98B6-3456-5145-8E74-BC0C06A69648}"/>
              </a:ext>
            </a:extLst>
          </p:cNvPr>
          <p:cNvSpPr txBox="1"/>
          <p:nvPr/>
        </p:nvSpPr>
        <p:spPr>
          <a:xfrm>
            <a:off x="903746" y="3483139"/>
            <a:ext cx="2504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3 647 546 рублей</a:t>
            </a:r>
          </a:p>
          <a:p>
            <a:pPr algn="ctr"/>
            <a:endParaRPr lang="ru-RU" sz="1200" b="1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algn="ctr"/>
            <a:r>
              <a:rPr lang="ru-RU" sz="1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Международная летняя школа «Я – гражданин мира» для детей и представителей молодежи из числа иностранных граждан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872434-DE02-2345-8D4C-DFFF12A07A28}"/>
              </a:ext>
            </a:extLst>
          </p:cNvPr>
          <p:cNvSpPr txBox="1"/>
          <p:nvPr/>
        </p:nvSpPr>
        <p:spPr>
          <a:xfrm>
            <a:off x="5016804" y="3462396"/>
            <a:ext cx="3249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11 756 450 рублей </a:t>
            </a:r>
          </a:p>
          <a:p>
            <a:pPr algn="ctr"/>
            <a:endParaRPr lang="ru-RU" sz="1200" b="1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algn="ctr"/>
            <a:r>
              <a:rPr lang="ru-RU" sz="1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Тематическая смена «Цифровое поколение» для школьников по передовым направлениям дискретной математики, информатики, цифровых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2986719136"/>
      </p:ext>
    </p:extLst>
  </p:cSld>
  <p:clrMapOvr>
    <a:masterClrMapping/>
  </p:clrMapOvr>
</p:sld>
</file>

<file path=ppt/theme/theme1.xml><?xml version="1.0" encoding="utf-8"?>
<a:theme xmlns:a="http://schemas.openxmlformats.org/drawingml/2006/main" name="Minimal Charm">
  <a:themeElements>
    <a:clrScheme name="Simple Light">
      <a:dk1>
        <a:srgbClr val="434343"/>
      </a:dk1>
      <a:lt1>
        <a:srgbClr val="FFFFFF"/>
      </a:lt1>
      <a:dk2>
        <a:srgbClr val="666666"/>
      </a:dk2>
      <a:lt2>
        <a:srgbClr val="999999"/>
      </a:lt2>
      <a:accent1>
        <a:srgbClr val="7FABFF"/>
      </a:accent1>
      <a:accent2>
        <a:srgbClr val="BAD1FD"/>
      </a:accent2>
      <a:accent3>
        <a:srgbClr val="114AB6"/>
      </a:accent3>
      <a:accent4>
        <a:srgbClr val="22478D"/>
      </a:accent4>
      <a:accent5>
        <a:srgbClr val="135CE7"/>
      </a:accent5>
      <a:accent6>
        <a:srgbClr val="B7C8E9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3724</Words>
  <Application>Microsoft Office PowerPoint</Application>
  <PresentationFormat>Экран (16:9)</PresentationFormat>
  <Paragraphs>1278</Paragraphs>
  <Slides>30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4" baseType="lpstr">
      <vt:lpstr>Circe</vt:lpstr>
      <vt:lpstr>Roboto</vt:lpstr>
      <vt:lpstr>Ubuntu Light</vt:lpstr>
      <vt:lpstr>Arial</vt:lpstr>
      <vt:lpstr>Tahoma</vt:lpstr>
      <vt:lpstr>Arial Black</vt:lpstr>
      <vt:lpstr>Montserrat SemiBold</vt:lpstr>
      <vt:lpstr>Calibri</vt:lpstr>
      <vt:lpstr>Times New Roman</vt:lpstr>
      <vt:lpstr>Ubuntu</vt:lpstr>
      <vt:lpstr>Arvo</vt:lpstr>
      <vt:lpstr>Arial Unicode MS</vt:lpstr>
      <vt:lpstr>Minimal Charm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Александр</cp:lastModifiedBy>
  <cp:revision>12</cp:revision>
  <dcterms:modified xsi:type="dcterms:W3CDTF">2020-05-26T12:29:43Z</dcterms:modified>
</cp:coreProperties>
</file>